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484" r:id="rId3"/>
    <p:sldId id="258" r:id="rId4"/>
    <p:sldId id="259" r:id="rId5"/>
    <p:sldId id="260" r:id="rId6"/>
    <p:sldId id="407" r:id="rId7"/>
    <p:sldId id="408" r:id="rId8"/>
    <p:sldId id="718" r:id="rId9"/>
    <p:sldId id="261" r:id="rId10"/>
    <p:sldId id="262" r:id="rId11"/>
    <p:sldId id="263" r:id="rId12"/>
    <p:sldId id="517" r:id="rId13"/>
    <p:sldId id="518" r:id="rId14"/>
    <p:sldId id="519" r:id="rId15"/>
    <p:sldId id="520" r:id="rId16"/>
    <p:sldId id="521" r:id="rId17"/>
    <p:sldId id="409" r:id="rId18"/>
    <p:sldId id="486" r:id="rId19"/>
    <p:sldId id="264" r:id="rId20"/>
    <p:sldId id="265" r:id="rId21"/>
    <p:sldId id="266" r:id="rId22"/>
    <p:sldId id="267" r:id="rId23"/>
    <p:sldId id="268" r:id="rId24"/>
    <p:sldId id="522" r:id="rId25"/>
    <p:sldId id="720" r:id="rId26"/>
    <p:sldId id="410" r:id="rId27"/>
    <p:sldId id="719" r:id="rId28"/>
    <p:sldId id="269" r:id="rId29"/>
    <p:sldId id="270" r:id="rId30"/>
    <p:sldId id="271" r:id="rId31"/>
    <p:sldId id="523" r:id="rId32"/>
    <p:sldId id="524" r:id="rId33"/>
    <p:sldId id="525" r:id="rId34"/>
    <p:sldId id="526" r:id="rId35"/>
    <p:sldId id="411" r:id="rId36"/>
    <p:sldId id="487" r:id="rId37"/>
    <p:sldId id="272" r:id="rId38"/>
    <p:sldId id="273" r:id="rId39"/>
    <p:sldId id="274" r:id="rId40"/>
    <p:sldId id="275" r:id="rId41"/>
    <p:sldId id="527" r:id="rId42"/>
    <p:sldId id="528" r:id="rId43"/>
    <p:sldId id="529" r:id="rId44"/>
    <p:sldId id="412" r:id="rId45"/>
    <p:sldId id="413" r:id="rId46"/>
    <p:sldId id="488" r:id="rId47"/>
    <p:sldId id="276" r:id="rId48"/>
    <p:sldId id="277" r:id="rId49"/>
    <p:sldId id="278" r:id="rId50"/>
    <p:sldId id="722" r:id="rId51"/>
    <p:sldId id="530" r:id="rId52"/>
    <p:sldId id="531" r:id="rId53"/>
    <p:sldId id="414" r:id="rId54"/>
    <p:sldId id="721" r:id="rId55"/>
    <p:sldId id="279" r:id="rId56"/>
    <p:sldId id="281" r:id="rId57"/>
    <p:sldId id="280" r:id="rId58"/>
    <p:sldId id="282" r:id="rId59"/>
    <p:sldId id="284" r:id="rId60"/>
    <p:sldId id="532" r:id="rId61"/>
    <p:sldId id="533" r:id="rId62"/>
    <p:sldId id="534" r:id="rId63"/>
    <p:sldId id="535" r:id="rId64"/>
    <p:sldId id="415" r:id="rId65"/>
    <p:sldId id="489" r:id="rId66"/>
    <p:sldId id="285" r:id="rId67"/>
    <p:sldId id="286" r:id="rId68"/>
    <p:sldId id="283" r:id="rId69"/>
    <p:sldId id="287" r:id="rId70"/>
    <p:sldId id="536" r:id="rId71"/>
    <p:sldId id="537" r:id="rId72"/>
    <p:sldId id="538" r:id="rId73"/>
    <p:sldId id="539" r:id="rId74"/>
    <p:sldId id="540" r:id="rId75"/>
    <p:sldId id="541" r:id="rId76"/>
    <p:sldId id="417" r:id="rId77"/>
    <p:sldId id="418" r:id="rId78"/>
    <p:sldId id="491" r:id="rId79"/>
    <p:sldId id="288" r:id="rId80"/>
    <p:sldId id="289" r:id="rId81"/>
    <p:sldId id="290" r:id="rId82"/>
    <p:sldId id="291" r:id="rId83"/>
    <p:sldId id="292" r:id="rId84"/>
    <p:sldId id="542" r:id="rId85"/>
    <p:sldId id="543" r:id="rId86"/>
    <p:sldId id="544" r:id="rId87"/>
    <p:sldId id="545" r:id="rId88"/>
    <p:sldId id="546" r:id="rId89"/>
    <p:sldId id="416" r:id="rId90"/>
    <p:sldId id="419" r:id="rId91"/>
    <p:sldId id="420" r:id="rId92"/>
    <p:sldId id="723" r:id="rId93"/>
    <p:sldId id="293" r:id="rId94"/>
    <p:sldId id="492" r:id="rId95"/>
    <p:sldId id="294" r:id="rId96"/>
    <p:sldId id="295" r:id="rId97"/>
    <p:sldId id="296" r:id="rId98"/>
    <p:sldId id="297" r:id="rId99"/>
    <p:sldId id="547" r:id="rId100"/>
    <p:sldId id="548" r:id="rId101"/>
    <p:sldId id="549" r:id="rId102"/>
    <p:sldId id="421" r:id="rId103"/>
    <p:sldId id="422" r:id="rId104"/>
    <p:sldId id="493" r:id="rId105"/>
    <p:sldId id="298" r:id="rId106"/>
    <p:sldId id="299" r:id="rId107"/>
    <p:sldId id="300" r:id="rId108"/>
    <p:sldId id="301" r:id="rId109"/>
    <p:sldId id="302" r:id="rId110"/>
    <p:sldId id="550" r:id="rId111"/>
    <p:sldId id="551" r:id="rId112"/>
    <p:sldId id="552" r:id="rId113"/>
    <p:sldId id="553" r:id="rId114"/>
    <p:sldId id="423" r:id="rId115"/>
    <p:sldId id="424" r:id="rId116"/>
    <p:sldId id="425" r:id="rId117"/>
    <p:sldId id="495" r:id="rId118"/>
    <p:sldId id="303" r:id="rId119"/>
    <p:sldId id="304" r:id="rId120"/>
    <p:sldId id="305" r:id="rId121"/>
    <p:sldId id="306" r:id="rId122"/>
    <p:sldId id="554" r:id="rId123"/>
    <p:sldId id="555" r:id="rId124"/>
    <p:sldId id="556" r:id="rId125"/>
    <p:sldId id="558" r:id="rId126"/>
    <p:sldId id="557" r:id="rId127"/>
    <p:sldId id="559" r:id="rId128"/>
    <p:sldId id="426" r:id="rId129"/>
    <p:sldId id="427" r:id="rId130"/>
    <p:sldId id="428" r:id="rId131"/>
    <p:sldId id="429" r:id="rId132"/>
    <p:sldId id="496" r:id="rId133"/>
    <p:sldId id="307" r:id="rId134"/>
    <p:sldId id="308" r:id="rId135"/>
    <p:sldId id="309" r:id="rId136"/>
    <p:sldId id="560" r:id="rId137"/>
    <p:sldId id="561" r:id="rId138"/>
    <p:sldId id="562" r:id="rId139"/>
    <p:sldId id="563" r:id="rId140"/>
    <p:sldId id="564" r:id="rId141"/>
    <p:sldId id="565" r:id="rId142"/>
    <p:sldId id="430" r:id="rId143"/>
    <p:sldId id="431" r:id="rId144"/>
    <p:sldId id="497" r:id="rId145"/>
    <p:sldId id="310" r:id="rId146"/>
    <p:sldId id="311" r:id="rId147"/>
    <p:sldId id="312" r:id="rId148"/>
    <p:sldId id="566" r:id="rId149"/>
    <p:sldId id="567" r:id="rId150"/>
    <p:sldId id="568" r:id="rId151"/>
    <p:sldId id="569" r:id="rId152"/>
    <p:sldId id="432" r:id="rId153"/>
    <p:sldId id="498" r:id="rId154"/>
    <p:sldId id="313" r:id="rId155"/>
    <p:sldId id="314" r:id="rId156"/>
    <p:sldId id="315" r:id="rId157"/>
    <p:sldId id="573" r:id="rId158"/>
    <p:sldId id="574" r:id="rId159"/>
    <p:sldId id="576" r:id="rId160"/>
    <p:sldId id="433" r:id="rId161"/>
    <p:sldId id="724" r:id="rId162"/>
    <p:sldId id="316" r:id="rId163"/>
    <p:sldId id="317" r:id="rId164"/>
    <p:sldId id="572" r:id="rId165"/>
    <p:sldId id="570" r:id="rId166"/>
    <p:sldId id="571" r:id="rId167"/>
    <p:sldId id="575" r:id="rId168"/>
    <p:sldId id="434" r:id="rId169"/>
    <p:sldId id="435" r:id="rId170"/>
    <p:sldId id="499" r:id="rId171"/>
    <p:sldId id="318" r:id="rId172"/>
    <p:sldId id="319" r:id="rId173"/>
    <p:sldId id="320" r:id="rId174"/>
    <p:sldId id="321" r:id="rId175"/>
    <p:sldId id="577" r:id="rId176"/>
    <p:sldId id="578" r:id="rId177"/>
    <p:sldId id="579" r:id="rId178"/>
    <p:sldId id="580" r:id="rId179"/>
    <p:sldId id="581" r:id="rId180"/>
    <p:sldId id="436" r:id="rId181"/>
    <p:sldId id="437" r:id="rId182"/>
    <p:sldId id="438" r:id="rId183"/>
    <p:sldId id="439" r:id="rId184"/>
    <p:sldId id="500" r:id="rId185"/>
    <p:sldId id="322" r:id="rId186"/>
    <p:sldId id="323" r:id="rId187"/>
    <p:sldId id="324" r:id="rId188"/>
    <p:sldId id="325" r:id="rId189"/>
    <p:sldId id="582" r:id="rId190"/>
    <p:sldId id="583" r:id="rId191"/>
    <p:sldId id="584" r:id="rId192"/>
    <p:sldId id="585" r:id="rId193"/>
    <p:sldId id="586" r:id="rId194"/>
    <p:sldId id="440" r:id="rId195"/>
    <p:sldId id="483" r:id="rId196"/>
    <p:sldId id="501" r:id="rId197"/>
    <p:sldId id="326" r:id="rId198"/>
    <p:sldId id="327" r:id="rId199"/>
    <p:sldId id="328" r:id="rId200"/>
    <p:sldId id="330" r:id="rId201"/>
    <p:sldId id="587" r:id="rId202"/>
    <p:sldId id="588" r:id="rId203"/>
    <p:sldId id="589" r:id="rId204"/>
    <p:sldId id="590" r:id="rId205"/>
    <p:sldId id="593" r:id="rId206"/>
    <p:sldId id="443" r:id="rId207"/>
    <p:sldId id="725" r:id="rId208"/>
    <p:sldId id="329" r:id="rId209"/>
    <p:sldId id="591" r:id="rId210"/>
    <p:sldId id="592" r:id="rId211"/>
    <p:sldId id="441" r:id="rId212"/>
    <p:sldId id="442" r:id="rId213"/>
    <p:sldId id="502" r:id="rId214"/>
    <p:sldId id="331" r:id="rId215"/>
    <p:sldId id="332" r:id="rId216"/>
    <p:sldId id="594" r:id="rId217"/>
    <p:sldId id="595" r:id="rId218"/>
    <p:sldId id="596" r:id="rId219"/>
    <p:sldId id="597" r:id="rId220"/>
    <p:sldId id="444" r:id="rId221"/>
    <p:sldId id="726" r:id="rId222"/>
    <p:sldId id="333" r:id="rId223"/>
    <p:sldId id="334" r:id="rId224"/>
    <p:sldId id="599" r:id="rId225"/>
    <p:sldId id="600" r:id="rId226"/>
    <p:sldId id="601" r:id="rId227"/>
    <p:sldId id="602" r:id="rId228"/>
    <p:sldId id="445" r:id="rId229"/>
    <p:sldId id="446" r:id="rId230"/>
    <p:sldId id="447" r:id="rId231"/>
    <p:sldId id="727" r:id="rId232"/>
    <p:sldId id="335" r:id="rId233"/>
    <p:sldId id="503" r:id="rId234"/>
    <p:sldId id="336" r:id="rId235"/>
    <p:sldId id="337" r:id="rId236"/>
    <p:sldId id="603" r:id="rId237"/>
    <p:sldId id="604" r:id="rId238"/>
    <p:sldId id="448" r:id="rId239"/>
    <p:sldId id="728" r:id="rId240"/>
    <p:sldId id="338" r:id="rId241"/>
    <p:sldId id="339" r:id="rId242"/>
    <p:sldId id="340" r:id="rId243"/>
    <p:sldId id="605" r:id="rId244"/>
    <p:sldId id="606" r:id="rId245"/>
    <p:sldId id="607" r:id="rId246"/>
    <p:sldId id="608" r:id="rId247"/>
    <p:sldId id="449" r:id="rId248"/>
    <p:sldId id="450" r:id="rId249"/>
    <p:sldId id="504" r:id="rId250"/>
    <p:sldId id="341" r:id="rId251"/>
    <p:sldId id="342" r:id="rId252"/>
    <p:sldId id="609" r:id="rId253"/>
    <p:sldId id="610" r:id="rId254"/>
    <p:sldId id="611" r:id="rId255"/>
    <p:sldId id="612" r:id="rId256"/>
    <p:sldId id="613" r:id="rId257"/>
    <p:sldId id="614" r:id="rId258"/>
    <p:sldId id="451" r:id="rId259"/>
    <p:sldId id="452" r:id="rId260"/>
    <p:sldId id="729" r:id="rId261"/>
    <p:sldId id="343" r:id="rId262"/>
    <p:sldId id="615" r:id="rId263"/>
    <p:sldId id="616" r:id="rId264"/>
    <p:sldId id="617" r:id="rId265"/>
    <p:sldId id="618" r:id="rId266"/>
    <p:sldId id="453" r:id="rId267"/>
    <p:sldId id="505" r:id="rId268"/>
    <p:sldId id="345" r:id="rId269"/>
    <p:sldId id="346" r:id="rId270"/>
    <p:sldId id="347" r:id="rId271"/>
    <p:sldId id="619" r:id="rId272"/>
    <p:sldId id="621" r:id="rId273"/>
    <p:sldId id="731" r:id="rId274"/>
    <p:sldId id="627" r:id="rId275"/>
    <p:sldId id="630" r:id="rId276"/>
    <p:sldId id="632" r:id="rId277"/>
    <p:sldId id="631" r:id="rId278"/>
    <p:sldId id="732" r:id="rId279"/>
    <p:sldId id="730" r:id="rId280"/>
    <p:sldId id="344" r:id="rId281"/>
    <p:sldId id="350" r:id="rId282"/>
    <p:sldId id="348" r:id="rId283"/>
    <p:sldId id="622" r:id="rId284"/>
    <p:sldId id="623" r:id="rId285"/>
    <p:sldId id="624" r:id="rId286"/>
    <p:sldId id="625" r:id="rId287"/>
    <p:sldId id="626" r:id="rId288"/>
    <p:sldId id="629" r:id="rId289"/>
    <p:sldId id="454" r:id="rId290"/>
    <p:sldId id="506" r:id="rId291"/>
    <p:sldId id="349" r:id="rId292"/>
    <p:sldId id="351" r:id="rId293"/>
    <p:sldId id="352" r:id="rId294"/>
    <p:sldId id="633" r:id="rId295"/>
    <p:sldId id="634" r:id="rId296"/>
    <p:sldId id="455" r:id="rId297"/>
    <p:sldId id="733" r:id="rId298"/>
    <p:sldId id="353" r:id="rId299"/>
    <p:sldId id="635" r:id="rId300"/>
    <p:sldId id="636" r:id="rId301"/>
    <p:sldId id="637" r:id="rId302"/>
    <p:sldId id="638" r:id="rId303"/>
    <p:sldId id="639" r:id="rId304"/>
    <p:sldId id="640" r:id="rId305"/>
    <p:sldId id="641" r:id="rId306"/>
    <p:sldId id="456" r:id="rId307"/>
    <p:sldId id="457" r:id="rId308"/>
    <p:sldId id="507" r:id="rId309"/>
    <p:sldId id="354" r:id="rId310"/>
    <p:sldId id="355" r:id="rId311"/>
    <p:sldId id="642" r:id="rId312"/>
    <p:sldId id="643" r:id="rId313"/>
    <p:sldId id="644" r:id="rId314"/>
    <p:sldId id="645" r:id="rId315"/>
    <p:sldId id="646" r:id="rId316"/>
    <p:sldId id="647" r:id="rId317"/>
    <p:sldId id="458" r:id="rId318"/>
    <p:sldId id="459" r:id="rId319"/>
    <p:sldId id="460" r:id="rId320"/>
    <p:sldId id="734" r:id="rId321"/>
    <p:sldId id="356" r:id="rId322"/>
    <p:sldId id="508" r:id="rId323"/>
    <p:sldId id="357" r:id="rId324"/>
    <p:sldId id="358" r:id="rId325"/>
    <p:sldId id="359" r:id="rId326"/>
    <p:sldId id="360" r:id="rId327"/>
    <p:sldId id="648" r:id="rId328"/>
    <p:sldId id="649" r:id="rId329"/>
    <p:sldId id="650" r:id="rId330"/>
    <p:sldId id="651" r:id="rId331"/>
    <p:sldId id="655" r:id="rId332"/>
    <p:sldId id="656" r:id="rId333"/>
    <p:sldId id="461" r:id="rId334"/>
    <p:sldId id="735" r:id="rId335"/>
    <p:sldId id="361" r:id="rId336"/>
    <p:sldId id="364" r:id="rId337"/>
    <p:sldId id="362" r:id="rId338"/>
    <p:sldId id="652" r:id="rId339"/>
    <p:sldId id="653" r:id="rId340"/>
    <p:sldId id="654" r:id="rId341"/>
    <p:sldId id="657" r:id="rId342"/>
    <p:sldId id="658" r:id="rId343"/>
    <p:sldId id="659" r:id="rId344"/>
    <p:sldId id="660" r:id="rId345"/>
    <p:sldId id="661" r:id="rId346"/>
    <p:sldId id="662" r:id="rId347"/>
    <p:sldId id="462" r:id="rId348"/>
    <p:sldId id="509" r:id="rId349"/>
    <p:sldId id="363" r:id="rId350"/>
    <p:sldId id="366" r:id="rId351"/>
    <p:sldId id="365" r:id="rId352"/>
    <p:sldId id="663" r:id="rId353"/>
    <p:sldId id="664" r:id="rId354"/>
    <p:sldId id="665" r:id="rId355"/>
    <p:sldId id="666" r:id="rId356"/>
    <p:sldId id="667" r:id="rId357"/>
    <p:sldId id="668" r:id="rId358"/>
    <p:sldId id="669" r:id="rId359"/>
    <p:sldId id="670" r:id="rId360"/>
    <p:sldId id="671" r:id="rId361"/>
    <p:sldId id="672" r:id="rId362"/>
    <p:sldId id="463" r:id="rId363"/>
    <p:sldId id="736" r:id="rId364"/>
    <p:sldId id="367" r:id="rId365"/>
    <p:sldId id="368" r:id="rId366"/>
    <p:sldId id="673" r:id="rId367"/>
    <p:sldId id="674" r:id="rId368"/>
    <p:sldId id="464" r:id="rId369"/>
    <p:sldId id="510" r:id="rId370"/>
    <p:sldId id="369" r:id="rId371"/>
    <p:sldId id="370" r:id="rId372"/>
    <p:sldId id="371" r:id="rId373"/>
    <p:sldId id="372" r:id="rId374"/>
    <p:sldId id="374" r:id="rId375"/>
    <p:sldId id="675" r:id="rId376"/>
    <p:sldId id="676" r:id="rId377"/>
    <p:sldId id="677" r:id="rId378"/>
    <p:sldId id="678" r:id="rId379"/>
    <p:sldId id="679" r:id="rId380"/>
    <p:sldId id="465" r:id="rId381"/>
    <p:sldId id="466" r:id="rId382"/>
    <p:sldId id="511" r:id="rId383"/>
    <p:sldId id="373" r:id="rId384"/>
    <p:sldId id="375" r:id="rId385"/>
    <p:sldId id="376" r:id="rId386"/>
    <p:sldId id="377" r:id="rId387"/>
    <p:sldId id="378" r:id="rId388"/>
    <p:sldId id="680" r:id="rId389"/>
    <p:sldId id="681" r:id="rId390"/>
    <p:sldId id="682" r:id="rId391"/>
    <p:sldId id="683" r:id="rId392"/>
    <p:sldId id="467" r:id="rId393"/>
    <p:sldId id="468" r:id="rId394"/>
    <p:sldId id="469" r:id="rId395"/>
    <p:sldId id="512" r:id="rId396"/>
    <p:sldId id="379" r:id="rId397"/>
    <p:sldId id="380" r:id="rId398"/>
    <p:sldId id="381" r:id="rId399"/>
    <p:sldId id="382" r:id="rId400"/>
    <p:sldId id="684" r:id="rId401"/>
    <p:sldId id="685" r:id="rId402"/>
    <p:sldId id="686" r:id="rId403"/>
    <p:sldId id="687" r:id="rId404"/>
    <p:sldId id="688" r:id="rId405"/>
    <p:sldId id="689" r:id="rId406"/>
    <p:sldId id="690" r:id="rId407"/>
    <p:sldId id="691" r:id="rId408"/>
    <p:sldId id="692" r:id="rId409"/>
    <p:sldId id="470" r:id="rId410"/>
    <p:sldId id="471" r:id="rId411"/>
    <p:sldId id="472" r:id="rId412"/>
    <p:sldId id="737" r:id="rId413"/>
    <p:sldId id="383" r:id="rId414"/>
    <p:sldId id="513" r:id="rId415"/>
    <p:sldId id="384" r:id="rId416"/>
    <p:sldId id="385" r:id="rId417"/>
    <p:sldId id="386" r:id="rId418"/>
    <p:sldId id="693" r:id="rId419"/>
    <p:sldId id="694" r:id="rId420"/>
    <p:sldId id="695" r:id="rId421"/>
    <p:sldId id="696" r:id="rId422"/>
    <p:sldId id="473" r:id="rId423"/>
    <p:sldId id="738" r:id="rId424"/>
    <p:sldId id="387" r:id="rId425"/>
    <p:sldId id="388" r:id="rId426"/>
    <p:sldId id="389" r:id="rId427"/>
    <p:sldId id="697" r:id="rId428"/>
    <p:sldId id="739" r:id="rId429"/>
    <p:sldId id="482" r:id="rId430"/>
    <p:sldId id="514" r:id="rId431"/>
    <p:sldId id="390" r:id="rId432"/>
    <p:sldId id="391" r:id="rId433"/>
    <p:sldId id="392" r:id="rId434"/>
    <p:sldId id="698" r:id="rId435"/>
    <p:sldId id="699" r:id="rId436"/>
    <p:sldId id="700" r:id="rId437"/>
    <p:sldId id="474" r:id="rId438"/>
    <p:sldId id="475" r:id="rId439"/>
    <p:sldId id="740" r:id="rId440"/>
    <p:sldId id="393" r:id="rId441"/>
    <p:sldId id="394" r:id="rId442"/>
    <p:sldId id="395" r:id="rId443"/>
    <p:sldId id="701" r:id="rId444"/>
    <p:sldId id="702" r:id="rId445"/>
    <p:sldId id="703" r:id="rId446"/>
    <p:sldId id="704" r:id="rId447"/>
    <p:sldId id="476" r:id="rId448"/>
    <p:sldId id="515" r:id="rId449"/>
    <p:sldId id="396" r:id="rId450"/>
    <p:sldId id="397" r:id="rId451"/>
    <p:sldId id="398" r:id="rId452"/>
    <p:sldId id="399" r:id="rId453"/>
    <p:sldId id="705" r:id="rId454"/>
    <p:sldId id="706" r:id="rId455"/>
    <p:sldId id="707" r:id="rId456"/>
    <p:sldId id="708" r:id="rId457"/>
    <p:sldId id="477" r:id="rId458"/>
    <p:sldId id="478" r:id="rId459"/>
    <p:sldId id="516" r:id="rId460"/>
    <p:sldId id="400" r:id="rId461"/>
    <p:sldId id="401" r:id="rId462"/>
    <p:sldId id="709" r:id="rId463"/>
    <p:sldId id="710" r:id="rId464"/>
    <p:sldId id="742" r:id="rId465"/>
    <p:sldId id="481" r:id="rId466"/>
    <p:sldId id="480" r:id="rId467"/>
    <p:sldId id="741" r:id="rId468"/>
    <p:sldId id="402" r:id="rId469"/>
    <p:sldId id="404" r:id="rId470"/>
    <p:sldId id="403" r:id="rId471"/>
    <p:sldId id="405" r:id="rId472"/>
    <p:sldId id="406" r:id="rId473"/>
    <p:sldId id="711" r:id="rId474"/>
    <p:sldId id="712" r:id="rId475"/>
    <p:sldId id="713" r:id="rId476"/>
    <p:sldId id="714" r:id="rId477"/>
    <p:sldId id="715" r:id="rId478"/>
    <p:sldId id="716" r:id="rId479"/>
    <p:sldId id="717" r:id="rId480"/>
    <p:sldId id="743" r:id="rId481"/>
    <p:sldId id="744" r:id="rId48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5" d="100"/>
          <a:sy n="95" d="100"/>
        </p:scale>
        <p:origin x="102" y="27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433" Type="http://schemas.openxmlformats.org/officeDocument/2006/relationships/slide" Target="slides/slide432.xml"/><Relationship Id="rId268" Type="http://schemas.openxmlformats.org/officeDocument/2006/relationships/slide" Target="slides/slide267.xml"/><Relationship Id="rId475" Type="http://schemas.openxmlformats.org/officeDocument/2006/relationships/slide" Target="slides/slide474.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402" Type="http://schemas.openxmlformats.org/officeDocument/2006/relationships/slide" Target="slides/slide401.xml"/><Relationship Id="rId279" Type="http://schemas.openxmlformats.org/officeDocument/2006/relationships/slide" Target="slides/slide278.xml"/><Relationship Id="rId444" Type="http://schemas.openxmlformats.org/officeDocument/2006/relationships/slide" Target="slides/slide443.xml"/><Relationship Id="rId486" Type="http://schemas.openxmlformats.org/officeDocument/2006/relationships/tableStyles" Target="tableStyles.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388" Type="http://schemas.openxmlformats.org/officeDocument/2006/relationships/slide" Target="slides/slide387.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248" Type="http://schemas.openxmlformats.org/officeDocument/2006/relationships/slide" Target="slides/slide247.xml"/><Relationship Id="rId455" Type="http://schemas.openxmlformats.org/officeDocument/2006/relationships/slide" Target="slides/slide454.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399" Type="http://schemas.openxmlformats.org/officeDocument/2006/relationships/slide" Target="slides/slide398.xml"/><Relationship Id="rId259" Type="http://schemas.openxmlformats.org/officeDocument/2006/relationships/slide" Target="slides/slide258.xml"/><Relationship Id="rId424" Type="http://schemas.openxmlformats.org/officeDocument/2006/relationships/slide" Target="slides/slide423.xml"/><Relationship Id="rId466" Type="http://schemas.openxmlformats.org/officeDocument/2006/relationships/slide" Target="slides/slide465.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172" Type="http://schemas.openxmlformats.org/officeDocument/2006/relationships/slide" Target="slides/slide171.xml"/><Relationship Id="rId228" Type="http://schemas.openxmlformats.org/officeDocument/2006/relationships/slide" Target="slides/slide227.xml"/><Relationship Id="rId435" Type="http://schemas.openxmlformats.org/officeDocument/2006/relationships/slide" Target="slides/slide434.xml"/><Relationship Id="rId477" Type="http://schemas.openxmlformats.org/officeDocument/2006/relationships/slide" Target="slides/slide476.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slide" Target="slides/slide403.xml"/><Relationship Id="rId446" Type="http://schemas.openxmlformats.org/officeDocument/2006/relationships/slide" Target="slides/slide445.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415" Type="http://schemas.openxmlformats.org/officeDocument/2006/relationships/slide" Target="slides/slide414.xml"/><Relationship Id="rId457" Type="http://schemas.openxmlformats.org/officeDocument/2006/relationships/slide" Target="slides/slide456.xml"/><Relationship Id="rId261" Type="http://schemas.openxmlformats.org/officeDocument/2006/relationships/slide" Target="slides/slide260.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426" Type="http://schemas.openxmlformats.org/officeDocument/2006/relationships/slide" Target="slides/slide425.xml"/><Relationship Id="rId230" Type="http://schemas.openxmlformats.org/officeDocument/2006/relationships/slide" Target="slides/slide229.xml"/><Relationship Id="rId468" Type="http://schemas.openxmlformats.org/officeDocument/2006/relationships/slide" Target="slides/slide467.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132" Type="http://schemas.openxmlformats.org/officeDocument/2006/relationships/slide" Target="slides/slide131.xml"/><Relationship Id="rId174" Type="http://schemas.openxmlformats.org/officeDocument/2006/relationships/slide" Target="slides/slide173.xml"/><Relationship Id="rId381" Type="http://schemas.openxmlformats.org/officeDocument/2006/relationships/slide" Target="slides/slide380.xml"/><Relationship Id="rId241" Type="http://schemas.openxmlformats.org/officeDocument/2006/relationships/slide" Target="slides/slide240.xml"/><Relationship Id="rId437" Type="http://schemas.openxmlformats.org/officeDocument/2006/relationships/slide" Target="slides/slide436.xml"/><Relationship Id="rId479" Type="http://schemas.openxmlformats.org/officeDocument/2006/relationships/slide" Target="slides/slide478.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78" Type="http://schemas.openxmlformats.org/officeDocument/2006/relationships/slide" Target="slides/slide77.xml"/><Relationship Id="rId101" Type="http://schemas.openxmlformats.org/officeDocument/2006/relationships/slide" Target="slides/slide100.xml"/><Relationship Id="rId143" Type="http://schemas.openxmlformats.org/officeDocument/2006/relationships/slide" Target="slides/slide142.xml"/><Relationship Id="rId185" Type="http://schemas.openxmlformats.org/officeDocument/2006/relationships/slide" Target="slides/slide184.xml"/><Relationship Id="rId350" Type="http://schemas.openxmlformats.org/officeDocument/2006/relationships/slide" Target="slides/slide349.xml"/><Relationship Id="rId406" Type="http://schemas.openxmlformats.org/officeDocument/2006/relationships/slide" Target="slides/slide405.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448" Type="http://schemas.openxmlformats.org/officeDocument/2006/relationships/slide" Target="slides/slide447.xml"/><Relationship Id="rId252" Type="http://schemas.openxmlformats.org/officeDocument/2006/relationships/slide" Target="slides/slide251.xml"/><Relationship Id="rId294" Type="http://schemas.openxmlformats.org/officeDocument/2006/relationships/slide" Target="slides/slide293.xml"/><Relationship Id="rId308" Type="http://schemas.openxmlformats.org/officeDocument/2006/relationships/slide" Target="slides/slide307.xml"/><Relationship Id="rId47" Type="http://schemas.openxmlformats.org/officeDocument/2006/relationships/slide" Target="slides/slide46.xml"/><Relationship Id="rId89" Type="http://schemas.openxmlformats.org/officeDocument/2006/relationships/slide" Target="slides/slide88.xml"/><Relationship Id="rId112" Type="http://schemas.openxmlformats.org/officeDocument/2006/relationships/slide" Target="slides/slide111.xml"/><Relationship Id="rId154" Type="http://schemas.openxmlformats.org/officeDocument/2006/relationships/slide" Target="slides/slide153.xml"/><Relationship Id="rId361" Type="http://schemas.openxmlformats.org/officeDocument/2006/relationships/slide" Target="slides/slide360.xml"/><Relationship Id="rId196" Type="http://schemas.openxmlformats.org/officeDocument/2006/relationships/slide" Target="slides/slide195.xml"/><Relationship Id="rId417" Type="http://schemas.openxmlformats.org/officeDocument/2006/relationships/slide" Target="slides/slide416.xml"/><Relationship Id="rId459" Type="http://schemas.openxmlformats.org/officeDocument/2006/relationships/slide" Target="slides/slide458.xml"/><Relationship Id="rId16" Type="http://schemas.openxmlformats.org/officeDocument/2006/relationships/slide" Target="slides/slide15.xml"/><Relationship Id="rId221" Type="http://schemas.openxmlformats.org/officeDocument/2006/relationships/slide" Target="slides/slide220.xml"/><Relationship Id="rId263" Type="http://schemas.openxmlformats.org/officeDocument/2006/relationships/slide" Target="slides/slide262.xml"/><Relationship Id="rId319" Type="http://schemas.openxmlformats.org/officeDocument/2006/relationships/slide" Target="slides/slide318.xml"/><Relationship Id="rId470" Type="http://schemas.openxmlformats.org/officeDocument/2006/relationships/slide" Target="slides/slide469.xml"/><Relationship Id="rId58" Type="http://schemas.openxmlformats.org/officeDocument/2006/relationships/slide" Target="slides/slide57.xml"/><Relationship Id="rId123" Type="http://schemas.openxmlformats.org/officeDocument/2006/relationships/slide" Target="slides/slide122.xml"/><Relationship Id="rId330" Type="http://schemas.openxmlformats.org/officeDocument/2006/relationships/slide" Target="slides/slide329.xml"/><Relationship Id="rId165" Type="http://schemas.openxmlformats.org/officeDocument/2006/relationships/slide" Target="slides/slide164.xml"/><Relationship Id="rId372" Type="http://schemas.openxmlformats.org/officeDocument/2006/relationships/slide" Target="slides/slide371.xml"/><Relationship Id="rId428" Type="http://schemas.openxmlformats.org/officeDocument/2006/relationships/slide" Target="slides/slide427.xml"/><Relationship Id="rId232" Type="http://schemas.openxmlformats.org/officeDocument/2006/relationships/slide" Target="slides/slide231.xml"/><Relationship Id="rId274" Type="http://schemas.openxmlformats.org/officeDocument/2006/relationships/slide" Target="slides/slide273.xml"/><Relationship Id="rId481" Type="http://schemas.openxmlformats.org/officeDocument/2006/relationships/slide" Target="slides/slide480.xml"/><Relationship Id="rId27" Type="http://schemas.openxmlformats.org/officeDocument/2006/relationships/slide" Target="slides/slide26.xml"/><Relationship Id="rId69" Type="http://schemas.openxmlformats.org/officeDocument/2006/relationships/slide" Target="slides/slide68.xml"/><Relationship Id="rId134" Type="http://schemas.openxmlformats.org/officeDocument/2006/relationships/slide" Target="slides/slide133.xml"/><Relationship Id="rId80" Type="http://schemas.openxmlformats.org/officeDocument/2006/relationships/slide" Target="slides/slide79.xml"/><Relationship Id="rId176" Type="http://schemas.openxmlformats.org/officeDocument/2006/relationships/slide" Target="slides/slide175.xml"/><Relationship Id="rId341" Type="http://schemas.openxmlformats.org/officeDocument/2006/relationships/slide" Target="slides/slide340.xml"/><Relationship Id="rId383" Type="http://schemas.openxmlformats.org/officeDocument/2006/relationships/slide" Target="slides/slide382.xml"/><Relationship Id="rId439" Type="http://schemas.openxmlformats.org/officeDocument/2006/relationships/slide" Target="slides/slide438.xml"/><Relationship Id="rId201" Type="http://schemas.openxmlformats.org/officeDocument/2006/relationships/slide" Target="slides/slide200.xml"/><Relationship Id="rId243" Type="http://schemas.openxmlformats.org/officeDocument/2006/relationships/slide" Target="slides/slide242.xml"/><Relationship Id="rId285" Type="http://schemas.openxmlformats.org/officeDocument/2006/relationships/slide" Target="slides/slide284.xml"/><Relationship Id="rId450" Type="http://schemas.openxmlformats.org/officeDocument/2006/relationships/slide" Target="slides/slide449.xml"/><Relationship Id="rId38" Type="http://schemas.openxmlformats.org/officeDocument/2006/relationships/slide" Target="slides/slide37.xml"/><Relationship Id="rId103" Type="http://schemas.openxmlformats.org/officeDocument/2006/relationships/slide" Target="slides/slide102.xml"/><Relationship Id="rId310" Type="http://schemas.openxmlformats.org/officeDocument/2006/relationships/slide" Target="slides/slide309.xml"/><Relationship Id="rId91" Type="http://schemas.openxmlformats.org/officeDocument/2006/relationships/slide" Target="slides/slide90.xml"/><Relationship Id="rId145" Type="http://schemas.openxmlformats.org/officeDocument/2006/relationships/slide" Target="slides/slide144.xml"/><Relationship Id="rId187" Type="http://schemas.openxmlformats.org/officeDocument/2006/relationships/slide" Target="slides/slide186.xml"/><Relationship Id="rId352" Type="http://schemas.openxmlformats.org/officeDocument/2006/relationships/slide" Target="slides/slide351.xml"/><Relationship Id="rId394" Type="http://schemas.openxmlformats.org/officeDocument/2006/relationships/slide" Target="slides/slide393.xml"/><Relationship Id="rId408" Type="http://schemas.openxmlformats.org/officeDocument/2006/relationships/slide" Target="slides/slide407.xml"/><Relationship Id="rId212" Type="http://schemas.openxmlformats.org/officeDocument/2006/relationships/slide" Target="slides/slide211.xml"/><Relationship Id="rId254" Type="http://schemas.openxmlformats.org/officeDocument/2006/relationships/slide" Target="slides/slide253.xml"/><Relationship Id="rId49" Type="http://schemas.openxmlformats.org/officeDocument/2006/relationships/slide" Target="slides/slide48.xml"/><Relationship Id="rId114" Type="http://schemas.openxmlformats.org/officeDocument/2006/relationships/slide" Target="slides/slide113.xml"/><Relationship Id="rId296" Type="http://schemas.openxmlformats.org/officeDocument/2006/relationships/slide" Target="slides/slide295.xml"/><Relationship Id="rId461" Type="http://schemas.openxmlformats.org/officeDocument/2006/relationships/slide" Target="slides/slide460.xml"/><Relationship Id="rId60" Type="http://schemas.openxmlformats.org/officeDocument/2006/relationships/slide" Target="slides/slide59.xml"/><Relationship Id="rId156" Type="http://schemas.openxmlformats.org/officeDocument/2006/relationships/slide" Target="slides/slide155.xml"/><Relationship Id="rId198" Type="http://schemas.openxmlformats.org/officeDocument/2006/relationships/slide" Target="slides/slide197.xml"/><Relationship Id="rId321" Type="http://schemas.openxmlformats.org/officeDocument/2006/relationships/slide" Target="slides/slide320.xml"/><Relationship Id="rId363" Type="http://schemas.openxmlformats.org/officeDocument/2006/relationships/slide" Target="slides/slide362.xml"/><Relationship Id="rId419" Type="http://schemas.openxmlformats.org/officeDocument/2006/relationships/slide" Target="slides/slide418.xml"/><Relationship Id="rId223" Type="http://schemas.openxmlformats.org/officeDocument/2006/relationships/slide" Target="slides/slide222.xml"/><Relationship Id="rId430" Type="http://schemas.openxmlformats.org/officeDocument/2006/relationships/slide" Target="slides/slide429.xml"/><Relationship Id="rId18" Type="http://schemas.openxmlformats.org/officeDocument/2006/relationships/slide" Target="slides/slide17.xml"/><Relationship Id="rId265" Type="http://schemas.openxmlformats.org/officeDocument/2006/relationships/slide" Target="slides/slide264.xml"/><Relationship Id="rId472" Type="http://schemas.openxmlformats.org/officeDocument/2006/relationships/slide" Target="slides/slide471.xml"/><Relationship Id="rId125" Type="http://schemas.openxmlformats.org/officeDocument/2006/relationships/slide" Target="slides/slide124.xml"/><Relationship Id="rId167" Type="http://schemas.openxmlformats.org/officeDocument/2006/relationships/slide" Target="slides/slide166.xml"/><Relationship Id="rId332" Type="http://schemas.openxmlformats.org/officeDocument/2006/relationships/slide" Target="slides/slide331.xml"/><Relationship Id="rId374" Type="http://schemas.openxmlformats.org/officeDocument/2006/relationships/slide" Target="slides/slide373.xml"/><Relationship Id="rId71" Type="http://schemas.openxmlformats.org/officeDocument/2006/relationships/slide" Target="slides/slide70.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76" Type="http://schemas.openxmlformats.org/officeDocument/2006/relationships/slide" Target="slides/slide275.xml"/><Relationship Id="rId441" Type="http://schemas.openxmlformats.org/officeDocument/2006/relationships/slide" Target="slides/slide440.xml"/><Relationship Id="rId483" Type="http://schemas.openxmlformats.org/officeDocument/2006/relationships/presProps" Target="presProps.xml"/><Relationship Id="rId40" Type="http://schemas.openxmlformats.org/officeDocument/2006/relationships/slide" Target="slides/slide39.xml"/><Relationship Id="rId136" Type="http://schemas.openxmlformats.org/officeDocument/2006/relationships/slide" Target="slides/slide135.xml"/><Relationship Id="rId178" Type="http://schemas.openxmlformats.org/officeDocument/2006/relationships/slide" Target="slides/slide177.xml"/><Relationship Id="rId301" Type="http://schemas.openxmlformats.org/officeDocument/2006/relationships/slide" Target="slides/slide300.xml"/><Relationship Id="rId343" Type="http://schemas.openxmlformats.org/officeDocument/2006/relationships/slide" Target="slides/slide342.xml"/><Relationship Id="rId82" Type="http://schemas.openxmlformats.org/officeDocument/2006/relationships/slide" Target="slides/slide81.xml"/><Relationship Id="rId203" Type="http://schemas.openxmlformats.org/officeDocument/2006/relationships/slide" Target="slides/slide202.xml"/><Relationship Id="rId385" Type="http://schemas.openxmlformats.org/officeDocument/2006/relationships/slide" Target="slides/slide384.xml"/><Relationship Id="rId245" Type="http://schemas.openxmlformats.org/officeDocument/2006/relationships/slide" Target="slides/slide244.xml"/><Relationship Id="rId287" Type="http://schemas.openxmlformats.org/officeDocument/2006/relationships/slide" Target="slides/slide286.xml"/><Relationship Id="rId410" Type="http://schemas.openxmlformats.org/officeDocument/2006/relationships/slide" Target="slides/slide409.xml"/><Relationship Id="rId452" Type="http://schemas.openxmlformats.org/officeDocument/2006/relationships/slide" Target="slides/slide451.xml"/><Relationship Id="rId105" Type="http://schemas.openxmlformats.org/officeDocument/2006/relationships/slide" Target="slides/slide104.xml"/><Relationship Id="rId147" Type="http://schemas.openxmlformats.org/officeDocument/2006/relationships/slide" Target="slides/slide146.xml"/><Relationship Id="rId312" Type="http://schemas.openxmlformats.org/officeDocument/2006/relationships/slide" Target="slides/slide311.xml"/><Relationship Id="rId354" Type="http://schemas.openxmlformats.org/officeDocument/2006/relationships/slide" Target="slides/slide353.xml"/><Relationship Id="rId51" Type="http://schemas.openxmlformats.org/officeDocument/2006/relationships/slide" Target="slides/slide50.xml"/><Relationship Id="rId93" Type="http://schemas.openxmlformats.org/officeDocument/2006/relationships/slide" Target="slides/slide92.xml"/><Relationship Id="rId189" Type="http://schemas.openxmlformats.org/officeDocument/2006/relationships/slide" Target="slides/slide188.xml"/><Relationship Id="rId396" Type="http://schemas.openxmlformats.org/officeDocument/2006/relationships/slide" Target="slides/slide395.xml"/><Relationship Id="rId214" Type="http://schemas.openxmlformats.org/officeDocument/2006/relationships/slide" Target="slides/slide213.xml"/><Relationship Id="rId256" Type="http://schemas.openxmlformats.org/officeDocument/2006/relationships/slide" Target="slides/slide255.xml"/><Relationship Id="rId298" Type="http://schemas.openxmlformats.org/officeDocument/2006/relationships/slide" Target="slides/slide297.xml"/><Relationship Id="rId421" Type="http://schemas.openxmlformats.org/officeDocument/2006/relationships/slide" Target="slides/slide420.xml"/><Relationship Id="rId463" Type="http://schemas.openxmlformats.org/officeDocument/2006/relationships/slide" Target="slides/slide462.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411" Type="http://schemas.openxmlformats.org/officeDocument/2006/relationships/slide" Target="slides/slide410.xml"/><Relationship Id="rId432" Type="http://schemas.openxmlformats.org/officeDocument/2006/relationships/slide" Target="slides/slide431.xml"/><Relationship Id="rId453" Type="http://schemas.openxmlformats.org/officeDocument/2006/relationships/slide" Target="slides/slide452.xml"/><Relationship Id="rId474" Type="http://schemas.openxmlformats.org/officeDocument/2006/relationships/slide" Target="slides/slide473.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slide" Target="slides/slide396.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01" Type="http://schemas.openxmlformats.org/officeDocument/2006/relationships/slide" Target="slides/slide400.xml"/><Relationship Id="rId422" Type="http://schemas.openxmlformats.org/officeDocument/2006/relationships/slide" Target="slides/slide421.xml"/><Relationship Id="rId443" Type="http://schemas.openxmlformats.org/officeDocument/2006/relationships/slide" Target="slides/slide442.xml"/><Relationship Id="rId464" Type="http://schemas.openxmlformats.org/officeDocument/2006/relationships/slide" Target="slides/slide463.xml"/><Relationship Id="rId303" Type="http://schemas.openxmlformats.org/officeDocument/2006/relationships/slide" Target="slides/slide302.xml"/><Relationship Id="rId485" Type="http://schemas.openxmlformats.org/officeDocument/2006/relationships/theme" Target="theme/theme1.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454" Type="http://schemas.openxmlformats.org/officeDocument/2006/relationships/slide" Target="slides/slide453.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slide" Target="slides/slide422.xml"/><Relationship Id="rId258" Type="http://schemas.openxmlformats.org/officeDocument/2006/relationships/slide" Target="slides/slide257.xml"/><Relationship Id="rId465" Type="http://schemas.openxmlformats.org/officeDocument/2006/relationships/slide" Target="slides/slide464.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434" Type="http://schemas.openxmlformats.org/officeDocument/2006/relationships/slide" Target="slides/slide433.xml"/><Relationship Id="rId476" Type="http://schemas.openxmlformats.org/officeDocument/2006/relationships/slide" Target="slides/slide475.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 Id="rId6" Type="http://schemas.openxmlformats.org/officeDocument/2006/relationships/slide" Target="slides/slide5.xml"/><Relationship Id="rId238" Type="http://schemas.openxmlformats.org/officeDocument/2006/relationships/slide" Target="slides/slide237.xml"/><Relationship Id="rId445" Type="http://schemas.openxmlformats.org/officeDocument/2006/relationships/slide" Target="slides/slide444.xml"/><Relationship Id="rId487" Type="http://schemas.microsoft.com/office/2016/11/relationships/changesInfo" Target="changesInfos/changesInfo1.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414" Type="http://schemas.openxmlformats.org/officeDocument/2006/relationships/slide" Target="slides/slide413.xml"/><Relationship Id="rId456" Type="http://schemas.openxmlformats.org/officeDocument/2006/relationships/slide" Target="slides/slide455.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425" Type="http://schemas.openxmlformats.org/officeDocument/2006/relationships/slide" Target="slides/slide424.xml"/><Relationship Id="rId467" Type="http://schemas.openxmlformats.org/officeDocument/2006/relationships/slide" Target="slides/slide466.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436" Type="http://schemas.openxmlformats.org/officeDocument/2006/relationships/slide" Target="slides/slide435.xml"/><Relationship Id="rId240" Type="http://schemas.openxmlformats.org/officeDocument/2006/relationships/slide" Target="slides/slide239.xml"/><Relationship Id="rId478" Type="http://schemas.openxmlformats.org/officeDocument/2006/relationships/slide" Target="slides/slide477.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slide" Target="slides/slide390.xml"/><Relationship Id="rId405" Type="http://schemas.openxmlformats.org/officeDocument/2006/relationships/slide" Target="slides/slide404.xml"/><Relationship Id="rId447" Type="http://schemas.openxmlformats.org/officeDocument/2006/relationships/slide" Target="slides/slide446.xml"/><Relationship Id="rId251" Type="http://schemas.openxmlformats.org/officeDocument/2006/relationships/slide" Target="slides/slide250.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416" Type="http://schemas.openxmlformats.org/officeDocument/2006/relationships/slide" Target="slides/slide415.xml"/><Relationship Id="rId220" Type="http://schemas.openxmlformats.org/officeDocument/2006/relationships/slide" Target="slides/slide219.xml"/><Relationship Id="rId458" Type="http://schemas.openxmlformats.org/officeDocument/2006/relationships/slide" Target="slides/slide457.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 Id="rId427" Type="http://schemas.openxmlformats.org/officeDocument/2006/relationships/slide" Target="slides/slide426.xml"/><Relationship Id="rId469" Type="http://schemas.openxmlformats.org/officeDocument/2006/relationships/slide" Target="slides/slide468.xml"/><Relationship Id="rId26" Type="http://schemas.openxmlformats.org/officeDocument/2006/relationships/slide" Target="slides/slide25.xml"/><Relationship Id="rId231" Type="http://schemas.openxmlformats.org/officeDocument/2006/relationships/slide" Target="slides/slide230.xml"/><Relationship Id="rId273" Type="http://schemas.openxmlformats.org/officeDocument/2006/relationships/slide" Target="slides/slide272.xml"/><Relationship Id="rId329" Type="http://schemas.openxmlformats.org/officeDocument/2006/relationships/slide" Target="slides/slide328.xml"/><Relationship Id="rId480" Type="http://schemas.openxmlformats.org/officeDocument/2006/relationships/slide" Target="slides/slide479.xml"/><Relationship Id="rId68" Type="http://schemas.openxmlformats.org/officeDocument/2006/relationships/slide" Target="slides/slide67.xml"/><Relationship Id="rId133" Type="http://schemas.openxmlformats.org/officeDocument/2006/relationships/slide" Target="slides/slide132.xml"/><Relationship Id="rId175" Type="http://schemas.openxmlformats.org/officeDocument/2006/relationships/slide" Target="slides/slide174.xml"/><Relationship Id="rId340" Type="http://schemas.openxmlformats.org/officeDocument/2006/relationships/slide" Target="slides/slide339.xml"/><Relationship Id="rId200" Type="http://schemas.openxmlformats.org/officeDocument/2006/relationships/slide" Target="slides/slide199.xml"/><Relationship Id="rId382" Type="http://schemas.openxmlformats.org/officeDocument/2006/relationships/slide" Target="slides/slide381.xml"/><Relationship Id="rId438" Type="http://schemas.openxmlformats.org/officeDocument/2006/relationships/slide" Target="slides/slide437.xml"/><Relationship Id="rId242" Type="http://schemas.openxmlformats.org/officeDocument/2006/relationships/slide" Target="slides/slide241.xml"/><Relationship Id="rId284" Type="http://schemas.openxmlformats.org/officeDocument/2006/relationships/slide" Target="slides/slide283.xml"/><Relationship Id="rId37" Type="http://schemas.openxmlformats.org/officeDocument/2006/relationships/slide" Target="slides/slide36.xml"/><Relationship Id="rId79" Type="http://schemas.openxmlformats.org/officeDocument/2006/relationships/slide" Target="slides/slide78.xml"/><Relationship Id="rId102" Type="http://schemas.openxmlformats.org/officeDocument/2006/relationships/slide" Target="slides/slide101.xml"/><Relationship Id="rId144" Type="http://schemas.openxmlformats.org/officeDocument/2006/relationships/slide" Target="slides/slide143.xml"/><Relationship Id="rId90" Type="http://schemas.openxmlformats.org/officeDocument/2006/relationships/slide" Target="slides/slide89.xml"/><Relationship Id="rId186" Type="http://schemas.openxmlformats.org/officeDocument/2006/relationships/slide" Target="slides/slide185.xml"/><Relationship Id="rId351" Type="http://schemas.openxmlformats.org/officeDocument/2006/relationships/slide" Target="slides/slide350.xml"/><Relationship Id="rId393" Type="http://schemas.openxmlformats.org/officeDocument/2006/relationships/slide" Target="slides/slide392.xml"/><Relationship Id="rId407" Type="http://schemas.openxmlformats.org/officeDocument/2006/relationships/slide" Target="slides/slide406.xml"/><Relationship Id="rId449" Type="http://schemas.openxmlformats.org/officeDocument/2006/relationships/slide" Target="slides/slide448.xml"/><Relationship Id="rId211" Type="http://schemas.openxmlformats.org/officeDocument/2006/relationships/slide" Target="slides/slide210.xml"/><Relationship Id="rId253" Type="http://schemas.openxmlformats.org/officeDocument/2006/relationships/slide" Target="slides/slide252.xml"/><Relationship Id="rId295" Type="http://schemas.openxmlformats.org/officeDocument/2006/relationships/slide" Target="slides/slide294.xml"/><Relationship Id="rId309" Type="http://schemas.openxmlformats.org/officeDocument/2006/relationships/slide" Target="slides/slide308.xml"/><Relationship Id="rId460" Type="http://schemas.openxmlformats.org/officeDocument/2006/relationships/slide" Target="slides/slide459.xml"/><Relationship Id="rId48" Type="http://schemas.openxmlformats.org/officeDocument/2006/relationships/slide" Target="slides/slide47.xml"/><Relationship Id="rId113" Type="http://schemas.openxmlformats.org/officeDocument/2006/relationships/slide" Target="slides/slide112.xml"/><Relationship Id="rId320" Type="http://schemas.openxmlformats.org/officeDocument/2006/relationships/slide" Target="slides/slide319.xml"/><Relationship Id="rId155" Type="http://schemas.openxmlformats.org/officeDocument/2006/relationships/slide" Target="slides/slide154.xml"/><Relationship Id="rId197" Type="http://schemas.openxmlformats.org/officeDocument/2006/relationships/slide" Target="slides/slide196.xml"/><Relationship Id="rId362" Type="http://schemas.openxmlformats.org/officeDocument/2006/relationships/slide" Target="slides/slide361.xml"/><Relationship Id="rId418" Type="http://schemas.openxmlformats.org/officeDocument/2006/relationships/slide" Target="slides/slide417.xml"/><Relationship Id="rId222" Type="http://schemas.openxmlformats.org/officeDocument/2006/relationships/slide" Target="slides/slide221.xml"/><Relationship Id="rId264" Type="http://schemas.openxmlformats.org/officeDocument/2006/relationships/slide" Target="slides/slide263.xml"/><Relationship Id="rId471" Type="http://schemas.openxmlformats.org/officeDocument/2006/relationships/slide" Target="slides/slide470.xml"/><Relationship Id="rId17" Type="http://schemas.openxmlformats.org/officeDocument/2006/relationships/slide" Target="slides/slide16.xml"/><Relationship Id="rId59" Type="http://schemas.openxmlformats.org/officeDocument/2006/relationships/slide" Target="slides/slide58.xml"/><Relationship Id="rId124" Type="http://schemas.openxmlformats.org/officeDocument/2006/relationships/slide" Target="slides/slide123.xml"/><Relationship Id="rId70" Type="http://schemas.openxmlformats.org/officeDocument/2006/relationships/slide" Target="slides/slide69.xml"/><Relationship Id="rId166" Type="http://schemas.openxmlformats.org/officeDocument/2006/relationships/slide" Target="slides/slide165.xml"/><Relationship Id="rId331" Type="http://schemas.openxmlformats.org/officeDocument/2006/relationships/slide" Target="slides/slide330.xml"/><Relationship Id="rId373" Type="http://schemas.openxmlformats.org/officeDocument/2006/relationships/slide" Target="slides/slide372.xml"/><Relationship Id="rId429" Type="http://schemas.openxmlformats.org/officeDocument/2006/relationships/slide" Target="slides/slide428.xml"/><Relationship Id="rId1" Type="http://schemas.openxmlformats.org/officeDocument/2006/relationships/slideMaster" Target="slideMasters/slideMaster1.xml"/><Relationship Id="rId233" Type="http://schemas.openxmlformats.org/officeDocument/2006/relationships/slide" Target="slides/slide232.xml"/><Relationship Id="rId440" Type="http://schemas.openxmlformats.org/officeDocument/2006/relationships/slide" Target="slides/slide439.xml"/><Relationship Id="rId28" Type="http://schemas.openxmlformats.org/officeDocument/2006/relationships/slide" Target="slides/slide27.xml"/><Relationship Id="rId275" Type="http://schemas.openxmlformats.org/officeDocument/2006/relationships/slide" Target="slides/slide274.xml"/><Relationship Id="rId300" Type="http://schemas.openxmlformats.org/officeDocument/2006/relationships/slide" Target="slides/slide299.xml"/><Relationship Id="rId482" Type="http://schemas.openxmlformats.org/officeDocument/2006/relationships/slide" Target="slides/slide481.xml"/><Relationship Id="rId81" Type="http://schemas.openxmlformats.org/officeDocument/2006/relationships/slide" Target="slides/slide80.xml"/><Relationship Id="rId135" Type="http://schemas.openxmlformats.org/officeDocument/2006/relationships/slide" Target="slides/slide134.xml"/><Relationship Id="rId177" Type="http://schemas.openxmlformats.org/officeDocument/2006/relationships/slide" Target="slides/slide176.xml"/><Relationship Id="rId342" Type="http://schemas.openxmlformats.org/officeDocument/2006/relationships/slide" Target="slides/slide341.xml"/><Relationship Id="rId384" Type="http://schemas.openxmlformats.org/officeDocument/2006/relationships/slide" Target="slides/slide383.xml"/><Relationship Id="rId202" Type="http://schemas.openxmlformats.org/officeDocument/2006/relationships/slide" Target="slides/slide201.xml"/><Relationship Id="rId244" Type="http://schemas.openxmlformats.org/officeDocument/2006/relationships/slide" Target="slides/slide243.xml"/><Relationship Id="rId39" Type="http://schemas.openxmlformats.org/officeDocument/2006/relationships/slide" Target="slides/slide38.xml"/><Relationship Id="rId286" Type="http://schemas.openxmlformats.org/officeDocument/2006/relationships/slide" Target="slides/slide285.xml"/><Relationship Id="rId451" Type="http://schemas.openxmlformats.org/officeDocument/2006/relationships/slide" Target="slides/slide450.xml"/><Relationship Id="rId50" Type="http://schemas.openxmlformats.org/officeDocument/2006/relationships/slide" Target="slides/slide49.xml"/><Relationship Id="rId104" Type="http://schemas.openxmlformats.org/officeDocument/2006/relationships/slide" Target="slides/slide103.xml"/><Relationship Id="rId146" Type="http://schemas.openxmlformats.org/officeDocument/2006/relationships/slide" Target="slides/slide145.xml"/><Relationship Id="rId188" Type="http://schemas.openxmlformats.org/officeDocument/2006/relationships/slide" Target="slides/slide187.xml"/><Relationship Id="rId311" Type="http://schemas.openxmlformats.org/officeDocument/2006/relationships/slide" Target="slides/slide310.xml"/><Relationship Id="rId353" Type="http://schemas.openxmlformats.org/officeDocument/2006/relationships/slide" Target="slides/slide352.xml"/><Relationship Id="rId395" Type="http://schemas.openxmlformats.org/officeDocument/2006/relationships/slide" Target="slides/slide394.xml"/><Relationship Id="rId409" Type="http://schemas.openxmlformats.org/officeDocument/2006/relationships/slide" Target="slides/slide408.xml"/><Relationship Id="rId92" Type="http://schemas.openxmlformats.org/officeDocument/2006/relationships/slide" Target="slides/slide91.xml"/><Relationship Id="rId213" Type="http://schemas.openxmlformats.org/officeDocument/2006/relationships/slide" Target="slides/slide212.xml"/><Relationship Id="rId420" Type="http://schemas.openxmlformats.org/officeDocument/2006/relationships/slide" Target="slides/slide419.xml"/><Relationship Id="rId255" Type="http://schemas.openxmlformats.org/officeDocument/2006/relationships/slide" Target="slides/slide254.xml"/><Relationship Id="rId297" Type="http://schemas.openxmlformats.org/officeDocument/2006/relationships/slide" Target="slides/slide296.xml"/><Relationship Id="rId462" Type="http://schemas.openxmlformats.org/officeDocument/2006/relationships/slide" Target="slides/slide461.xml"/><Relationship Id="rId115" Type="http://schemas.openxmlformats.org/officeDocument/2006/relationships/slide" Target="slides/slide114.xml"/><Relationship Id="rId157" Type="http://schemas.openxmlformats.org/officeDocument/2006/relationships/slide" Target="slides/slide156.xml"/><Relationship Id="rId322" Type="http://schemas.openxmlformats.org/officeDocument/2006/relationships/slide" Target="slides/slide321.xml"/><Relationship Id="rId364" Type="http://schemas.openxmlformats.org/officeDocument/2006/relationships/slide" Target="slides/slide363.xml"/><Relationship Id="rId61" Type="http://schemas.openxmlformats.org/officeDocument/2006/relationships/slide" Target="slides/slide60.xml"/><Relationship Id="rId199" Type="http://schemas.openxmlformats.org/officeDocument/2006/relationships/slide" Target="slides/slide198.xml"/><Relationship Id="rId19" Type="http://schemas.openxmlformats.org/officeDocument/2006/relationships/slide" Target="slides/slide18.xml"/><Relationship Id="rId224" Type="http://schemas.openxmlformats.org/officeDocument/2006/relationships/slide" Target="slides/slide223.xml"/><Relationship Id="rId266" Type="http://schemas.openxmlformats.org/officeDocument/2006/relationships/slide" Target="slides/slide265.xml"/><Relationship Id="rId431" Type="http://schemas.openxmlformats.org/officeDocument/2006/relationships/slide" Target="slides/slide430.xml"/><Relationship Id="rId473" Type="http://schemas.openxmlformats.org/officeDocument/2006/relationships/slide" Target="slides/slide472.xml"/><Relationship Id="rId30" Type="http://schemas.openxmlformats.org/officeDocument/2006/relationships/slide" Target="slides/slide29.xml"/><Relationship Id="rId126" Type="http://schemas.openxmlformats.org/officeDocument/2006/relationships/slide" Target="slides/slide125.xml"/><Relationship Id="rId168" Type="http://schemas.openxmlformats.org/officeDocument/2006/relationships/slide" Target="slides/slide167.xml"/><Relationship Id="rId333" Type="http://schemas.openxmlformats.org/officeDocument/2006/relationships/slide" Target="slides/slide332.xml"/><Relationship Id="rId72" Type="http://schemas.openxmlformats.org/officeDocument/2006/relationships/slide" Target="slides/slide71.xml"/><Relationship Id="rId375" Type="http://schemas.openxmlformats.org/officeDocument/2006/relationships/slide" Target="slides/slide374.xml"/><Relationship Id="rId3" Type="http://schemas.openxmlformats.org/officeDocument/2006/relationships/slide" Target="slides/slide2.xml"/><Relationship Id="rId235" Type="http://schemas.openxmlformats.org/officeDocument/2006/relationships/slide" Target="slides/slide234.xml"/><Relationship Id="rId277" Type="http://schemas.openxmlformats.org/officeDocument/2006/relationships/slide" Target="slides/slide276.xml"/><Relationship Id="rId400" Type="http://schemas.openxmlformats.org/officeDocument/2006/relationships/slide" Target="slides/slide399.xml"/><Relationship Id="rId442" Type="http://schemas.openxmlformats.org/officeDocument/2006/relationships/slide" Target="slides/slide441.xml"/><Relationship Id="rId48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k LaFortune" userId="3e8ed476d083d4d9" providerId="LiveId" clId="{768A9E3C-B3AE-4E0A-A74A-64342A736A07}"/>
    <pc:docChg chg="delSld modSld">
      <pc:chgData name="Erik LaFortune" userId="3e8ed476d083d4d9" providerId="LiveId" clId="{768A9E3C-B3AE-4E0A-A74A-64342A736A07}" dt="2018-12-27T12:54:03.173" v="13" actId="2696"/>
      <pc:docMkLst>
        <pc:docMk/>
      </pc:docMkLst>
      <pc:sldChg chg="modSp">
        <pc:chgData name="Erik LaFortune" userId="3e8ed476d083d4d9" providerId="LiveId" clId="{768A9E3C-B3AE-4E0A-A74A-64342A736A07}" dt="2018-12-27T12:54:00.066" v="12" actId="20577"/>
        <pc:sldMkLst>
          <pc:docMk/>
          <pc:sldMk cId="2396024110" sldId="744"/>
        </pc:sldMkLst>
        <pc:spChg chg="mod">
          <ac:chgData name="Erik LaFortune" userId="3e8ed476d083d4d9" providerId="LiveId" clId="{768A9E3C-B3AE-4E0A-A74A-64342A736A07}" dt="2018-12-27T12:54:00.066" v="12" actId="20577"/>
          <ac:spMkLst>
            <pc:docMk/>
            <pc:sldMk cId="2396024110" sldId="744"/>
            <ac:spMk id="2" creationId="{00000000-0000-0000-0000-000000000000}"/>
          </ac:spMkLst>
        </pc:spChg>
        <pc:spChg chg="mod">
          <ac:chgData name="Erik LaFortune" userId="3e8ed476d083d4d9" providerId="LiveId" clId="{768A9E3C-B3AE-4E0A-A74A-64342A736A07}" dt="2018-12-27T12:53:54.963" v="10" actId="20577"/>
          <ac:spMkLst>
            <pc:docMk/>
            <pc:sldMk cId="2396024110" sldId="744"/>
            <ac:spMk id="3" creationId="{00000000-0000-0000-0000-000000000000}"/>
          </ac:spMkLst>
        </pc:spChg>
      </pc:sldChg>
      <pc:sldChg chg="modSp del">
        <pc:chgData name="Erik LaFortune" userId="3e8ed476d083d4d9" providerId="LiveId" clId="{768A9E3C-B3AE-4E0A-A74A-64342A736A07}" dt="2018-12-27T12:54:03.173" v="13" actId="2696"/>
        <pc:sldMkLst>
          <pc:docMk/>
          <pc:sldMk cId="2775380944" sldId="745"/>
        </pc:sldMkLst>
        <pc:spChg chg="mod">
          <ac:chgData name="Erik LaFortune" userId="3e8ed476d083d4d9" providerId="LiveId" clId="{768A9E3C-B3AE-4E0A-A74A-64342A736A07}" dt="2018-12-27T12:53:39.360" v="0"/>
          <ac:spMkLst>
            <pc:docMk/>
            <pc:sldMk cId="2775380944" sldId="745"/>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12/27/2018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12/27/2018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12/27/2018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12/27/2018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12/27/2018</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12/27/2018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12/27/2018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12/27/2018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12/27/2018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12/27/2018</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12/27/2018</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12/27/2018</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Introduction to Law</a:t>
            </a:r>
          </a:p>
        </p:txBody>
      </p:sp>
      <p:sp>
        <p:nvSpPr>
          <p:cNvPr id="3" name="Subtitle 2"/>
          <p:cNvSpPr>
            <a:spLocks noGrp="1"/>
          </p:cNvSpPr>
          <p:nvPr>
            <p:ph type="subTitle" idx="1"/>
          </p:nvPr>
        </p:nvSpPr>
        <p:spPr/>
        <p:txBody>
          <a:bodyPr/>
          <a:lstStyle/>
          <a:p>
            <a:r>
              <a:rPr lang="en-US" dirty="0"/>
              <a:t>Unit I: The American Legal System</a:t>
            </a:r>
          </a:p>
        </p:txBody>
      </p:sp>
    </p:spTree>
    <p:extLst>
      <p:ext uri="{BB962C8B-B14F-4D97-AF65-F5344CB8AC3E}">
        <p14:creationId xmlns:p14="http://schemas.microsoft.com/office/powerpoint/2010/main" val="658966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Kinds of Laws: Criminal Laws</a:t>
            </a:r>
          </a:p>
        </p:txBody>
      </p:sp>
      <p:sp>
        <p:nvSpPr>
          <p:cNvPr id="3" name="Content Placeholder 2"/>
          <p:cNvSpPr>
            <a:spLocks noGrp="1"/>
          </p:cNvSpPr>
          <p:nvPr>
            <p:ph idx="1"/>
          </p:nvPr>
        </p:nvSpPr>
        <p:spPr>
          <a:xfrm>
            <a:off x="0" y="1609344"/>
            <a:ext cx="12192000" cy="5248656"/>
          </a:xfrm>
        </p:spPr>
        <p:txBody>
          <a:bodyPr/>
          <a:lstStyle/>
          <a:p>
            <a:r>
              <a:rPr lang="en-US" b="1" u="sng" dirty="0">
                <a:solidFill>
                  <a:srgbClr val="002060"/>
                </a:solidFill>
              </a:rPr>
              <a:t>Criminal Laws</a:t>
            </a:r>
            <a:r>
              <a:rPr lang="en-US" b="1" dirty="0">
                <a:solidFill>
                  <a:srgbClr val="002060"/>
                </a:solidFill>
              </a:rPr>
              <a:t>: laws that </a:t>
            </a:r>
            <a:r>
              <a:rPr lang="en-US" b="1" u="sng" dirty="0">
                <a:solidFill>
                  <a:srgbClr val="002060"/>
                </a:solidFill>
              </a:rPr>
              <a:t>regulate public conduct</a:t>
            </a:r>
            <a:r>
              <a:rPr lang="en-US" b="1" dirty="0"/>
              <a:t> and set out duties owed to society</a:t>
            </a:r>
            <a:r>
              <a:rPr lang="en-US" dirty="0"/>
              <a:t>.</a:t>
            </a:r>
          </a:p>
          <a:p>
            <a:pPr lvl="1"/>
            <a:r>
              <a:rPr lang="en-US" b="1" dirty="0">
                <a:solidFill>
                  <a:srgbClr val="002060"/>
                </a:solidFill>
              </a:rPr>
              <a:t>Cases brought by the government (</a:t>
            </a:r>
            <a:r>
              <a:rPr lang="en-US" b="1" u="sng" dirty="0">
                <a:solidFill>
                  <a:srgbClr val="002060"/>
                </a:solidFill>
              </a:rPr>
              <a:t>prosecutor</a:t>
            </a:r>
            <a:r>
              <a:rPr lang="en-US" b="1" dirty="0">
                <a:solidFill>
                  <a:srgbClr val="002060"/>
                </a:solidFill>
              </a:rPr>
              <a:t>) against a person</a:t>
            </a:r>
            <a:r>
              <a:rPr lang="en-US" dirty="0">
                <a:solidFill>
                  <a:srgbClr val="002060"/>
                </a:solidFill>
              </a:rPr>
              <a:t>.</a:t>
            </a:r>
          </a:p>
          <a:p>
            <a:pPr lvl="1"/>
            <a:r>
              <a:rPr lang="en-US" b="1" dirty="0">
                <a:solidFill>
                  <a:srgbClr val="002060"/>
                </a:solidFill>
              </a:rPr>
              <a:t>Convictions carry penalties</a:t>
            </a:r>
            <a:r>
              <a:rPr lang="en-US" b="1" dirty="0"/>
              <a:t> such as imprisonment, fines, restitution, community service, probation, etc.</a:t>
            </a:r>
          </a:p>
          <a:p>
            <a:pPr lvl="2"/>
            <a:r>
              <a:rPr lang="en-US" b="1" dirty="0"/>
              <a:t>Divided into two categories based on severity: </a:t>
            </a:r>
          </a:p>
          <a:p>
            <a:pPr lvl="3"/>
            <a:r>
              <a:rPr lang="en-US" b="1" u="sng" dirty="0">
                <a:solidFill>
                  <a:srgbClr val="002060"/>
                </a:solidFill>
              </a:rPr>
              <a:t>Felonies</a:t>
            </a:r>
            <a:r>
              <a:rPr lang="en-US" dirty="0"/>
              <a:t> (more than one year imprisonment possible); and</a:t>
            </a:r>
          </a:p>
          <a:p>
            <a:pPr lvl="3"/>
            <a:r>
              <a:rPr lang="en-US" b="1" u="sng" dirty="0">
                <a:solidFill>
                  <a:srgbClr val="002060"/>
                </a:solidFill>
              </a:rPr>
              <a:t>Misdemeanors</a:t>
            </a:r>
            <a:r>
              <a:rPr lang="en-US" dirty="0"/>
              <a:t> (one year or less imprisonment possible.</a:t>
            </a:r>
          </a:p>
          <a:p>
            <a:r>
              <a:rPr lang="en-US" b="1" dirty="0">
                <a:solidFill>
                  <a:srgbClr val="002060"/>
                </a:solidFill>
              </a:rPr>
              <a:t>Standard of Guilt: </a:t>
            </a:r>
            <a:r>
              <a:rPr lang="en-US" b="1" u="sng" dirty="0">
                <a:solidFill>
                  <a:srgbClr val="002060"/>
                </a:solidFill>
              </a:rPr>
              <a:t>beyond a reasonable doubt</a:t>
            </a:r>
            <a:r>
              <a:rPr lang="en-US" dirty="0"/>
              <a:t>.</a:t>
            </a:r>
            <a:r>
              <a:rPr lang="en-US" b="1" dirty="0"/>
              <a:t> </a:t>
            </a:r>
            <a:r>
              <a:rPr lang="en-US" dirty="0"/>
              <a:t>If any reasonable doubt remains in the mind of the jury, it must deem the defendant not guilty).</a:t>
            </a:r>
            <a:endParaRPr lang="en-US" b="1" u="sng" dirty="0">
              <a:solidFill>
                <a:srgbClr val="00B050"/>
              </a:solidFill>
            </a:endParaRPr>
          </a:p>
          <a:p>
            <a:endParaRPr lang="en-US" dirty="0"/>
          </a:p>
        </p:txBody>
      </p:sp>
    </p:spTree>
    <p:extLst>
      <p:ext uri="{BB962C8B-B14F-4D97-AF65-F5344CB8AC3E}">
        <p14:creationId xmlns:p14="http://schemas.microsoft.com/office/powerpoint/2010/main" val="194780827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63. What trend have drug-related offenses followed over the last decade?</a:t>
            </a:r>
          </a:p>
          <a:p>
            <a:pPr marL="0" indent="0">
              <a:buNone/>
            </a:pPr>
            <a:r>
              <a:rPr lang="en-US" dirty="0"/>
              <a:t>A. increased</a:t>
            </a:r>
          </a:p>
          <a:p>
            <a:pPr marL="0" indent="0">
              <a:buNone/>
            </a:pPr>
            <a:r>
              <a:rPr lang="en-US" dirty="0"/>
              <a:t>B. decreased</a:t>
            </a:r>
          </a:p>
          <a:p>
            <a:pPr marL="0" indent="0">
              <a:buNone/>
            </a:pPr>
            <a:r>
              <a:rPr lang="en-US" dirty="0"/>
              <a:t>C. stayed the same</a:t>
            </a:r>
          </a:p>
          <a:p>
            <a:pPr marL="0" indent="0">
              <a:buNone/>
            </a:pPr>
            <a:r>
              <a:rPr lang="en-US" dirty="0"/>
              <a:t>D. insufficient data exists</a:t>
            </a:r>
          </a:p>
          <a:p>
            <a:pPr marL="0" indent="0">
              <a:buNone/>
            </a:pPr>
            <a:endParaRPr lang="en-US" dirty="0"/>
          </a:p>
          <a:p>
            <a:pPr marL="0" indent="0">
              <a:buNone/>
            </a:pPr>
            <a:r>
              <a:rPr lang="en-US" dirty="0"/>
              <a:t>64. Why might people commit crimes?</a:t>
            </a:r>
          </a:p>
          <a:p>
            <a:pPr marL="0" indent="0">
              <a:buNone/>
            </a:pPr>
            <a:r>
              <a:rPr lang="en-US" dirty="0"/>
              <a:t>A. poverty</a:t>
            </a:r>
          </a:p>
          <a:p>
            <a:pPr marL="0" indent="0">
              <a:buNone/>
            </a:pPr>
            <a:r>
              <a:rPr lang="en-US" dirty="0"/>
              <a:t>B. unemployment</a:t>
            </a:r>
          </a:p>
          <a:p>
            <a:pPr marL="0" indent="0">
              <a:buNone/>
            </a:pPr>
            <a:r>
              <a:rPr lang="en-US" dirty="0"/>
              <a:t>C. lack of education</a:t>
            </a:r>
          </a:p>
          <a:p>
            <a:pPr marL="0" indent="0">
              <a:buNone/>
            </a:pPr>
            <a:r>
              <a:rPr lang="en-US" dirty="0"/>
              <a:t>D. all of the above</a:t>
            </a:r>
          </a:p>
        </p:txBody>
      </p:sp>
    </p:spTree>
    <p:extLst>
      <p:ext uri="{BB962C8B-B14F-4D97-AF65-F5344CB8AC3E}">
        <p14:creationId xmlns:p14="http://schemas.microsoft.com/office/powerpoint/2010/main" val="91740521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65. What is the National Council on Crime &amp; Delinquency’s primary suggestion on reducing crime in the U.S.?</a:t>
            </a:r>
          </a:p>
          <a:p>
            <a:pPr marL="0" indent="0">
              <a:buNone/>
            </a:pPr>
            <a:r>
              <a:rPr lang="en-US" dirty="0"/>
              <a:t>A. expand and build new prisons</a:t>
            </a:r>
          </a:p>
          <a:p>
            <a:pPr marL="0" indent="0">
              <a:buNone/>
            </a:pPr>
            <a:r>
              <a:rPr lang="en-US" dirty="0"/>
              <a:t>B. limit immigration into the country</a:t>
            </a:r>
          </a:p>
          <a:p>
            <a:pPr marL="0" indent="0">
              <a:buNone/>
            </a:pPr>
            <a:r>
              <a:rPr lang="en-US" dirty="0"/>
              <a:t>C. incorporate technology into law enforcement</a:t>
            </a:r>
          </a:p>
          <a:p>
            <a:pPr marL="0" indent="0">
              <a:buNone/>
            </a:pPr>
            <a:r>
              <a:rPr lang="en-US" dirty="0"/>
              <a:t>D. build safer communities</a:t>
            </a:r>
          </a:p>
          <a:p>
            <a:pPr marL="0" indent="0">
              <a:buNone/>
            </a:pPr>
            <a:endParaRPr lang="en-US" dirty="0"/>
          </a:p>
          <a:p>
            <a:pPr marL="0" indent="0">
              <a:buNone/>
            </a:pPr>
            <a:r>
              <a:rPr lang="en-US" dirty="0"/>
              <a:t>66. Which of the following index crimes is a crime against property?</a:t>
            </a:r>
          </a:p>
          <a:p>
            <a:pPr marL="0" indent="0">
              <a:buNone/>
            </a:pPr>
            <a:r>
              <a:rPr lang="en-US" dirty="0"/>
              <a:t>A. aggravated assault</a:t>
            </a:r>
          </a:p>
          <a:p>
            <a:pPr marL="0" indent="0">
              <a:buNone/>
            </a:pPr>
            <a:r>
              <a:rPr lang="en-US" dirty="0"/>
              <a:t>B. larceny</a:t>
            </a:r>
          </a:p>
          <a:p>
            <a:pPr marL="0" indent="0">
              <a:buNone/>
            </a:pPr>
            <a:r>
              <a:rPr lang="en-US" dirty="0"/>
              <a:t>C. murder</a:t>
            </a:r>
          </a:p>
          <a:p>
            <a:pPr marL="0" indent="0">
              <a:buNone/>
            </a:pPr>
            <a:r>
              <a:rPr lang="en-US" dirty="0"/>
              <a:t>D. rape</a:t>
            </a:r>
          </a:p>
        </p:txBody>
      </p:sp>
    </p:spTree>
    <p:extLst>
      <p:ext uri="{BB962C8B-B14F-4D97-AF65-F5344CB8AC3E}">
        <p14:creationId xmlns:p14="http://schemas.microsoft.com/office/powerpoint/2010/main" val="284899348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solidFill>
                  <a:srgbClr val="00B050"/>
                </a:solidFill>
              </a:rPr>
              <a:t>Problem 15. Crime or Not?</a:t>
            </a:r>
          </a:p>
        </p:txBody>
      </p:sp>
      <p:sp>
        <p:nvSpPr>
          <p:cNvPr id="3" name="Content Placeholder 2"/>
          <p:cNvSpPr>
            <a:spLocks noGrp="1"/>
          </p:cNvSpPr>
          <p:nvPr>
            <p:ph idx="1"/>
          </p:nvPr>
        </p:nvSpPr>
        <p:spPr>
          <a:xfrm>
            <a:off x="0" y="1609344"/>
            <a:ext cx="12192000" cy="5248656"/>
          </a:xfrm>
        </p:spPr>
        <p:txBody>
          <a:bodyPr>
            <a:normAutofit fontScale="92500" lnSpcReduction="20000"/>
          </a:bodyPr>
          <a:lstStyle/>
          <a:p>
            <a:pPr marL="0" indent="0">
              <a:buNone/>
            </a:pPr>
            <a:r>
              <a:rPr lang="en-US" dirty="0"/>
              <a:t>Assume you are a member of a commission established to evaluate laws. Consider the following acts. In each case decide whether or not the act should be treated as a crime. Then rank the crimes from the most serious to least serious. Also note whether you think an act should not be a crime. Explain.</a:t>
            </a:r>
          </a:p>
          <a:p>
            <a:pPr marL="0" indent="0">
              <a:buNone/>
            </a:pPr>
            <a:endParaRPr lang="en-US" dirty="0"/>
          </a:p>
          <a:p>
            <a:pPr marL="457200" indent="-457200">
              <a:buFont typeface="+mj-lt"/>
              <a:buAutoNum type="arabicPeriod"/>
            </a:pPr>
            <a:r>
              <a:rPr lang="en-US" dirty="0"/>
              <a:t>Robert sells heroin and uses the proceeds to support his mother (who receives public assistance).</a:t>
            </a:r>
          </a:p>
          <a:p>
            <a:pPr marL="457200" indent="-457200">
              <a:buFont typeface="+mj-lt"/>
              <a:buAutoNum type="arabicPeriod"/>
            </a:pPr>
            <a:r>
              <a:rPr lang="en-US" dirty="0"/>
              <a:t>Marley is a passenger in a car she knows is stolen although she did not participate in the theft.</a:t>
            </a:r>
          </a:p>
          <a:p>
            <a:pPr marL="457200" indent="-457200">
              <a:buFont typeface="+mj-lt"/>
              <a:buAutoNum type="arabicPeriod"/>
            </a:pPr>
            <a:r>
              <a:rPr lang="en-US" dirty="0"/>
              <a:t>A corporate executive gives $1,000,000 to a candidate for the U.S. Senate.</a:t>
            </a:r>
          </a:p>
          <a:p>
            <a:pPr marL="457200" indent="-457200">
              <a:buFont typeface="+mj-lt"/>
              <a:buAutoNum type="arabicPeriod"/>
            </a:pPr>
            <a:r>
              <a:rPr lang="en-US" dirty="0"/>
              <a:t>A college student downloads music files for free, burns them onto a CD, and uses the CD at a party where she is a paid DJ.</a:t>
            </a:r>
          </a:p>
          <a:p>
            <a:pPr marL="457200" indent="-457200">
              <a:buFont typeface="+mj-lt"/>
              <a:buAutoNum type="arabicPeriod"/>
            </a:pPr>
            <a:r>
              <a:rPr lang="en-US" dirty="0"/>
              <a:t>Paulina is caught with a pound of marijuana.</a:t>
            </a:r>
          </a:p>
          <a:p>
            <a:pPr marL="457200" indent="-457200">
              <a:buFont typeface="+mj-lt"/>
              <a:buAutoNum type="arabicPeriod"/>
            </a:pPr>
            <a:r>
              <a:rPr lang="en-US" dirty="0"/>
              <a:t>Ella leaves a store with change for a $10 bill knowing that she gave the cashier a $5 bill.</a:t>
            </a:r>
          </a:p>
          <a:p>
            <a:pPr marL="457200" indent="-457200">
              <a:buFont typeface="+mj-lt"/>
              <a:buAutoNum type="arabicPeriod"/>
            </a:pPr>
            <a:r>
              <a:rPr lang="en-US" dirty="0"/>
              <a:t>Samantha approaches a man and offers sex in exchange for money.</a:t>
            </a:r>
          </a:p>
          <a:p>
            <a:pPr marL="457200" indent="-457200">
              <a:buFont typeface="+mj-lt"/>
              <a:buAutoNum type="arabicPeriod"/>
            </a:pPr>
            <a:r>
              <a:rPr lang="en-US" dirty="0"/>
              <a:t>Ming refuses to wear a helmet while riding a motorcycle.</a:t>
            </a:r>
          </a:p>
          <a:p>
            <a:pPr marL="457200" indent="-457200">
              <a:buFont typeface="+mj-lt"/>
              <a:buAutoNum type="arabicPeriod"/>
            </a:pPr>
            <a:r>
              <a:rPr lang="en-US" dirty="0"/>
              <a:t>A company pollutes a river with waste from its factory.</a:t>
            </a:r>
          </a:p>
          <a:p>
            <a:pPr marL="457200" indent="-457200">
              <a:buFont typeface="+mj-lt"/>
              <a:buAutoNum type="arabicPeriod"/>
            </a:pPr>
            <a:r>
              <a:rPr lang="en-US" dirty="0"/>
              <a:t>Pat gets drunk and hits a child, injuring her severely, while speeding through a school zone.</a:t>
            </a:r>
          </a:p>
          <a:p>
            <a:pPr marL="457200" indent="-457200">
              <a:buFont typeface="+mj-lt"/>
              <a:buAutoNum type="arabicPeriod"/>
            </a:pPr>
            <a:r>
              <a:rPr lang="en-US" dirty="0"/>
              <a:t>DeShawn observes his best friend shoplifting but does not turn him in.</a:t>
            </a:r>
          </a:p>
        </p:txBody>
      </p:sp>
    </p:spTree>
    <p:extLst>
      <p:ext uri="{BB962C8B-B14F-4D97-AF65-F5344CB8AC3E}">
        <p14:creationId xmlns:p14="http://schemas.microsoft.com/office/powerpoint/2010/main" val="66022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normAutofit/>
          </a:bodyPr>
          <a:lstStyle/>
          <a:p>
            <a:pPr algn="ctr"/>
            <a:r>
              <a:rPr lang="en-US" sz="4800" dirty="0">
                <a:solidFill>
                  <a:srgbClr val="00B050"/>
                </a:solidFill>
              </a:rPr>
              <a:t>Problem 16. The Case of Weapons at School</a:t>
            </a:r>
          </a:p>
        </p:txBody>
      </p:sp>
      <p:sp>
        <p:nvSpPr>
          <p:cNvPr id="3" name="Content Placeholder 2"/>
          <p:cNvSpPr>
            <a:spLocks noGrp="1"/>
          </p:cNvSpPr>
          <p:nvPr>
            <p:ph idx="1"/>
          </p:nvPr>
        </p:nvSpPr>
        <p:spPr>
          <a:xfrm>
            <a:off x="0" y="1609344"/>
            <a:ext cx="12192000" cy="5248656"/>
          </a:xfrm>
        </p:spPr>
        <p:txBody>
          <a:bodyPr>
            <a:normAutofit fontScale="70000" lnSpcReduction="20000"/>
          </a:bodyPr>
          <a:lstStyle/>
          <a:p>
            <a:pPr marL="274320" lvl="1" indent="0">
              <a:buNone/>
            </a:pPr>
            <a:r>
              <a:rPr lang="en-US" dirty="0"/>
              <a:t>	Sunshine City is a suburb of Metropolis, the largest city in the state. Sunshine High School (SHS), the only high school in Sunshine City, has 1,500 students. SHS’s student population is racially and economically mixed. The school has many student organizations, as well as girls’ and boys’ sports teams. There are college and personal counselors on staff.</a:t>
            </a:r>
          </a:p>
          <a:p>
            <a:pPr marL="274320" lvl="1" indent="0">
              <a:buNone/>
            </a:pPr>
            <a:r>
              <a:rPr lang="en-US" dirty="0"/>
              <a:t>	SHS has its share of problems with underage drinking and drugs. Except for an occasional fight, however, until recently it has not had a problem with school violence. The school board is aware of the problem of weapons being brought into Metropolis schools. It is committed to SHS students safety and recently discussed installing metal detectors at the school. There are security guards on duty, however, no detectors have yet been installed.</a:t>
            </a:r>
          </a:p>
          <a:p>
            <a:pPr marL="274320" lvl="1" indent="0">
              <a:buNone/>
            </a:pPr>
            <a:r>
              <a:rPr lang="en-US" dirty="0"/>
              <a:t>	Samuel is a 16-year old junior at SHS. He moved to Sunshine City from another state with his family four months ago and started school in the middle of last term. Samuel is a loner, has few friends, and spends most of his time surfing the Internet and playing violent video games. He has not had any disciplinary problems at school but has been caught shoplifting.</a:t>
            </a:r>
          </a:p>
          <a:p>
            <a:pPr marL="274320" lvl="1" indent="0">
              <a:buNone/>
            </a:pPr>
            <a:r>
              <a:rPr lang="en-US" dirty="0"/>
              <a:t>	Samuel has had a difficult transition to SHS. His grades are poor and his general demeanor is gloomy. He is picked on by the popular guys. He skips school and is not allowed to enter school if he is late. Samuel’s parents have noticed that lately he has been more withdrawn than usual and have been concerned about him. They contacted the school counselor who promised to talk to Samuel but he did not go to the two appointments that were scheduled for him.</a:t>
            </a:r>
          </a:p>
          <a:p>
            <a:pPr marL="274320" lvl="1" indent="0">
              <a:buNone/>
            </a:pPr>
            <a:r>
              <a:rPr lang="en-US" dirty="0"/>
              <a:t>	One Wednesday morning, Samuel left for school early, telling his mother good-bye and that he loved her. Although this struck his mother as odd (usually he was late and did not say anything when he left), she hoped that this meant that he was feeling better about things.</a:t>
            </a:r>
          </a:p>
          <a:p>
            <a:pPr marL="274320" lvl="1" indent="0">
              <a:buNone/>
            </a:pPr>
            <a:r>
              <a:rPr lang="en-US" dirty="0"/>
              <a:t>	Because of the rain that day, the students congregated in the cafeteria to wait for the bell. Before going inside, Samuel saw Eddie, a quiet kid who sat next to him in algebra. Before reaching the front door, Samuel told Eddie that he had to “take care of something” but that he did not want Eddie to be around when “it all went down.”</a:t>
            </a:r>
          </a:p>
          <a:p>
            <a:pPr marL="274320" lvl="1" indent="0">
              <a:buNone/>
            </a:pPr>
            <a:r>
              <a:rPr lang="en-US" dirty="0"/>
              <a:t>	Eddie had the sense that something was wrong and went to the school resource officer. Officer Lee found Samuel just as he was about to enter the cafeteria. When the officer questioned Samuel and received a mumbled response, he decided to frisk him for weapons. Under Samuel’s jacket was a semiautomatic gun. The actions that Eddie and Officer Lee took helped avoid a major tragedy at SHS.</a:t>
            </a:r>
          </a:p>
          <a:p>
            <a:pPr marL="274320" lvl="1" indent="0">
              <a:buNone/>
            </a:pPr>
            <a:r>
              <a:rPr lang="en-US" dirty="0"/>
              <a:t>	The police and school administration investigated. One student, Trisha, told a school counselor that Samuel advised her not to come to school that day. He wanted to keep her safe from danger, as she was always nice to him. The police discovered that Samuel had purchased the gun illegally from someone on the street and also found a disturbing note in Samuel’s jacket pocket. In it he outlined his plan to shoot people and remarked, “After today, no one will push me around again!”</a:t>
            </a:r>
          </a:p>
          <a:p>
            <a:pPr marL="274320" lvl="1" indent="0">
              <a:buNone/>
            </a:pPr>
            <a:endParaRPr lang="en-US" dirty="0"/>
          </a:p>
          <a:p>
            <a:pPr marL="617220" lvl="1" indent="-342900">
              <a:buFont typeface="+mj-lt"/>
              <a:buAutoNum type="arabicPeriod"/>
            </a:pPr>
            <a:r>
              <a:rPr lang="en-US" dirty="0"/>
              <a:t>What conditions might have led to Samuel’s decision to commit this crime?</a:t>
            </a:r>
          </a:p>
          <a:p>
            <a:pPr marL="617220" lvl="1" indent="-342900">
              <a:buFont typeface="+mj-lt"/>
              <a:buAutoNum type="arabicPeriod"/>
            </a:pPr>
            <a:r>
              <a:rPr lang="en-US" dirty="0"/>
              <a:t>What, if anything, could have been done to help Samuel? What were the signs at school or home that he was at risk?</a:t>
            </a:r>
          </a:p>
          <a:p>
            <a:pPr marL="617220" lvl="1" indent="-342900">
              <a:buFont typeface="+mj-lt"/>
              <a:buAutoNum type="arabicPeriod"/>
            </a:pPr>
            <a:r>
              <a:rPr lang="en-US" dirty="0"/>
              <a:t>Are there measures in place at your school to prevent acts of violence from occurring? Are additional measures needed? If so, what are they?</a:t>
            </a:r>
          </a:p>
        </p:txBody>
      </p:sp>
    </p:spTree>
    <p:extLst>
      <p:ext uri="{BB962C8B-B14F-4D97-AF65-F5344CB8AC3E}">
        <p14:creationId xmlns:p14="http://schemas.microsoft.com/office/powerpoint/2010/main" val="83718439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Day 15. Objectives</a:t>
            </a:r>
          </a:p>
        </p:txBody>
      </p:sp>
      <p:sp>
        <p:nvSpPr>
          <p:cNvPr id="3" name="Content Placeholder 2"/>
          <p:cNvSpPr>
            <a:spLocks noGrp="1"/>
          </p:cNvSpPr>
          <p:nvPr>
            <p:ph idx="1"/>
          </p:nvPr>
        </p:nvSpPr>
        <p:spPr>
          <a:xfrm>
            <a:off x="0" y="1609344"/>
            <a:ext cx="12192000" cy="5248656"/>
          </a:xfrm>
        </p:spPr>
        <p:txBody>
          <a:bodyPr/>
          <a:lstStyle/>
          <a:p>
            <a:r>
              <a:rPr lang="en-US" dirty="0"/>
              <a:t>Students will be able to:</a:t>
            </a:r>
          </a:p>
          <a:p>
            <a:pPr lvl="1"/>
            <a:r>
              <a:rPr lang="en-US" dirty="0"/>
              <a:t>Define what a gang is; list typical gang identifiers; explain the purposes of gangs; and explain why some people turn to gangs to fill un-met needs in life;</a:t>
            </a:r>
          </a:p>
          <a:p>
            <a:pPr lvl="1"/>
            <a:r>
              <a:rPr lang="en-US" dirty="0"/>
              <a:t>Explain existing legislation concerning gun control and outline the different arguments made on both sides of the gun control debate;</a:t>
            </a:r>
          </a:p>
          <a:p>
            <a:pPr lvl="1"/>
            <a:r>
              <a:rPr lang="en-US" dirty="0"/>
              <a:t>Summarize the </a:t>
            </a:r>
            <a:r>
              <a:rPr lang="en-US"/>
              <a:t>harmful effects </a:t>
            </a:r>
            <a:r>
              <a:rPr lang="en-US" dirty="0"/>
              <a:t>of substance abuse;</a:t>
            </a:r>
          </a:p>
          <a:p>
            <a:pPr lvl="1"/>
            <a:r>
              <a:rPr lang="en-US" dirty="0"/>
              <a:t>Describe the role alcohol abuse statistically plays in the commission of crime and describe the laws that exist concerning drunk driving;</a:t>
            </a:r>
          </a:p>
          <a:p>
            <a:pPr lvl="1"/>
            <a:r>
              <a:rPr lang="en-US" dirty="0"/>
              <a:t>Explain the drug abuse epidemic that currently exists and its connection to the commission of crime; and</a:t>
            </a:r>
          </a:p>
          <a:p>
            <a:pPr lvl="1"/>
            <a:r>
              <a:rPr lang="en-US" dirty="0"/>
              <a:t>Present the arguments on both sides of the legalization debate.</a:t>
            </a:r>
          </a:p>
          <a:p>
            <a:pPr lvl="1"/>
            <a:endParaRPr lang="en-US" dirty="0"/>
          </a:p>
          <a:p>
            <a:pPr lvl="1"/>
            <a:endParaRPr lang="en-US" dirty="0"/>
          </a:p>
        </p:txBody>
      </p:sp>
    </p:spTree>
    <p:extLst>
      <p:ext uri="{BB962C8B-B14F-4D97-AF65-F5344CB8AC3E}">
        <p14:creationId xmlns:p14="http://schemas.microsoft.com/office/powerpoint/2010/main" val="50719557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Gangs</a:t>
            </a:r>
          </a:p>
        </p:txBody>
      </p:sp>
      <p:sp>
        <p:nvSpPr>
          <p:cNvPr id="3" name="Content Placeholder 2"/>
          <p:cNvSpPr>
            <a:spLocks noGrp="1"/>
          </p:cNvSpPr>
          <p:nvPr>
            <p:ph idx="1"/>
          </p:nvPr>
        </p:nvSpPr>
        <p:spPr>
          <a:xfrm>
            <a:off x="0" y="1609344"/>
            <a:ext cx="12192000" cy="5248656"/>
          </a:xfrm>
        </p:spPr>
        <p:txBody>
          <a:bodyPr>
            <a:normAutofit/>
          </a:bodyPr>
          <a:lstStyle/>
          <a:p>
            <a:r>
              <a:rPr lang="en-US" b="1" u="sng" dirty="0">
                <a:solidFill>
                  <a:srgbClr val="002060"/>
                </a:solidFill>
              </a:rPr>
              <a:t>Gangs</a:t>
            </a:r>
            <a:r>
              <a:rPr lang="en-US" dirty="0">
                <a:solidFill>
                  <a:srgbClr val="002060"/>
                </a:solidFill>
              </a:rPr>
              <a:t> </a:t>
            </a:r>
            <a:r>
              <a:rPr lang="en-US" b="1" dirty="0">
                <a:solidFill>
                  <a:srgbClr val="002060"/>
                </a:solidFill>
              </a:rPr>
              <a:t>are groups that are closed to the general public and exist for certain common purposes that often include violent crime</a:t>
            </a:r>
            <a:r>
              <a:rPr lang="en-US" dirty="0"/>
              <a:t>.</a:t>
            </a:r>
          </a:p>
          <a:p>
            <a:r>
              <a:rPr lang="en-US" dirty="0"/>
              <a:t>U.S. has approximately </a:t>
            </a:r>
            <a:r>
              <a:rPr lang="en-US" b="1" dirty="0"/>
              <a:t>25,000 gangs and 750,000 gang members</a:t>
            </a:r>
            <a:r>
              <a:rPr lang="en-US" dirty="0"/>
              <a:t> (more frequently occur in cities) and </a:t>
            </a:r>
            <a:r>
              <a:rPr lang="en-US" b="1" dirty="0"/>
              <a:t>many sell illegal drugs and deal in illegal firearms.</a:t>
            </a:r>
          </a:p>
          <a:p>
            <a:r>
              <a:rPr lang="en-US" b="1" dirty="0">
                <a:solidFill>
                  <a:srgbClr val="002060"/>
                </a:solidFill>
              </a:rPr>
              <a:t>Gangs often:</a:t>
            </a:r>
          </a:p>
          <a:p>
            <a:pPr lvl="1"/>
            <a:r>
              <a:rPr lang="en-US" b="1" dirty="0">
                <a:solidFill>
                  <a:srgbClr val="002060"/>
                </a:solidFill>
              </a:rPr>
              <a:t>wear distinctive dress, emblems, or colors;</a:t>
            </a:r>
          </a:p>
          <a:p>
            <a:pPr lvl="1"/>
            <a:r>
              <a:rPr lang="en-US" b="1" dirty="0">
                <a:solidFill>
                  <a:srgbClr val="002060"/>
                </a:solidFill>
              </a:rPr>
              <a:t>defend certain “territory” or “turf”;</a:t>
            </a:r>
          </a:p>
          <a:p>
            <a:pPr lvl="1"/>
            <a:r>
              <a:rPr lang="en-US" b="1" dirty="0">
                <a:solidFill>
                  <a:srgbClr val="002060"/>
                </a:solidFill>
              </a:rPr>
              <a:t>have unique slogans and “tags” or graffiti; and</a:t>
            </a:r>
          </a:p>
          <a:p>
            <a:pPr lvl="1"/>
            <a:r>
              <a:rPr lang="en-US" b="1" dirty="0">
                <a:solidFill>
                  <a:srgbClr val="002060"/>
                </a:solidFill>
              </a:rPr>
              <a:t>there are often crime-related initiation rites</a:t>
            </a:r>
            <a:r>
              <a:rPr lang="en-US" b="1" dirty="0"/>
              <a:t> to become a gang member.</a:t>
            </a:r>
          </a:p>
          <a:p>
            <a:r>
              <a:rPr lang="en-US" dirty="0"/>
              <a:t>90% males and 10% females. </a:t>
            </a:r>
          </a:p>
          <a:p>
            <a:r>
              <a:rPr lang="en-US" dirty="0"/>
              <a:t>90% minority and 10% Caucasian.</a:t>
            </a:r>
          </a:p>
          <a:p>
            <a:r>
              <a:rPr lang="en-US" dirty="0"/>
              <a:t>Most have </a:t>
            </a:r>
            <a:r>
              <a:rPr lang="en-US" b="1" dirty="0"/>
              <a:t>un-met needs in life.</a:t>
            </a:r>
          </a:p>
          <a:p>
            <a:r>
              <a:rPr lang="en-US" dirty="0"/>
              <a:t>Many </a:t>
            </a:r>
            <a:r>
              <a:rPr lang="en-US" b="1" dirty="0"/>
              <a:t>seek to improve their situations</a:t>
            </a:r>
            <a:r>
              <a:rPr lang="en-US" dirty="0"/>
              <a:t> financially from gang membership.</a:t>
            </a:r>
          </a:p>
          <a:p>
            <a:endParaRPr lang="en-US" dirty="0"/>
          </a:p>
        </p:txBody>
      </p:sp>
    </p:spTree>
    <p:extLst>
      <p:ext uri="{BB962C8B-B14F-4D97-AF65-F5344CB8AC3E}">
        <p14:creationId xmlns:p14="http://schemas.microsoft.com/office/powerpoint/2010/main" val="301179722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Guns &amp; The Debate Over Gun Control</a:t>
            </a:r>
          </a:p>
        </p:txBody>
      </p:sp>
      <p:sp>
        <p:nvSpPr>
          <p:cNvPr id="3" name="Content Placeholder 2"/>
          <p:cNvSpPr>
            <a:spLocks noGrp="1"/>
          </p:cNvSpPr>
          <p:nvPr>
            <p:ph idx="1"/>
          </p:nvPr>
        </p:nvSpPr>
        <p:spPr>
          <a:xfrm>
            <a:off x="0" y="1609344"/>
            <a:ext cx="12192000" cy="5248656"/>
          </a:xfrm>
        </p:spPr>
        <p:txBody>
          <a:bodyPr>
            <a:normAutofit/>
          </a:bodyPr>
          <a:lstStyle/>
          <a:p>
            <a:r>
              <a:rPr lang="en-US" dirty="0"/>
              <a:t>Guns are frequently used in violent crimes- should they be controlled by the law?</a:t>
            </a:r>
          </a:p>
          <a:p>
            <a:r>
              <a:rPr lang="en-US" b="1" u="sng" dirty="0">
                <a:solidFill>
                  <a:srgbClr val="002060"/>
                </a:solidFill>
              </a:rPr>
              <a:t>2</a:t>
            </a:r>
            <a:r>
              <a:rPr lang="en-US" b="1" u="sng" baseline="30000" dirty="0">
                <a:solidFill>
                  <a:srgbClr val="002060"/>
                </a:solidFill>
              </a:rPr>
              <a:t>nd</a:t>
            </a:r>
            <a:r>
              <a:rPr lang="en-US" b="1" u="sng" dirty="0">
                <a:solidFill>
                  <a:srgbClr val="002060"/>
                </a:solidFill>
              </a:rPr>
              <a:t> Amendment </a:t>
            </a:r>
            <a:r>
              <a:rPr lang="en-US" dirty="0"/>
              <a:t>of the Constitution (as it has been interpreted by the courts)- </a:t>
            </a:r>
            <a:r>
              <a:rPr lang="en-US" b="1" dirty="0">
                <a:solidFill>
                  <a:srgbClr val="002060"/>
                </a:solidFill>
              </a:rPr>
              <a:t>right to </a:t>
            </a:r>
            <a:r>
              <a:rPr lang="en-US" b="1" u="sng" dirty="0">
                <a:solidFill>
                  <a:srgbClr val="002060"/>
                </a:solidFill>
              </a:rPr>
              <a:t>bear arms</a:t>
            </a:r>
            <a:r>
              <a:rPr lang="en-US" b="1" dirty="0">
                <a:solidFill>
                  <a:srgbClr val="002060"/>
                </a:solidFill>
              </a:rPr>
              <a:t> &amp; guarantees a state’s right to maintain a </a:t>
            </a:r>
            <a:r>
              <a:rPr lang="en-US" b="1" u="sng" dirty="0">
                <a:solidFill>
                  <a:srgbClr val="002060"/>
                </a:solidFill>
              </a:rPr>
              <a:t>militia.</a:t>
            </a:r>
          </a:p>
          <a:p>
            <a:r>
              <a:rPr lang="en-US" b="1" u="sng" dirty="0">
                <a:solidFill>
                  <a:srgbClr val="002060"/>
                </a:solidFill>
              </a:rPr>
              <a:t>Gun Control Act</a:t>
            </a:r>
            <a:r>
              <a:rPr lang="en-US" b="1" dirty="0">
                <a:solidFill>
                  <a:srgbClr val="002060"/>
                </a:solidFill>
              </a:rPr>
              <a:t> of 1968:</a:t>
            </a:r>
          </a:p>
          <a:p>
            <a:pPr lvl="1"/>
            <a:r>
              <a:rPr lang="en-US" b="1" dirty="0"/>
              <a:t>prohibits</a:t>
            </a:r>
            <a:r>
              <a:rPr lang="en-US" dirty="0"/>
              <a:t> certain people from buying or possessing guns: </a:t>
            </a:r>
            <a:r>
              <a:rPr lang="en-US" b="1" dirty="0"/>
              <a:t>convicted felons, minors, illegal immigrants;</a:t>
            </a:r>
          </a:p>
          <a:p>
            <a:pPr lvl="1"/>
            <a:r>
              <a:rPr lang="en-US" dirty="0"/>
              <a:t>requires </a:t>
            </a:r>
            <a:r>
              <a:rPr lang="en-US" b="1" dirty="0"/>
              <a:t>serial numbers </a:t>
            </a:r>
            <a:r>
              <a:rPr lang="en-US" dirty="0"/>
              <a:t>on all guns;</a:t>
            </a:r>
          </a:p>
          <a:p>
            <a:pPr lvl="1"/>
            <a:r>
              <a:rPr lang="en-US" b="1" dirty="0"/>
              <a:t>licensing requirements;</a:t>
            </a:r>
          </a:p>
          <a:p>
            <a:pPr lvl="1"/>
            <a:r>
              <a:rPr lang="en-US" dirty="0"/>
              <a:t>prohibits mail-order guns;</a:t>
            </a:r>
          </a:p>
          <a:p>
            <a:pPr lvl="1"/>
            <a:r>
              <a:rPr lang="en-US" dirty="0"/>
              <a:t>prohibits interstate gun sales;</a:t>
            </a:r>
          </a:p>
          <a:p>
            <a:pPr lvl="1"/>
            <a:r>
              <a:rPr lang="en-US" dirty="0"/>
              <a:t>sets penalties for gun users who use the gun while committing a crime; and</a:t>
            </a:r>
          </a:p>
          <a:p>
            <a:pPr lvl="1"/>
            <a:r>
              <a:rPr lang="en-US" dirty="0"/>
              <a:t>sets Ages- </a:t>
            </a:r>
            <a:r>
              <a:rPr lang="en-US" b="1" dirty="0"/>
              <a:t>21 for handguns &amp; 18 for long-guns.</a:t>
            </a:r>
          </a:p>
          <a:p>
            <a:r>
              <a:rPr lang="en-US" b="1" u="sng" dirty="0">
                <a:solidFill>
                  <a:srgbClr val="002060"/>
                </a:solidFill>
              </a:rPr>
              <a:t>Brady Act </a:t>
            </a:r>
            <a:r>
              <a:rPr lang="en-US" b="1" dirty="0">
                <a:solidFill>
                  <a:srgbClr val="002060"/>
                </a:solidFill>
              </a:rPr>
              <a:t>of 1993- background check</a:t>
            </a:r>
            <a:r>
              <a:rPr lang="en-US" b="1" dirty="0"/>
              <a:t> for those buying guns </a:t>
            </a:r>
            <a:r>
              <a:rPr lang="en-US" dirty="0"/>
              <a:t>(many states, including MA, require fingerprinting, firearm training, waiting periods before receiving the gun, and other requirements)</a:t>
            </a:r>
          </a:p>
        </p:txBody>
      </p:sp>
    </p:spTree>
    <p:extLst>
      <p:ext uri="{BB962C8B-B14F-4D97-AF65-F5344CB8AC3E}">
        <p14:creationId xmlns:p14="http://schemas.microsoft.com/office/powerpoint/2010/main" val="277616628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Substance Abuse &amp; Crime</a:t>
            </a:r>
          </a:p>
        </p:txBody>
      </p:sp>
      <p:sp>
        <p:nvSpPr>
          <p:cNvPr id="3" name="Content Placeholder 2"/>
          <p:cNvSpPr>
            <a:spLocks noGrp="1"/>
          </p:cNvSpPr>
          <p:nvPr>
            <p:ph idx="1"/>
          </p:nvPr>
        </p:nvSpPr>
        <p:spPr>
          <a:xfrm>
            <a:off x="0" y="1609344"/>
            <a:ext cx="12192000" cy="5248656"/>
          </a:xfrm>
        </p:spPr>
        <p:txBody>
          <a:bodyPr/>
          <a:lstStyle/>
          <a:p>
            <a:r>
              <a:rPr lang="en-US" b="1" u="sng" dirty="0">
                <a:solidFill>
                  <a:srgbClr val="002060"/>
                </a:solidFill>
              </a:rPr>
              <a:t>Substance Abuse</a:t>
            </a:r>
            <a:r>
              <a:rPr lang="en-US" b="1" dirty="0">
                <a:solidFill>
                  <a:srgbClr val="002060"/>
                </a:solidFill>
              </a:rPr>
              <a:t>- the harmful overuse of chemicals, such as </a:t>
            </a:r>
            <a:r>
              <a:rPr lang="en-US" b="1" u="sng" dirty="0">
                <a:solidFill>
                  <a:srgbClr val="002060"/>
                </a:solidFill>
              </a:rPr>
              <a:t>drugs or alcohol </a:t>
            </a:r>
            <a:r>
              <a:rPr lang="en-US" b="1" dirty="0">
                <a:solidFill>
                  <a:srgbClr val="002060"/>
                </a:solidFill>
              </a:rPr>
              <a:t>and it contributes to a number of social problems, such as:</a:t>
            </a:r>
          </a:p>
          <a:p>
            <a:pPr lvl="1"/>
            <a:r>
              <a:rPr lang="en-US" b="1" dirty="0"/>
              <a:t>breakup of families;</a:t>
            </a:r>
          </a:p>
          <a:p>
            <a:pPr lvl="1"/>
            <a:r>
              <a:rPr lang="en-US" b="1" dirty="0"/>
              <a:t>decreased worker productivity;</a:t>
            </a:r>
          </a:p>
          <a:p>
            <a:pPr lvl="1"/>
            <a:r>
              <a:rPr lang="en-US" b="1" dirty="0"/>
              <a:t>injuries in workplace;</a:t>
            </a:r>
          </a:p>
          <a:p>
            <a:pPr lvl="1"/>
            <a:r>
              <a:rPr lang="en-US" b="1" dirty="0"/>
              <a:t>automobile crashes; and</a:t>
            </a:r>
          </a:p>
          <a:p>
            <a:pPr lvl="1"/>
            <a:r>
              <a:rPr lang="en-US" b="1" dirty="0"/>
              <a:t>criminal activity.</a:t>
            </a:r>
          </a:p>
          <a:p>
            <a:endParaRPr lang="en-US" dirty="0"/>
          </a:p>
        </p:txBody>
      </p:sp>
    </p:spTree>
    <p:extLst>
      <p:ext uri="{BB962C8B-B14F-4D97-AF65-F5344CB8AC3E}">
        <p14:creationId xmlns:p14="http://schemas.microsoft.com/office/powerpoint/2010/main" val="364722852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Alcohol Abuse</a:t>
            </a:r>
          </a:p>
        </p:txBody>
      </p:sp>
      <p:sp>
        <p:nvSpPr>
          <p:cNvPr id="3" name="Content Placeholder 2"/>
          <p:cNvSpPr>
            <a:spLocks noGrp="1"/>
          </p:cNvSpPr>
          <p:nvPr>
            <p:ph idx="1"/>
          </p:nvPr>
        </p:nvSpPr>
        <p:spPr>
          <a:xfrm>
            <a:off x="0" y="1609344"/>
            <a:ext cx="12192000" cy="5078327"/>
          </a:xfrm>
        </p:spPr>
        <p:txBody>
          <a:bodyPr>
            <a:normAutofit fontScale="92500" lnSpcReduction="10000"/>
          </a:bodyPr>
          <a:lstStyle/>
          <a:p>
            <a:r>
              <a:rPr lang="en-US" b="1" u="sng" dirty="0">
                <a:solidFill>
                  <a:srgbClr val="002060"/>
                </a:solidFill>
              </a:rPr>
              <a:t>Alcohol</a:t>
            </a:r>
            <a:r>
              <a:rPr lang="en-US" b="1" dirty="0">
                <a:solidFill>
                  <a:srgbClr val="002060"/>
                </a:solidFill>
              </a:rPr>
              <a:t>- most widely abused substance in the U.S. and is a factor in 1/3 of all </a:t>
            </a:r>
            <a:r>
              <a:rPr lang="en-US" b="1" u="sng" dirty="0">
                <a:solidFill>
                  <a:srgbClr val="002060"/>
                </a:solidFill>
              </a:rPr>
              <a:t>violent crimes </a:t>
            </a:r>
            <a:r>
              <a:rPr lang="en-US" b="1" dirty="0">
                <a:solidFill>
                  <a:srgbClr val="002060"/>
                </a:solidFill>
              </a:rPr>
              <a:t>and 35% of all </a:t>
            </a:r>
            <a:r>
              <a:rPr lang="en-US" b="1" u="sng" dirty="0">
                <a:solidFill>
                  <a:srgbClr val="002060"/>
                </a:solidFill>
              </a:rPr>
              <a:t>highway deaths.</a:t>
            </a:r>
          </a:p>
          <a:p>
            <a:r>
              <a:rPr lang="en-US" b="1" dirty="0"/>
              <a:t>DWI/DUI/</a:t>
            </a:r>
            <a:r>
              <a:rPr lang="en-US" b="1" u="sng" dirty="0">
                <a:solidFill>
                  <a:srgbClr val="002060"/>
                </a:solidFill>
              </a:rPr>
              <a:t>OUI</a:t>
            </a:r>
            <a:r>
              <a:rPr lang="en-US" b="1" dirty="0">
                <a:solidFill>
                  <a:srgbClr val="002060"/>
                </a:solidFill>
              </a:rPr>
              <a:t>- the operation of a motor vehicle while intoxicated </a:t>
            </a:r>
            <a:r>
              <a:rPr lang="en-US" b="1" dirty="0"/>
              <a:t>(the point of losing control of one’s conscious faculties), usually when the </a:t>
            </a:r>
            <a:r>
              <a:rPr lang="en-US" b="1" u="sng" dirty="0">
                <a:solidFill>
                  <a:srgbClr val="002060"/>
                </a:solidFill>
              </a:rPr>
              <a:t>blood-alcohol concentration</a:t>
            </a:r>
            <a:r>
              <a:rPr lang="en-US" b="1" dirty="0">
                <a:solidFill>
                  <a:srgbClr val="002060"/>
                </a:solidFill>
              </a:rPr>
              <a:t> (BAC) is above</a:t>
            </a:r>
            <a:r>
              <a:rPr lang="en-US" b="1" dirty="0"/>
              <a:t> a certain limit (in MA </a:t>
            </a:r>
            <a:r>
              <a:rPr lang="en-US" b="1" u="sng" dirty="0">
                <a:solidFill>
                  <a:srgbClr val="002060"/>
                </a:solidFill>
              </a:rPr>
              <a:t>0.08</a:t>
            </a:r>
            <a:r>
              <a:rPr lang="en-US" b="1" dirty="0">
                <a:solidFill>
                  <a:srgbClr val="002060"/>
                </a:solidFill>
              </a:rPr>
              <a:t>% and </a:t>
            </a:r>
            <a:r>
              <a:rPr lang="en-US" b="1" u="sng" dirty="0">
                <a:solidFill>
                  <a:srgbClr val="002060"/>
                </a:solidFill>
              </a:rPr>
              <a:t>0.02</a:t>
            </a:r>
            <a:r>
              <a:rPr lang="en-US" b="1" dirty="0">
                <a:solidFill>
                  <a:srgbClr val="002060"/>
                </a:solidFill>
              </a:rPr>
              <a:t>% for those under age 21) as determined by breath, urine, or blood samples.</a:t>
            </a:r>
          </a:p>
          <a:p>
            <a:r>
              <a:rPr lang="en-US" b="1" dirty="0"/>
              <a:t>Drunk Driving Penalties:</a:t>
            </a:r>
          </a:p>
          <a:p>
            <a:pPr lvl="1"/>
            <a:r>
              <a:rPr lang="en-US" b="1" dirty="0"/>
              <a:t>fines;</a:t>
            </a:r>
          </a:p>
          <a:p>
            <a:pPr lvl="1"/>
            <a:r>
              <a:rPr lang="en-US" b="1" dirty="0"/>
              <a:t>alcohol education class requirement;</a:t>
            </a:r>
          </a:p>
          <a:p>
            <a:pPr lvl="1"/>
            <a:r>
              <a:rPr lang="en-US" b="1" dirty="0"/>
              <a:t>community service;</a:t>
            </a:r>
          </a:p>
          <a:p>
            <a:pPr lvl="1"/>
            <a:r>
              <a:rPr lang="en-US" b="1" dirty="0"/>
              <a:t>license suspended or revoked; and/or</a:t>
            </a:r>
          </a:p>
          <a:p>
            <a:pPr lvl="1"/>
            <a:r>
              <a:rPr lang="en-US" b="1" dirty="0"/>
              <a:t>jail sentence (required for repeat offenders in most states).</a:t>
            </a:r>
          </a:p>
          <a:p>
            <a:r>
              <a:rPr lang="en-US" b="1" dirty="0">
                <a:solidFill>
                  <a:srgbClr val="002060"/>
                </a:solidFill>
              </a:rPr>
              <a:t>Implied Consent Law- law that requires a driver to submit to a BAC in exchange for the right to drive- a refusal is an automatic suspension of license</a:t>
            </a:r>
            <a:r>
              <a:rPr lang="en-US" dirty="0"/>
              <a:t> (in MA the suspension lasts a </a:t>
            </a:r>
            <a:r>
              <a:rPr lang="en-US" b="1" dirty="0"/>
              <a:t>minimum of 6-months</a:t>
            </a:r>
            <a:r>
              <a:rPr lang="en-US" dirty="0"/>
              <a:t>) even if the person is found not guilty of the OUI.</a:t>
            </a:r>
          </a:p>
          <a:p>
            <a:r>
              <a:rPr lang="en-US" b="1" dirty="0">
                <a:solidFill>
                  <a:srgbClr val="002060"/>
                </a:solidFill>
              </a:rPr>
              <a:t>Teens- greater risk </a:t>
            </a:r>
            <a:r>
              <a:rPr lang="en-US" dirty="0"/>
              <a:t>of impairment because alcohol affects teens faster and to a greater extent than adults (coupled with less driving experience).</a:t>
            </a:r>
          </a:p>
        </p:txBody>
      </p:sp>
    </p:spTree>
    <p:extLst>
      <p:ext uri="{BB962C8B-B14F-4D97-AF65-F5344CB8AC3E}">
        <p14:creationId xmlns:p14="http://schemas.microsoft.com/office/powerpoint/2010/main" val="125334715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Drug Abuse</a:t>
            </a:r>
          </a:p>
        </p:txBody>
      </p:sp>
      <p:sp>
        <p:nvSpPr>
          <p:cNvPr id="3" name="Content Placeholder 2"/>
          <p:cNvSpPr>
            <a:spLocks noGrp="1"/>
          </p:cNvSpPr>
          <p:nvPr>
            <p:ph idx="1"/>
          </p:nvPr>
        </p:nvSpPr>
        <p:spPr>
          <a:xfrm>
            <a:off x="0" y="1609344"/>
            <a:ext cx="12192000" cy="5248656"/>
          </a:xfrm>
        </p:spPr>
        <p:txBody>
          <a:bodyPr>
            <a:normAutofit/>
          </a:bodyPr>
          <a:lstStyle/>
          <a:p>
            <a:r>
              <a:rPr lang="en-US" b="1" dirty="0"/>
              <a:t>Drug Abuse has reached </a:t>
            </a:r>
            <a:r>
              <a:rPr lang="en-US" b="1" u="sng" dirty="0"/>
              <a:t>epidemic</a:t>
            </a:r>
            <a:r>
              <a:rPr lang="en-US" b="1" dirty="0"/>
              <a:t> status</a:t>
            </a:r>
            <a:r>
              <a:rPr lang="en-US" dirty="0"/>
              <a:t> and </a:t>
            </a:r>
            <a:r>
              <a:rPr lang="en-US" b="1" dirty="0">
                <a:solidFill>
                  <a:srgbClr val="002060"/>
                </a:solidFill>
              </a:rPr>
              <a:t>drugs today are more </a:t>
            </a:r>
            <a:r>
              <a:rPr lang="en-US" b="1" u="sng" dirty="0">
                <a:solidFill>
                  <a:srgbClr val="002060"/>
                </a:solidFill>
              </a:rPr>
              <a:t>lethal</a:t>
            </a:r>
            <a:r>
              <a:rPr lang="en-US" b="1" dirty="0">
                <a:solidFill>
                  <a:srgbClr val="002060"/>
                </a:solidFill>
              </a:rPr>
              <a:t> </a:t>
            </a:r>
            <a:r>
              <a:rPr lang="en-US" dirty="0"/>
              <a:t>and destructive than ever before.</a:t>
            </a:r>
          </a:p>
          <a:p>
            <a:r>
              <a:rPr lang="en-US" b="1" u="sng" dirty="0">
                <a:solidFill>
                  <a:srgbClr val="002060"/>
                </a:solidFill>
              </a:rPr>
              <a:t>50%-75%</a:t>
            </a:r>
            <a:r>
              <a:rPr lang="en-US" b="1" dirty="0">
                <a:solidFill>
                  <a:srgbClr val="002060"/>
                </a:solidFill>
              </a:rPr>
              <a:t> of people arrested test positive for one or more drugs at the time of arrest.</a:t>
            </a:r>
          </a:p>
          <a:p>
            <a:r>
              <a:rPr lang="en-US" b="1" u="sng" dirty="0"/>
              <a:t>Controlled Substances Act </a:t>
            </a:r>
            <a:r>
              <a:rPr lang="en-US" dirty="0"/>
              <a:t>(classifies drugs into </a:t>
            </a:r>
            <a:r>
              <a:rPr lang="en-US" b="1" dirty="0"/>
              <a:t>5 categories</a:t>
            </a:r>
            <a:r>
              <a:rPr lang="en-US" dirty="0"/>
              <a:t>, depending on medical use (if any), potential for abuse, and addiction) and </a:t>
            </a:r>
            <a:r>
              <a:rPr lang="en-US" b="1" dirty="0"/>
              <a:t>penalties are assessed according to the category</a:t>
            </a:r>
            <a:r>
              <a:rPr lang="en-US" dirty="0"/>
              <a:t>.</a:t>
            </a:r>
          </a:p>
          <a:p>
            <a:r>
              <a:rPr lang="en-US" b="1" u="sng" dirty="0">
                <a:solidFill>
                  <a:srgbClr val="002060"/>
                </a:solidFill>
              </a:rPr>
              <a:t>Recidivist</a:t>
            </a:r>
            <a:r>
              <a:rPr lang="en-US" b="1" dirty="0">
                <a:solidFill>
                  <a:srgbClr val="002060"/>
                </a:solidFill>
              </a:rPr>
              <a:t> Laws- repeat offender law </a:t>
            </a:r>
            <a:r>
              <a:rPr lang="en-US" dirty="0"/>
              <a:t>(a recidivist is someone who is convicted of a repeat offense) that requires </a:t>
            </a:r>
            <a:r>
              <a:rPr lang="en-US" b="1" dirty="0"/>
              <a:t>long jail sentences </a:t>
            </a:r>
            <a:r>
              <a:rPr lang="en-US" dirty="0"/>
              <a:t>(often life in prison without parole)</a:t>
            </a:r>
          </a:p>
          <a:p>
            <a:r>
              <a:rPr lang="en-US" dirty="0"/>
              <a:t>Push for Universal Legalization of Some Drugs (Marijuana)- the argument is that </a:t>
            </a:r>
            <a:r>
              <a:rPr lang="en-US" b="1" dirty="0"/>
              <a:t>by legalizing it the government can better control the sale and use </a:t>
            </a:r>
            <a:r>
              <a:rPr lang="en-US" dirty="0"/>
              <a:t>and eliminate the criminal element.</a:t>
            </a:r>
          </a:p>
        </p:txBody>
      </p:sp>
    </p:spTree>
    <p:extLst>
      <p:ext uri="{BB962C8B-B14F-4D97-AF65-F5344CB8AC3E}">
        <p14:creationId xmlns:p14="http://schemas.microsoft.com/office/powerpoint/2010/main" val="467386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Kinds of Laws: Civil Laws</a:t>
            </a:r>
          </a:p>
        </p:txBody>
      </p:sp>
      <p:sp>
        <p:nvSpPr>
          <p:cNvPr id="3" name="Content Placeholder 2"/>
          <p:cNvSpPr>
            <a:spLocks noGrp="1"/>
          </p:cNvSpPr>
          <p:nvPr>
            <p:ph idx="1"/>
          </p:nvPr>
        </p:nvSpPr>
        <p:spPr>
          <a:xfrm>
            <a:off x="0" y="1609344"/>
            <a:ext cx="12192000" cy="5248656"/>
          </a:xfrm>
        </p:spPr>
        <p:txBody>
          <a:bodyPr>
            <a:normAutofit/>
          </a:bodyPr>
          <a:lstStyle/>
          <a:p>
            <a:r>
              <a:rPr lang="en-US" b="1" dirty="0">
                <a:solidFill>
                  <a:srgbClr val="002060"/>
                </a:solidFill>
              </a:rPr>
              <a:t>Civil Laws: laws that </a:t>
            </a:r>
            <a:r>
              <a:rPr lang="en-US" b="1" u="sng" dirty="0">
                <a:solidFill>
                  <a:srgbClr val="002060"/>
                </a:solidFill>
              </a:rPr>
              <a:t>regulate relations between individuals or groups</a:t>
            </a:r>
            <a:r>
              <a:rPr lang="en-US" b="1" dirty="0">
                <a:solidFill>
                  <a:srgbClr val="002060"/>
                </a:solidFill>
              </a:rPr>
              <a:t>.</a:t>
            </a:r>
          </a:p>
          <a:p>
            <a:pPr lvl="1"/>
            <a:r>
              <a:rPr lang="en-US" b="1" dirty="0">
                <a:solidFill>
                  <a:srgbClr val="002060"/>
                </a:solidFill>
              </a:rPr>
              <a:t>Cases (or </a:t>
            </a:r>
            <a:r>
              <a:rPr lang="en-US" b="1" u="sng" dirty="0">
                <a:solidFill>
                  <a:srgbClr val="002060"/>
                </a:solidFill>
              </a:rPr>
              <a:t>civil actions</a:t>
            </a:r>
            <a:r>
              <a:rPr lang="en-US" b="1" dirty="0">
                <a:solidFill>
                  <a:srgbClr val="002060"/>
                </a:solidFill>
              </a:rPr>
              <a:t>) are lawsuits</a:t>
            </a:r>
            <a:r>
              <a:rPr lang="en-US" b="1" dirty="0"/>
              <a:t> that can be filed by individuals or groups who feel </a:t>
            </a:r>
            <a:r>
              <a:rPr lang="en-US" b="1" dirty="0">
                <a:solidFill>
                  <a:srgbClr val="002060"/>
                </a:solidFill>
              </a:rPr>
              <a:t>wronged or injured </a:t>
            </a:r>
            <a:r>
              <a:rPr lang="en-US" b="1" dirty="0"/>
              <a:t>by another. </a:t>
            </a:r>
            <a:r>
              <a:rPr lang="en-US" dirty="0"/>
              <a:t>Cases usually involve at least one </a:t>
            </a:r>
            <a:r>
              <a:rPr lang="en-US" b="1" u="sng" dirty="0">
                <a:solidFill>
                  <a:srgbClr val="002060"/>
                </a:solidFill>
              </a:rPr>
              <a:t>plaintiff</a:t>
            </a:r>
            <a:r>
              <a:rPr lang="en-US" dirty="0"/>
              <a:t> and at least one </a:t>
            </a:r>
            <a:r>
              <a:rPr lang="en-US" b="1" u="sng" dirty="0">
                <a:solidFill>
                  <a:srgbClr val="002060"/>
                </a:solidFill>
              </a:rPr>
              <a:t>defendant</a:t>
            </a:r>
            <a:r>
              <a:rPr lang="en-US" dirty="0">
                <a:solidFill>
                  <a:srgbClr val="002060"/>
                </a:solidFill>
              </a:rPr>
              <a:t>.</a:t>
            </a:r>
          </a:p>
          <a:p>
            <a:pPr lvl="1"/>
            <a:r>
              <a:rPr lang="en-US" b="1" dirty="0">
                <a:solidFill>
                  <a:srgbClr val="002060"/>
                </a:solidFill>
              </a:rPr>
              <a:t>Courts may award </a:t>
            </a:r>
            <a:r>
              <a:rPr lang="en-US" b="1" u="sng" dirty="0">
                <a:solidFill>
                  <a:srgbClr val="002060"/>
                </a:solidFill>
              </a:rPr>
              <a:t>money</a:t>
            </a:r>
            <a:r>
              <a:rPr lang="en-US" b="1" dirty="0">
                <a:solidFill>
                  <a:srgbClr val="002060"/>
                </a:solidFill>
              </a:rPr>
              <a:t> damages</a:t>
            </a:r>
            <a:r>
              <a:rPr lang="en-US" b="1" dirty="0"/>
              <a:t> to the injured party or require some action </a:t>
            </a:r>
            <a:r>
              <a:rPr lang="en-US" dirty="0"/>
              <a:t>to be done.</a:t>
            </a:r>
          </a:p>
          <a:p>
            <a:pPr lvl="1"/>
            <a:r>
              <a:rPr lang="en-US" b="1" dirty="0"/>
              <a:t>Types of issues covered by civil law:</a:t>
            </a:r>
          </a:p>
          <a:p>
            <a:pPr lvl="2"/>
            <a:r>
              <a:rPr lang="en-US" b="1" dirty="0"/>
              <a:t>marriage &amp; divorce;</a:t>
            </a:r>
          </a:p>
          <a:p>
            <a:pPr lvl="2"/>
            <a:r>
              <a:rPr lang="en-US" b="1" dirty="0"/>
              <a:t>contracts;</a:t>
            </a:r>
          </a:p>
          <a:p>
            <a:pPr lvl="2"/>
            <a:r>
              <a:rPr lang="en-US" b="1" dirty="0"/>
              <a:t>real estate;</a:t>
            </a:r>
          </a:p>
          <a:p>
            <a:pPr lvl="2"/>
            <a:r>
              <a:rPr lang="en-US" b="1" dirty="0"/>
              <a:t>insurance;</a:t>
            </a:r>
          </a:p>
          <a:p>
            <a:pPr lvl="2"/>
            <a:r>
              <a:rPr lang="en-US" b="1" dirty="0"/>
              <a:t>consumer protection;</a:t>
            </a:r>
          </a:p>
          <a:p>
            <a:pPr lvl="2"/>
            <a:r>
              <a:rPr lang="en-US" b="1" dirty="0"/>
              <a:t>negligence;</a:t>
            </a:r>
          </a:p>
          <a:p>
            <a:pPr lvl="2"/>
            <a:r>
              <a:rPr lang="en-US" b="1" dirty="0"/>
              <a:t>etc.</a:t>
            </a:r>
          </a:p>
          <a:p>
            <a:r>
              <a:rPr lang="en-US" b="1" dirty="0">
                <a:solidFill>
                  <a:srgbClr val="002060"/>
                </a:solidFill>
              </a:rPr>
              <a:t>Standard of Responsibility</a:t>
            </a:r>
            <a:r>
              <a:rPr lang="en-US" b="1" dirty="0"/>
              <a:t>: plaintiff wins if he proves that it is </a:t>
            </a:r>
            <a:r>
              <a:rPr lang="en-US" b="1" u="sng" dirty="0">
                <a:solidFill>
                  <a:srgbClr val="002060"/>
                </a:solidFill>
              </a:rPr>
              <a:t>more likely than not </a:t>
            </a:r>
            <a:r>
              <a:rPr lang="en-US" b="1" u="sng" dirty="0"/>
              <a:t>(&gt;50%)</a:t>
            </a:r>
            <a:r>
              <a:rPr lang="en-US" b="1" dirty="0"/>
              <a:t> </a:t>
            </a:r>
            <a:r>
              <a:rPr lang="en-US" dirty="0"/>
              <a:t>that the defendant was responsible. This is called a </a:t>
            </a:r>
            <a:r>
              <a:rPr lang="en-US" b="1" u="sng" dirty="0">
                <a:solidFill>
                  <a:srgbClr val="002060"/>
                </a:solidFill>
              </a:rPr>
              <a:t>preponderance of the evidence</a:t>
            </a:r>
            <a:r>
              <a:rPr lang="en-US" b="1" dirty="0">
                <a:solidFill>
                  <a:srgbClr val="002060"/>
                </a:solidFill>
              </a:rPr>
              <a:t>.</a:t>
            </a:r>
          </a:p>
          <a:p>
            <a:endParaRPr lang="en-US" b="1" u="sng" dirty="0"/>
          </a:p>
          <a:p>
            <a:pPr marL="0" indent="0">
              <a:buNone/>
            </a:pPr>
            <a:endParaRPr lang="en-US" sz="2100" b="1" u="sng" dirty="0">
              <a:solidFill>
                <a:srgbClr val="00B050"/>
              </a:solidFill>
            </a:endParaRPr>
          </a:p>
        </p:txBody>
      </p:sp>
    </p:spTree>
    <p:extLst>
      <p:ext uri="{BB962C8B-B14F-4D97-AF65-F5344CB8AC3E}">
        <p14:creationId xmlns:p14="http://schemas.microsoft.com/office/powerpoint/2010/main" val="30839906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67. What is a factor in one-third of all violent crimes?</a:t>
            </a:r>
          </a:p>
          <a:p>
            <a:pPr marL="0" indent="0">
              <a:buNone/>
            </a:pPr>
            <a:r>
              <a:rPr lang="en-US" dirty="0"/>
              <a:t>A. drugs</a:t>
            </a:r>
          </a:p>
          <a:p>
            <a:pPr marL="0" indent="0">
              <a:buNone/>
            </a:pPr>
            <a:r>
              <a:rPr lang="en-US" dirty="0"/>
              <a:t>B. alcohol</a:t>
            </a:r>
          </a:p>
          <a:p>
            <a:pPr marL="0" indent="0">
              <a:buNone/>
            </a:pPr>
            <a:r>
              <a:rPr lang="en-US" dirty="0"/>
              <a:t>C. gangs</a:t>
            </a:r>
          </a:p>
          <a:p>
            <a:pPr marL="0" indent="0">
              <a:buNone/>
            </a:pPr>
            <a:r>
              <a:rPr lang="en-US" dirty="0"/>
              <a:t>D. child abuse</a:t>
            </a:r>
          </a:p>
          <a:p>
            <a:pPr marL="0" indent="0">
              <a:buNone/>
            </a:pPr>
            <a:endParaRPr lang="en-US" dirty="0"/>
          </a:p>
          <a:p>
            <a:pPr marL="0" indent="0">
              <a:buNone/>
            </a:pPr>
            <a:r>
              <a:rPr lang="en-US" dirty="0"/>
              <a:t>68. What do 50-75% of all people arrested have in common?</a:t>
            </a:r>
          </a:p>
          <a:p>
            <a:pPr marL="0" indent="0">
              <a:buNone/>
            </a:pPr>
            <a:r>
              <a:rPr lang="en-US" dirty="0"/>
              <a:t>A. they test positive for drugs at the time of arrest</a:t>
            </a:r>
          </a:p>
          <a:p>
            <a:pPr marL="0" indent="0">
              <a:buNone/>
            </a:pPr>
            <a:r>
              <a:rPr lang="en-US" dirty="0"/>
              <a:t>B. they test positive for alcohol at the time of arrest</a:t>
            </a:r>
          </a:p>
          <a:p>
            <a:pPr marL="0" indent="0">
              <a:buNone/>
            </a:pPr>
            <a:r>
              <a:rPr lang="en-US" dirty="0"/>
              <a:t>C. they failed to complete a high school education</a:t>
            </a:r>
          </a:p>
          <a:p>
            <a:pPr marL="0" indent="0">
              <a:buNone/>
            </a:pPr>
            <a:r>
              <a:rPr lang="en-US" dirty="0"/>
              <a:t>D. they were abused as children</a:t>
            </a:r>
          </a:p>
        </p:txBody>
      </p:sp>
    </p:spTree>
    <p:extLst>
      <p:ext uri="{BB962C8B-B14F-4D97-AF65-F5344CB8AC3E}">
        <p14:creationId xmlns:p14="http://schemas.microsoft.com/office/powerpoint/2010/main" val="193443689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69. What are recidivists?</a:t>
            </a:r>
          </a:p>
          <a:p>
            <a:pPr marL="0" indent="0">
              <a:buNone/>
            </a:pPr>
            <a:r>
              <a:rPr lang="en-US" dirty="0"/>
              <a:t>A. drug abusers</a:t>
            </a:r>
          </a:p>
          <a:p>
            <a:pPr marL="0" indent="0">
              <a:buNone/>
            </a:pPr>
            <a:r>
              <a:rPr lang="en-US" dirty="0"/>
              <a:t>B. people incarcerated in the prison system</a:t>
            </a:r>
          </a:p>
          <a:p>
            <a:pPr marL="0" indent="0">
              <a:buNone/>
            </a:pPr>
            <a:r>
              <a:rPr lang="en-US" dirty="0"/>
              <a:t>C. violent criminals</a:t>
            </a:r>
          </a:p>
          <a:p>
            <a:pPr marL="0" indent="0">
              <a:buNone/>
            </a:pPr>
            <a:r>
              <a:rPr lang="en-US" dirty="0"/>
              <a:t>D. repeat offenders</a:t>
            </a:r>
          </a:p>
          <a:p>
            <a:pPr marL="0" indent="0">
              <a:buNone/>
            </a:pPr>
            <a:endParaRPr lang="en-US" dirty="0"/>
          </a:p>
          <a:p>
            <a:pPr marL="0" indent="0">
              <a:buNone/>
            </a:pPr>
            <a:r>
              <a:rPr lang="en-US" dirty="0"/>
              <a:t>70. Which of the following does not refer to drunk driving?</a:t>
            </a:r>
          </a:p>
          <a:p>
            <a:pPr marL="0" indent="0">
              <a:buNone/>
            </a:pPr>
            <a:r>
              <a:rPr lang="en-US" dirty="0"/>
              <a:t>A. DWI</a:t>
            </a:r>
          </a:p>
          <a:p>
            <a:pPr marL="0" indent="0">
              <a:buNone/>
            </a:pPr>
            <a:r>
              <a:rPr lang="en-US" dirty="0"/>
              <a:t>B. OUI</a:t>
            </a:r>
          </a:p>
          <a:p>
            <a:pPr marL="0" indent="0">
              <a:buNone/>
            </a:pPr>
            <a:r>
              <a:rPr lang="en-US" dirty="0"/>
              <a:t>C. DOI</a:t>
            </a:r>
          </a:p>
          <a:p>
            <a:pPr marL="0" indent="0">
              <a:buNone/>
            </a:pPr>
            <a:r>
              <a:rPr lang="en-US" dirty="0"/>
              <a:t>D. DUI</a:t>
            </a:r>
          </a:p>
        </p:txBody>
      </p:sp>
    </p:spTree>
    <p:extLst>
      <p:ext uri="{BB962C8B-B14F-4D97-AF65-F5344CB8AC3E}">
        <p14:creationId xmlns:p14="http://schemas.microsoft.com/office/powerpoint/2010/main" val="40745037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71. What is the maximum blood alcohol concentration for drivers in Massachusetts?</a:t>
            </a:r>
          </a:p>
          <a:p>
            <a:pPr marL="0" indent="0">
              <a:buNone/>
            </a:pPr>
            <a:r>
              <a:rPr lang="en-US" dirty="0"/>
              <a:t>A. 0.80 for drivers age 21+ and 0.20 for drivers under 21</a:t>
            </a:r>
          </a:p>
          <a:p>
            <a:pPr marL="0" indent="0">
              <a:buNone/>
            </a:pPr>
            <a:r>
              <a:rPr lang="en-US" dirty="0"/>
              <a:t>B. 0.20 for drivers age 21+ and 0.80 for drivers under 21</a:t>
            </a:r>
          </a:p>
          <a:p>
            <a:pPr marL="0" indent="0">
              <a:buNone/>
            </a:pPr>
            <a:r>
              <a:rPr lang="en-US" dirty="0"/>
              <a:t>C. 0.08% for drivers age 21+ and 0.02% for drivers under 21</a:t>
            </a:r>
          </a:p>
          <a:p>
            <a:pPr marL="0" indent="0">
              <a:buNone/>
            </a:pPr>
            <a:r>
              <a:rPr lang="en-US" dirty="0"/>
              <a:t>D. 0.02 for drivers age 21+ and 0.08% for drivers under 21</a:t>
            </a:r>
          </a:p>
          <a:p>
            <a:pPr marL="0" indent="0">
              <a:buNone/>
            </a:pPr>
            <a:endParaRPr lang="en-US" dirty="0"/>
          </a:p>
          <a:p>
            <a:pPr marL="0" indent="0">
              <a:buNone/>
            </a:pPr>
            <a:r>
              <a:rPr lang="en-US" dirty="0"/>
              <a:t>72. How can blood alcohol concentration be determined?</a:t>
            </a:r>
          </a:p>
          <a:p>
            <a:pPr marL="0" indent="0">
              <a:buNone/>
            </a:pPr>
            <a:r>
              <a:rPr lang="en-US" dirty="0"/>
              <a:t>A. breath test</a:t>
            </a:r>
          </a:p>
          <a:p>
            <a:pPr marL="0" indent="0">
              <a:buNone/>
            </a:pPr>
            <a:r>
              <a:rPr lang="en-US" dirty="0"/>
              <a:t>B. urine test</a:t>
            </a:r>
          </a:p>
          <a:p>
            <a:pPr marL="0" indent="0">
              <a:buNone/>
            </a:pPr>
            <a:r>
              <a:rPr lang="en-US" dirty="0"/>
              <a:t>C. blood test</a:t>
            </a:r>
          </a:p>
          <a:p>
            <a:pPr marL="0" indent="0">
              <a:buNone/>
            </a:pPr>
            <a:r>
              <a:rPr lang="en-US" dirty="0"/>
              <a:t>D. all of the above</a:t>
            </a:r>
          </a:p>
        </p:txBody>
      </p:sp>
    </p:spTree>
    <p:extLst>
      <p:ext uri="{BB962C8B-B14F-4D97-AF65-F5344CB8AC3E}">
        <p14:creationId xmlns:p14="http://schemas.microsoft.com/office/powerpoint/2010/main" val="335808383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73. Substance abuse includes the abuse of what?</a:t>
            </a:r>
          </a:p>
          <a:p>
            <a:pPr marL="0" indent="0">
              <a:buNone/>
            </a:pPr>
            <a:r>
              <a:rPr lang="en-US" dirty="0"/>
              <a:t>A. drugs only</a:t>
            </a:r>
          </a:p>
          <a:p>
            <a:pPr marL="0" indent="0">
              <a:buNone/>
            </a:pPr>
            <a:r>
              <a:rPr lang="en-US" dirty="0"/>
              <a:t>B. alcohol only</a:t>
            </a:r>
          </a:p>
          <a:p>
            <a:pPr marL="0" indent="0">
              <a:buNone/>
            </a:pPr>
            <a:r>
              <a:rPr lang="en-US" dirty="0"/>
              <a:t>C. both drugs and alcohol</a:t>
            </a:r>
          </a:p>
          <a:p>
            <a:pPr marL="0" indent="0">
              <a:buNone/>
            </a:pPr>
            <a:r>
              <a:rPr lang="en-US" dirty="0"/>
              <a:t>D. neither drugs nor alcohol</a:t>
            </a:r>
          </a:p>
          <a:p>
            <a:pPr marL="0" indent="0">
              <a:buNone/>
            </a:pPr>
            <a:endParaRPr lang="en-US" dirty="0"/>
          </a:p>
          <a:p>
            <a:pPr marL="0" indent="0">
              <a:buNone/>
            </a:pPr>
            <a:r>
              <a:rPr lang="en-US" dirty="0"/>
              <a:t>74. Which of the following drivers is generally considered at the greatest risk for impaired operation of a motor vehicle after drinking alcohol?</a:t>
            </a:r>
          </a:p>
          <a:p>
            <a:pPr marL="0" indent="0">
              <a:buNone/>
            </a:pPr>
            <a:r>
              <a:rPr lang="en-US" dirty="0"/>
              <a:t>A. a 45-year old uncle</a:t>
            </a:r>
          </a:p>
          <a:p>
            <a:pPr marL="0" indent="0">
              <a:buNone/>
            </a:pPr>
            <a:r>
              <a:rPr lang="en-US" dirty="0"/>
              <a:t>B. a 29-year old sister</a:t>
            </a:r>
          </a:p>
          <a:p>
            <a:pPr marL="0" indent="0">
              <a:buNone/>
            </a:pPr>
            <a:r>
              <a:rPr lang="en-US" dirty="0"/>
              <a:t>C. an 18-year old girlfriend</a:t>
            </a:r>
          </a:p>
          <a:p>
            <a:pPr marL="0" indent="0">
              <a:buNone/>
            </a:pPr>
            <a:r>
              <a:rPr lang="en-US" dirty="0"/>
              <a:t>D. a 68-year old grandfather</a:t>
            </a:r>
          </a:p>
        </p:txBody>
      </p:sp>
    </p:spTree>
    <p:extLst>
      <p:ext uri="{BB962C8B-B14F-4D97-AF65-F5344CB8AC3E}">
        <p14:creationId xmlns:p14="http://schemas.microsoft.com/office/powerpoint/2010/main" val="6714982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normAutofit/>
          </a:bodyPr>
          <a:lstStyle/>
          <a:p>
            <a:pPr algn="ctr"/>
            <a:r>
              <a:rPr lang="en-US" dirty="0">
                <a:solidFill>
                  <a:srgbClr val="00B050"/>
                </a:solidFill>
              </a:rPr>
              <a:t>Problem 17. More or Less Gun Control?</a:t>
            </a:r>
          </a:p>
        </p:txBody>
      </p:sp>
      <p:sp>
        <p:nvSpPr>
          <p:cNvPr id="3" name="Content Placeholder 2"/>
          <p:cNvSpPr>
            <a:spLocks noGrp="1"/>
          </p:cNvSpPr>
          <p:nvPr>
            <p:ph idx="1"/>
          </p:nvPr>
        </p:nvSpPr>
        <p:spPr>
          <a:xfrm>
            <a:off x="0" y="1609344"/>
            <a:ext cx="12192000" cy="5248656"/>
          </a:xfrm>
        </p:spPr>
        <p:txBody>
          <a:bodyPr/>
          <a:lstStyle/>
          <a:p>
            <a:pPr marL="457200" indent="-457200">
              <a:buFont typeface="+mj-lt"/>
              <a:buAutoNum type="arabicPeriod"/>
            </a:pPr>
            <a:r>
              <a:rPr lang="en-US" dirty="0"/>
              <a:t>What is a better way to reduce crime, more gun control or less gun control? Give your reasons.</a:t>
            </a:r>
          </a:p>
          <a:p>
            <a:pPr marL="457200" indent="-457200">
              <a:buFont typeface="+mj-lt"/>
              <a:buAutoNum type="arabicPeriod"/>
            </a:pPr>
            <a:r>
              <a:rPr lang="en-US" dirty="0"/>
              <a:t>What restrictions, if any, should the government place on the manufacture of firearms? The sale of firearms? The possession of firearms? Explain.</a:t>
            </a:r>
          </a:p>
        </p:txBody>
      </p:sp>
    </p:spTree>
    <p:extLst>
      <p:ext uri="{BB962C8B-B14F-4D97-AF65-F5344CB8AC3E}">
        <p14:creationId xmlns:p14="http://schemas.microsoft.com/office/powerpoint/2010/main" val="340918536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normAutofit/>
          </a:bodyPr>
          <a:lstStyle/>
          <a:p>
            <a:pPr algn="ctr"/>
            <a:r>
              <a:rPr lang="en-US" sz="4400" dirty="0">
                <a:solidFill>
                  <a:srgbClr val="00B050"/>
                </a:solidFill>
              </a:rPr>
              <a:t>Problem 18. The Case of the Graduation Party</a:t>
            </a:r>
          </a:p>
        </p:txBody>
      </p:sp>
      <p:sp>
        <p:nvSpPr>
          <p:cNvPr id="3" name="Content Placeholder 2"/>
          <p:cNvSpPr>
            <a:spLocks noGrp="1"/>
          </p:cNvSpPr>
          <p:nvPr>
            <p:ph idx="1"/>
          </p:nvPr>
        </p:nvSpPr>
        <p:spPr>
          <a:xfrm>
            <a:off x="0" y="1609344"/>
            <a:ext cx="12192000" cy="5248656"/>
          </a:xfrm>
        </p:spPr>
        <p:txBody>
          <a:bodyPr>
            <a:normAutofit lnSpcReduction="10000"/>
          </a:bodyPr>
          <a:lstStyle/>
          <a:p>
            <a:pPr marL="0" indent="0">
              <a:buNone/>
            </a:pPr>
            <a:r>
              <a:rPr lang="en-US" dirty="0"/>
              <a:t>	Alexis and Neil were the proud parents of Sandra, who was about to graduate from high school. Sandra asked if she could have a graduation party and her parents agreed. Sandra did not drink and her parents assumed that her friends did not drink either. They told her she could invite up to 30 people. Alexis and Neil provided soft drinks, sandwiches, and snacks. When guests started to arrive Sandra’s parents went upstairs and did not circulate at the party.</a:t>
            </a:r>
          </a:p>
          <a:p>
            <a:pPr marL="0" indent="0">
              <a:buNone/>
            </a:pPr>
            <a:r>
              <a:rPr lang="en-US" dirty="0"/>
              <a:t>	Sandra became nervous that some of the guests had been drinking when she noticed that some of them left the party for brief periods of time and then came back. As planned, the party ended at midnight.</a:t>
            </a:r>
          </a:p>
          <a:p>
            <a:pPr marL="0" indent="0">
              <a:buNone/>
            </a:pPr>
            <a:r>
              <a:rPr lang="en-US" dirty="0"/>
              <a:t>	A few days later, Sandra and her parents learned that two of the guests were threatened as they walked home from the party. The sober friend ran and escaped the harm. The other friend, who was apparently quite drunk, was sexually assaulted.</a:t>
            </a:r>
          </a:p>
          <a:p>
            <a:pPr marL="0" indent="0">
              <a:buNone/>
            </a:pPr>
            <a:endParaRPr lang="en-US" dirty="0"/>
          </a:p>
          <a:p>
            <a:pPr marL="457200" indent="-457200">
              <a:buFont typeface="+mj-lt"/>
              <a:buAutoNum type="arabicPeriod"/>
            </a:pPr>
            <a:r>
              <a:rPr lang="en-US" dirty="0"/>
              <a:t>Should the parents of the friend who was assaulted be able to sue Alexis and Neil for monetary damages?</a:t>
            </a:r>
          </a:p>
          <a:p>
            <a:pPr marL="457200" indent="-457200">
              <a:buFont typeface="+mj-lt"/>
              <a:buAutoNum type="arabicPeriod"/>
            </a:pPr>
            <a:r>
              <a:rPr lang="en-US" dirty="0"/>
              <a:t>Should the police charge Sandra’s parents with a crime?</a:t>
            </a:r>
          </a:p>
          <a:p>
            <a:pPr marL="457200" indent="-457200">
              <a:buFont typeface="+mj-lt"/>
              <a:buAutoNum type="arabicPeriod"/>
            </a:pPr>
            <a:r>
              <a:rPr lang="en-US" dirty="0"/>
              <a:t>How should Sandra and her parents have handled this party differently?</a:t>
            </a:r>
          </a:p>
        </p:txBody>
      </p:sp>
    </p:spTree>
    <p:extLst>
      <p:ext uri="{BB962C8B-B14F-4D97-AF65-F5344CB8AC3E}">
        <p14:creationId xmlns:p14="http://schemas.microsoft.com/office/powerpoint/2010/main" val="91471241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normAutofit/>
          </a:bodyPr>
          <a:lstStyle/>
          <a:p>
            <a:pPr algn="ctr"/>
            <a:r>
              <a:rPr lang="en-US" dirty="0">
                <a:solidFill>
                  <a:srgbClr val="00B050"/>
                </a:solidFill>
              </a:rPr>
              <a:t>Problem 19. Drug Legalization</a:t>
            </a:r>
          </a:p>
        </p:txBody>
      </p:sp>
      <p:sp>
        <p:nvSpPr>
          <p:cNvPr id="3" name="Content Placeholder 2"/>
          <p:cNvSpPr>
            <a:spLocks noGrp="1"/>
          </p:cNvSpPr>
          <p:nvPr>
            <p:ph idx="1"/>
          </p:nvPr>
        </p:nvSpPr>
        <p:spPr>
          <a:xfrm>
            <a:off x="0" y="1609344"/>
            <a:ext cx="12192000" cy="5248656"/>
          </a:xfrm>
        </p:spPr>
        <p:txBody>
          <a:bodyPr/>
          <a:lstStyle/>
          <a:p>
            <a:pPr marL="457200" indent="-457200">
              <a:buFont typeface="+mj-lt"/>
              <a:buAutoNum type="arabicPeriod"/>
            </a:pPr>
            <a:r>
              <a:rPr lang="en-US" dirty="0"/>
              <a:t>Are there any controlled substances that should be legalized (still allowing some form of government regulation and even fines)? If so, which controlled substances should be legalized?</a:t>
            </a:r>
          </a:p>
          <a:p>
            <a:pPr marL="457200" indent="-457200">
              <a:buFont typeface="+mj-lt"/>
              <a:buAutoNum type="arabicPeriod"/>
            </a:pPr>
            <a:r>
              <a:rPr lang="en-US" dirty="0"/>
              <a:t>What are the most convincing arguments in favor of legalizing some controlled substances?</a:t>
            </a:r>
          </a:p>
          <a:p>
            <a:pPr marL="457200" indent="-457200">
              <a:buFont typeface="+mj-lt"/>
              <a:buAutoNum type="arabicPeriod"/>
            </a:pPr>
            <a:r>
              <a:rPr lang="en-US" dirty="0"/>
              <a:t>What are the most convincing arguments against legalizing any controlled substances?</a:t>
            </a:r>
          </a:p>
          <a:p>
            <a:pPr marL="457200" indent="-457200">
              <a:buFont typeface="+mj-lt"/>
              <a:buAutoNum type="arabicPeriod"/>
            </a:pPr>
            <a:r>
              <a:rPr lang="en-US" dirty="0"/>
              <a:t>How would society change if some controlled substances were legalized? How would these changes be good or bad? Explain.</a:t>
            </a:r>
          </a:p>
        </p:txBody>
      </p:sp>
    </p:spTree>
    <p:extLst>
      <p:ext uri="{BB962C8B-B14F-4D97-AF65-F5344CB8AC3E}">
        <p14:creationId xmlns:p14="http://schemas.microsoft.com/office/powerpoint/2010/main" val="295683244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Day 16. Objectives</a:t>
            </a:r>
          </a:p>
        </p:txBody>
      </p:sp>
      <p:sp>
        <p:nvSpPr>
          <p:cNvPr id="3" name="Content Placeholder 2"/>
          <p:cNvSpPr>
            <a:spLocks noGrp="1"/>
          </p:cNvSpPr>
          <p:nvPr>
            <p:ph idx="1"/>
          </p:nvPr>
        </p:nvSpPr>
        <p:spPr>
          <a:xfrm>
            <a:off x="0" y="1609344"/>
            <a:ext cx="12192000" cy="5248656"/>
          </a:xfrm>
        </p:spPr>
        <p:txBody>
          <a:bodyPr/>
          <a:lstStyle/>
          <a:p>
            <a:r>
              <a:rPr lang="en-US" dirty="0"/>
              <a:t>Students will be able to:</a:t>
            </a:r>
          </a:p>
          <a:p>
            <a:pPr lvl="1"/>
            <a:r>
              <a:rPr lang="en-US" dirty="0"/>
              <a:t>Identify those with the highest likelihood of falling victim to crime;</a:t>
            </a:r>
          </a:p>
          <a:p>
            <a:pPr lvl="1"/>
            <a:r>
              <a:rPr lang="en-US" dirty="0"/>
              <a:t>Explain the concept of </a:t>
            </a:r>
            <a:r>
              <a:rPr lang="en-US" i="1" dirty="0" err="1"/>
              <a:t>mens</a:t>
            </a:r>
            <a:r>
              <a:rPr lang="en-US" i="1" dirty="0"/>
              <a:t> rea</a:t>
            </a:r>
            <a:r>
              <a:rPr lang="en-US" dirty="0"/>
              <a:t> and the role that a guilty state of mind plays in the definition of crime;</a:t>
            </a:r>
          </a:p>
          <a:p>
            <a:pPr lvl="1"/>
            <a:r>
              <a:rPr lang="en-US" dirty="0"/>
              <a:t>Explain how strict liability crimes do not require a guilty state of mind;</a:t>
            </a:r>
          </a:p>
          <a:p>
            <a:pPr lvl="1"/>
            <a:r>
              <a:rPr lang="en-US" dirty="0"/>
              <a:t>Define common parties before, during, and after the commission of a crime;</a:t>
            </a:r>
          </a:p>
          <a:p>
            <a:pPr lvl="1"/>
            <a:r>
              <a:rPr lang="en-US" dirty="0"/>
              <a:t>Explain what crimes of omission are; and</a:t>
            </a:r>
          </a:p>
          <a:p>
            <a:pPr lvl="1"/>
            <a:r>
              <a:rPr lang="en-US" dirty="0"/>
              <a:t>Define the inchoate crimes.</a:t>
            </a:r>
          </a:p>
          <a:p>
            <a:pPr lvl="1"/>
            <a:endParaRPr lang="en-US" dirty="0"/>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202099867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Victims of Crime</a:t>
            </a:r>
          </a:p>
        </p:txBody>
      </p:sp>
      <p:sp>
        <p:nvSpPr>
          <p:cNvPr id="3" name="Content Placeholder 2"/>
          <p:cNvSpPr>
            <a:spLocks noGrp="1"/>
          </p:cNvSpPr>
          <p:nvPr>
            <p:ph idx="1"/>
          </p:nvPr>
        </p:nvSpPr>
        <p:spPr>
          <a:xfrm>
            <a:off x="0" y="1609344"/>
            <a:ext cx="12192000" cy="5248656"/>
          </a:xfrm>
        </p:spPr>
        <p:txBody>
          <a:bodyPr>
            <a:normAutofit fontScale="92500" lnSpcReduction="10000"/>
          </a:bodyPr>
          <a:lstStyle/>
          <a:p>
            <a:r>
              <a:rPr lang="en-US" b="1" dirty="0"/>
              <a:t>Those aged </a:t>
            </a:r>
            <a:r>
              <a:rPr lang="en-US" b="1" u="sng" dirty="0">
                <a:solidFill>
                  <a:srgbClr val="002060"/>
                </a:solidFill>
              </a:rPr>
              <a:t>12-24</a:t>
            </a:r>
            <a:r>
              <a:rPr lang="en-US" b="1" dirty="0">
                <a:solidFill>
                  <a:srgbClr val="002060"/>
                </a:solidFill>
              </a:rPr>
              <a:t> are more likely to be victims of crime</a:t>
            </a:r>
            <a:r>
              <a:rPr lang="en-US" b="1" dirty="0"/>
              <a:t> </a:t>
            </a:r>
            <a:r>
              <a:rPr lang="en-US" dirty="0"/>
              <a:t>than any other group.</a:t>
            </a:r>
          </a:p>
          <a:p>
            <a:r>
              <a:rPr lang="en-US" b="1" dirty="0"/>
              <a:t>Likelihood</a:t>
            </a:r>
            <a:r>
              <a:rPr lang="en-US" dirty="0"/>
              <a:t> of being a victim of violent crime:</a:t>
            </a:r>
          </a:p>
          <a:p>
            <a:pPr lvl="1"/>
            <a:r>
              <a:rPr lang="en-US" b="1" u="sng" dirty="0">
                <a:solidFill>
                  <a:srgbClr val="002060"/>
                </a:solidFill>
              </a:rPr>
              <a:t>Gender</a:t>
            </a:r>
            <a:r>
              <a:rPr lang="en-US" dirty="0"/>
              <a:t> (more often males);</a:t>
            </a:r>
          </a:p>
          <a:p>
            <a:pPr lvl="1"/>
            <a:r>
              <a:rPr lang="en-US" b="1" u="sng" dirty="0">
                <a:solidFill>
                  <a:srgbClr val="002060"/>
                </a:solidFill>
              </a:rPr>
              <a:t>Socioeconomic Status</a:t>
            </a:r>
            <a:r>
              <a:rPr lang="en-US" b="1" dirty="0">
                <a:solidFill>
                  <a:srgbClr val="002060"/>
                </a:solidFill>
              </a:rPr>
              <a:t> </a:t>
            </a:r>
            <a:r>
              <a:rPr lang="en-US" dirty="0"/>
              <a:t>(more often lower-income);</a:t>
            </a:r>
          </a:p>
          <a:p>
            <a:pPr lvl="1"/>
            <a:r>
              <a:rPr lang="en-US" b="1" u="sng" dirty="0">
                <a:solidFill>
                  <a:srgbClr val="002060"/>
                </a:solidFill>
              </a:rPr>
              <a:t>Race</a:t>
            </a:r>
            <a:r>
              <a:rPr lang="en-US" dirty="0"/>
              <a:t> (more often minorities); and</a:t>
            </a:r>
          </a:p>
          <a:p>
            <a:pPr lvl="1"/>
            <a:r>
              <a:rPr lang="en-US" b="1" u="sng" dirty="0">
                <a:solidFill>
                  <a:srgbClr val="002060"/>
                </a:solidFill>
              </a:rPr>
              <a:t>Location</a:t>
            </a:r>
            <a:r>
              <a:rPr lang="en-US" dirty="0"/>
              <a:t> (more often in the city).</a:t>
            </a:r>
          </a:p>
          <a:p>
            <a:r>
              <a:rPr lang="en-US" b="1" dirty="0"/>
              <a:t>Victim Assistance Programs </a:t>
            </a:r>
            <a:r>
              <a:rPr lang="en-US" dirty="0"/>
              <a:t>to help victims (rape, domestic abuse, child abuse, drunk driving).</a:t>
            </a:r>
          </a:p>
          <a:p>
            <a:r>
              <a:rPr lang="en-US" b="1" dirty="0"/>
              <a:t>Restitution</a:t>
            </a:r>
            <a:r>
              <a:rPr lang="en-US" dirty="0"/>
              <a:t>- requirement that criminals </a:t>
            </a:r>
            <a:r>
              <a:rPr lang="en-US" b="1" dirty="0"/>
              <a:t>pay back or compensate their victims.</a:t>
            </a:r>
          </a:p>
          <a:p>
            <a:r>
              <a:rPr lang="en-US" b="1" dirty="0">
                <a:solidFill>
                  <a:srgbClr val="002060"/>
                </a:solidFill>
              </a:rPr>
              <a:t>Megan’s Law</a:t>
            </a:r>
            <a:r>
              <a:rPr lang="en-US" dirty="0"/>
              <a:t>- help protect children from convicted </a:t>
            </a:r>
            <a:r>
              <a:rPr lang="en-US" b="1" dirty="0">
                <a:solidFill>
                  <a:srgbClr val="002060"/>
                </a:solidFill>
              </a:rPr>
              <a:t>sex offenders- registration</a:t>
            </a:r>
            <a:r>
              <a:rPr lang="en-US" b="1" dirty="0"/>
              <a:t> process is public.</a:t>
            </a:r>
          </a:p>
          <a:p>
            <a:endParaRPr lang="en-US" dirty="0"/>
          </a:p>
          <a:p>
            <a:r>
              <a:rPr lang="en-US" dirty="0"/>
              <a:t>How can you avoid becoming a victim of crime?</a:t>
            </a:r>
          </a:p>
          <a:p>
            <a:r>
              <a:rPr lang="en-US" dirty="0"/>
              <a:t>Fight (self-defense) or flight (get away from the situation)? </a:t>
            </a:r>
          </a:p>
          <a:p>
            <a:r>
              <a:rPr lang="en-US" dirty="0"/>
              <a:t>What if it is a crime against your property?</a:t>
            </a:r>
          </a:p>
          <a:p>
            <a:r>
              <a:rPr lang="en-US" dirty="0"/>
              <a:t>Should you come to the aid of others (Good Samaritan)?</a:t>
            </a:r>
          </a:p>
          <a:p>
            <a:endParaRPr lang="en-US" dirty="0"/>
          </a:p>
        </p:txBody>
      </p:sp>
    </p:spTree>
    <p:extLst>
      <p:ext uri="{BB962C8B-B14F-4D97-AF65-F5344CB8AC3E}">
        <p14:creationId xmlns:p14="http://schemas.microsoft.com/office/powerpoint/2010/main" val="216442706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normAutofit/>
          </a:bodyPr>
          <a:lstStyle/>
          <a:p>
            <a:pPr algn="ctr"/>
            <a:r>
              <a:rPr lang="en-US" dirty="0"/>
              <a:t>Requirement for Most Crimes: Guilty State of Mind AND Meeting the Elements</a:t>
            </a:r>
          </a:p>
        </p:txBody>
      </p:sp>
      <p:sp>
        <p:nvSpPr>
          <p:cNvPr id="3" name="Content Placeholder 2"/>
          <p:cNvSpPr>
            <a:spLocks noGrp="1"/>
          </p:cNvSpPr>
          <p:nvPr>
            <p:ph idx="1"/>
          </p:nvPr>
        </p:nvSpPr>
        <p:spPr>
          <a:xfrm>
            <a:off x="0" y="1609344"/>
            <a:ext cx="12192000" cy="5248656"/>
          </a:xfrm>
        </p:spPr>
        <p:txBody>
          <a:bodyPr>
            <a:normAutofit/>
          </a:bodyPr>
          <a:lstStyle/>
          <a:p>
            <a:r>
              <a:rPr lang="en-US" b="1" i="1" dirty="0">
                <a:solidFill>
                  <a:srgbClr val="002060"/>
                </a:solidFill>
              </a:rPr>
              <a:t>Mens Rea</a:t>
            </a:r>
            <a:r>
              <a:rPr lang="en-US" b="1" dirty="0">
                <a:solidFill>
                  <a:srgbClr val="002060"/>
                </a:solidFill>
              </a:rPr>
              <a:t> (</a:t>
            </a:r>
            <a:r>
              <a:rPr lang="en-US" b="1" u="sng" dirty="0">
                <a:solidFill>
                  <a:srgbClr val="002060"/>
                </a:solidFill>
              </a:rPr>
              <a:t>Guilty State of Mind</a:t>
            </a:r>
            <a:r>
              <a:rPr lang="en-US" b="1" dirty="0">
                <a:solidFill>
                  <a:srgbClr val="002060"/>
                </a:solidFill>
              </a:rPr>
              <a:t>)- a requirement for most crimes, meaning that the person knew what he/she was doing and did so intentionally and willfully.</a:t>
            </a:r>
          </a:p>
          <a:p>
            <a:r>
              <a:rPr lang="en-US" b="1" dirty="0"/>
              <a:t>The Exception: </a:t>
            </a:r>
            <a:r>
              <a:rPr lang="en-US" b="1" u="sng" dirty="0">
                <a:solidFill>
                  <a:srgbClr val="002060"/>
                </a:solidFill>
              </a:rPr>
              <a:t>Strict Liability</a:t>
            </a:r>
            <a:r>
              <a:rPr lang="en-US" b="1" dirty="0">
                <a:solidFill>
                  <a:srgbClr val="002060"/>
                </a:solidFill>
              </a:rPr>
              <a:t> Offenses- crimes that do not require a guilty state of mind</a:t>
            </a:r>
            <a:r>
              <a:rPr lang="en-US" b="1" dirty="0"/>
              <a:t> and are crimes regardless of the person’s knowledge or intent (examples: statutory rape or the sale of alcohol to minors).</a:t>
            </a:r>
          </a:p>
          <a:p>
            <a:r>
              <a:rPr lang="en-US" b="1" u="sng" dirty="0">
                <a:solidFill>
                  <a:srgbClr val="002060"/>
                </a:solidFill>
              </a:rPr>
              <a:t>Elements</a:t>
            </a:r>
            <a:r>
              <a:rPr lang="en-US" b="1" dirty="0">
                <a:solidFill>
                  <a:srgbClr val="002060"/>
                </a:solidFill>
              </a:rPr>
              <a:t>- Every crime is defined by certain elements</a:t>
            </a:r>
            <a:r>
              <a:rPr lang="en-US" b="1" dirty="0"/>
              <a:t>, each of which must be proven at trial</a:t>
            </a:r>
            <a:r>
              <a:rPr lang="en-US" dirty="0"/>
              <a:t> in order to convict the accused </a:t>
            </a:r>
            <a:r>
              <a:rPr lang="en-US" b="1" dirty="0"/>
              <a:t>in addition to proving </a:t>
            </a:r>
            <a:r>
              <a:rPr lang="en-US" b="1" i="1" dirty="0" err="1"/>
              <a:t>Mens</a:t>
            </a:r>
            <a:r>
              <a:rPr lang="en-US" b="1" i="1" dirty="0"/>
              <a:t> Rea.</a:t>
            </a:r>
            <a:endParaRPr lang="en-US" b="1" dirty="0"/>
          </a:p>
          <a:p>
            <a:r>
              <a:rPr lang="en-US" dirty="0"/>
              <a:t>Example- the elements of the crime of robbery:</a:t>
            </a:r>
          </a:p>
          <a:p>
            <a:pPr lvl="1"/>
            <a:r>
              <a:rPr lang="en-US" dirty="0"/>
              <a:t>1. taking and carrying away of goods or money;</a:t>
            </a:r>
          </a:p>
          <a:p>
            <a:pPr lvl="1"/>
            <a:r>
              <a:rPr lang="en-US" dirty="0"/>
              <a:t>2. the taking away from someone’s person; and</a:t>
            </a:r>
          </a:p>
          <a:p>
            <a:pPr lvl="1"/>
            <a:r>
              <a:rPr lang="en-US" dirty="0"/>
              <a:t>3. the use of force or intimidation.</a:t>
            </a:r>
          </a:p>
          <a:p>
            <a:r>
              <a:rPr lang="en-US" b="1" dirty="0">
                <a:solidFill>
                  <a:srgbClr val="002060"/>
                </a:solidFill>
              </a:rPr>
              <a:t>In order to be found guilty</a:t>
            </a:r>
            <a:r>
              <a:rPr lang="en-US" dirty="0"/>
              <a:t> of robbery, the </a:t>
            </a:r>
            <a:r>
              <a:rPr lang="en-US" b="1" dirty="0"/>
              <a:t>prosecutor must prove that the offender had the required </a:t>
            </a:r>
            <a:r>
              <a:rPr lang="en-US" b="1" i="1" u="sng" dirty="0" err="1">
                <a:solidFill>
                  <a:srgbClr val="002060"/>
                </a:solidFill>
              </a:rPr>
              <a:t>mens</a:t>
            </a:r>
            <a:r>
              <a:rPr lang="en-US" b="1" i="1" u="sng" dirty="0">
                <a:solidFill>
                  <a:srgbClr val="002060"/>
                </a:solidFill>
              </a:rPr>
              <a:t> rea</a:t>
            </a:r>
            <a:r>
              <a:rPr lang="en-US" b="1" u="sng" dirty="0">
                <a:solidFill>
                  <a:srgbClr val="002060"/>
                </a:solidFill>
              </a:rPr>
              <a:t> </a:t>
            </a:r>
            <a:r>
              <a:rPr lang="en-US" b="1" dirty="0">
                <a:solidFill>
                  <a:srgbClr val="002060"/>
                </a:solidFill>
              </a:rPr>
              <a:t>and met </a:t>
            </a:r>
            <a:r>
              <a:rPr lang="en-US" b="1" u="sng" dirty="0">
                <a:solidFill>
                  <a:srgbClr val="002060"/>
                </a:solidFill>
              </a:rPr>
              <a:t>each</a:t>
            </a:r>
            <a:r>
              <a:rPr lang="en-US" b="1" dirty="0">
                <a:solidFill>
                  <a:srgbClr val="002060"/>
                </a:solidFill>
              </a:rPr>
              <a:t> of the </a:t>
            </a:r>
            <a:r>
              <a:rPr lang="en-US" b="1" u="sng" dirty="0">
                <a:solidFill>
                  <a:srgbClr val="002060"/>
                </a:solidFill>
              </a:rPr>
              <a:t>elements</a:t>
            </a:r>
            <a:r>
              <a:rPr lang="en-US" b="1" dirty="0">
                <a:solidFill>
                  <a:srgbClr val="002060"/>
                </a:solidFill>
              </a:rPr>
              <a:t> of the crime </a:t>
            </a:r>
            <a:r>
              <a:rPr lang="en-US" dirty="0"/>
              <a:t>of robbery. If any of the elements or </a:t>
            </a:r>
            <a:r>
              <a:rPr lang="en-US" i="1" dirty="0" err="1"/>
              <a:t>mens</a:t>
            </a:r>
            <a:r>
              <a:rPr lang="en-US" i="1" dirty="0"/>
              <a:t> rea</a:t>
            </a:r>
            <a:r>
              <a:rPr lang="en-US" dirty="0"/>
              <a:t> are not proven, then the accused MUST be found not guilty.</a:t>
            </a:r>
          </a:p>
        </p:txBody>
      </p:sp>
    </p:spTree>
    <p:extLst>
      <p:ext uri="{BB962C8B-B14F-4D97-AF65-F5344CB8AC3E}">
        <p14:creationId xmlns:p14="http://schemas.microsoft.com/office/powerpoint/2010/main" val="3548652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lstStyle/>
          <a:p>
            <a:pPr marL="0" indent="0">
              <a:buNone/>
            </a:pPr>
            <a:r>
              <a:rPr lang="en-US" dirty="0"/>
              <a:t>1. Laws often reflect society’s “moral values,” meaning society’s sense of what? </a:t>
            </a:r>
          </a:p>
          <a:p>
            <a:pPr marL="0" indent="0">
              <a:buNone/>
            </a:pPr>
            <a:r>
              <a:rPr lang="en-US" dirty="0"/>
              <a:t>A. respect or righteousness</a:t>
            </a:r>
          </a:p>
          <a:p>
            <a:pPr marL="0" indent="0">
              <a:buNone/>
            </a:pPr>
            <a:r>
              <a:rPr lang="en-US" dirty="0"/>
              <a:t>B. right or wrong</a:t>
            </a:r>
          </a:p>
          <a:p>
            <a:pPr marL="0" indent="0">
              <a:buNone/>
            </a:pPr>
            <a:r>
              <a:rPr lang="en-US" dirty="0"/>
              <a:t>C. discipline and punishment</a:t>
            </a:r>
          </a:p>
          <a:p>
            <a:pPr marL="0" indent="0">
              <a:buNone/>
            </a:pPr>
            <a:r>
              <a:rPr lang="en-US" dirty="0"/>
              <a:t>D. modesty and purity</a:t>
            </a:r>
          </a:p>
          <a:p>
            <a:pPr marL="0" indent="0">
              <a:buNone/>
            </a:pPr>
            <a:endParaRPr lang="en-US" dirty="0"/>
          </a:p>
          <a:p>
            <a:pPr marL="0" indent="0">
              <a:buNone/>
            </a:pPr>
            <a:r>
              <a:rPr lang="en-US" dirty="0"/>
              <a:t>2. Human Rights are rights that all people are entitled to enjoy from birth until death. Which of the following is </a:t>
            </a:r>
            <a:r>
              <a:rPr lang="en-US" u="sng" dirty="0"/>
              <a:t>not</a:t>
            </a:r>
            <a:r>
              <a:rPr lang="en-US" dirty="0"/>
              <a:t> an example of Human Rights?</a:t>
            </a:r>
          </a:p>
          <a:p>
            <a:pPr marL="0" indent="0">
              <a:buNone/>
            </a:pPr>
            <a:r>
              <a:rPr lang="en-US" dirty="0"/>
              <a:t>A. life</a:t>
            </a:r>
          </a:p>
          <a:p>
            <a:pPr marL="0" indent="0">
              <a:buNone/>
            </a:pPr>
            <a:r>
              <a:rPr lang="en-US" dirty="0"/>
              <a:t>B. dignity</a:t>
            </a:r>
          </a:p>
          <a:p>
            <a:pPr marL="0" indent="0">
              <a:buNone/>
            </a:pPr>
            <a:r>
              <a:rPr lang="en-US" dirty="0"/>
              <a:t>C. harmony</a:t>
            </a:r>
          </a:p>
          <a:p>
            <a:pPr marL="0" indent="0">
              <a:buNone/>
            </a:pPr>
            <a:r>
              <a:rPr lang="en-US" dirty="0"/>
              <a:t>D. respect</a:t>
            </a:r>
          </a:p>
        </p:txBody>
      </p:sp>
    </p:spTree>
    <p:extLst>
      <p:ext uri="{BB962C8B-B14F-4D97-AF65-F5344CB8AC3E}">
        <p14:creationId xmlns:p14="http://schemas.microsoft.com/office/powerpoint/2010/main" val="357150400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Parties to a Crime</a:t>
            </a:r>
          </a:p>
        </p:txBody>
      </p:sp>
      <p:sp>
        <p:nvSpPr>
          <p:cNvPr id="3" name="Content Placeholder 2"/>
          <p:cNvSpPr>
            <a:spLocks noGrp="1"/>
          </p:cNvSpPr>
          <p:nvPr>
            <p:ph idx="1"/>
          </p:nvPr>
        </p:nvSpPr>
        <p:spPr>
          <a:xfrm>
            <a:off x="0" y="1609344"/>
            <a:ext cx="12192000" cy="5248656"/>
          </a:xfrm>
        </p:spPr>
        <p:txBody>
          <a:bodyPr/>
          <a:lstStyle/>
          <a:p>
            <a:r>
              <a:rPr lang="en-US" b="1" u="sng" dirty="0">
                <a:solidFill>
                  <a:srgbClr val="002060"/>
                </a:solidFill>
              </a:rPr>
              <a:t>Principal</a:t>
            </a:r>
            <a:r>
              <a:rPr lang="en-US" b="1" dirty="0">
                <a:solidFill>
                  <a:srgbClr val="002060"/>
                </a:solidFill>
              </a:rPr>
              <a:t>- the person who commits a crime.</a:t>
            </a:r>
          </a:p>
          <a:p>
            <a:r>
              <a:rPr lang="en-US" b="1" u="sng" dirty="0">
                <a:solidFill>
                  <a:srgbClr val="002060"/>
                </a:solidFill>
              </a:rPr>
              <a:t>Accomplice</a:t>
            </a:r>
            <a:r>
              <a:rPr lang="en-US" b="1" dirty="0">
                <a:solidFill>
                  <a:srgbClr val="002060"/>
                </a:solidFill>
              </a:rPr>
              <a:t>- someone who helps</a:t>
            </a:r>
            <a:r>
              <a:rPr lang="en-US" b="1" dirty="0"/>
              <a:t> the principal commit a crime</a:t>
            </a:r>
            <a:r>
              <a:rPr lang="en-US" dirty="0"/>
              <a:t> (drives the getaway car etc.) (</a:t>
            </a:r>
            <a:r>
              <a:rPr lang="en-US" b="1" dirty="0"/>
              <a:t>charged with the same crime </a:t>
            </a:r>
            <a:r>
              <a:rPr lang="en-US" dirty="0"/>
              <a:t>as the principal).</a:t>
            </a:r>
          </a:p>
          <a:p>
            <a:r>
              <a:rPr lang="en-US" b="1" u="sng" dirty="0">
                <a:solidFill>
                  <a:srgbClr val="002060"/>
                </a:solidFill>
              </a:rPr>
              <a:t>Accessory Before the Fact</a:t>
            </a:r>
            <a:r>
              <a:rPr lang="en-US" b="1" dirty="0">
                <a:solidFill>
                  <a:srgbClr val="002060"/>
                </a:solidFill>
              </a:rPr>
              <a:t>- someone who orders the crime or helps </a:t>
            </a:r>
            <a:r>
              <a:rPr lang="en-US" b="1" dirty="0"/>
              <a:t>the principal </a:t>
            </a:r>
            <a:r>
              <a:rPr lang="en-US" b="1" dirty="0">
                <a:solidFill>
                  <a:srgbClr val="002060"/>
                </a:solidFill>
              </a:rPr>
              <a:t>but is not present </a:t>
            </a:r>
            <a:r>
              <a:rPr lang="en-US" b="1" dirty="0"/>
              <a:t>during the crime </a:t>
            </a:r>
            <a:r>
              <a:rPr lang="en-US" dirty="0"/>
              <a:t>(usually charged with the same crime as the principal).</a:t>
            </a:r>
          </a:p>
          <a:p>
            <a:r>
              <a:rPr lang="en-US" b="1" u="sng" dirty="0">
                <a:solidFill>
                  <a:srgbClr val="002060"/>
                </a:solidFill>
              </a:rPr>
              <a:t>Accessory After the Fact</a:t>
            </a:r>
            <a:r>
              <a:rPr lang="en-US" b="1" dirty="0">
                <a:solidFill>
                  <a:srgbClr val="002060"/>
                </a:solidFill>
              </a:rPr>
              <a:t>- someone who knows of the crime and helps </a:t>
            </a:r>
            <a:r>
              <a:rPr lang="en-US" b="1" dirty="0"/>
              <a:t>the principal or accomplice </a:t>
            </a:r>
            <a:r>
              <a:rPr lang="en-US" b="1" dirty="0">
                <a:solidFill>
                  <a:srgbClr val="002060"/>
                </a:solidFill>
              </a:rPr>
              <a:t>avoid capture </a:t>
            </a:r>
            <a:r>
              <a:rPr lang="en-US" dirty="0"/>
              <a:t>(charged with harboring a fugitive or obstruction of justice).</a:t>
            </a:r>
          </a:p>
        </p:txBody>
      </p:sp>
    </p:spTree>
    <p:extLst>
      <p:ext uri="{BB962C8B-B14F-4D97-AF65-F5344CB8AC3E}">
        <p14:creationId xmlns:p14="http://schemas.microsoft.com/office/powerpoint/2010/main" val="262062976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Different Types of Crimes</a:t>
            </a:r>
          </a:p>
        </p:txBody>
      </p:sp>
      <p:sp>
        <p:nvSpPr>
          <p:cNvPr id="3" name="Content Placeholder 2"/>
          <p:cNvSpPr>
            <a:spLocks noGrp="1"/>
          </p:cNvSpPr>
          <p:nvPr>
            <p:ph idx="1"/>
          </p:nvPr>
        </p:nvSpPr>
        <p:spPr>
          <a:xfrm>
            <a:off x="0" y="1609344"/>
            <a:ext cx="12192000" cy="5248656"/>
          </a:xfrm>
        </p:spPr>
        <p:txBody>
          <a:bodyPr>
            <a:normAutofit/>
          </a:bodyPr>
          <a:lstStyle/>
          <a:p>
            <a:r>
              <a:rPr lang="en-US" b="1" u="sng" dirty="0">
                <a:solidFill>
                  <a:srgbClr val="002060"/>
                </a:solidFill>
              </a:rPr>
              <a:t>Crimes of Omission</a:t>
            </a:r>
            <a:r>
              <a:rPr lang="en-US" b="1" dirty="0">
                <a:solidFill>
                  <a:srgbClr val="002060"/>
                </a:solidFill>
              </a:rPr>
              <a:t>- crime that occurs when a person fails to perform an act required by criminal law when he/she is capable of performing it.</a:t>
            </a:r>
          </a:p>
          <a:p>
            <a:r>
              <a:rPr lang="en-US" b="1" u="sng" dirty="0"/>
              <a:t>Inchoate Crimes </a:t>
            </a:r>
            <a:r>
              <a:rPr lang="en-US" b="1" dirty="0"/>
              <a:t>(preliminary actions in the preparation for committing a crime):</a:t>
            </a:r>
          </a:p>
          <a:p>
            <a:pPr lvl="1"/>
            <a:r>
              <a:rPr lang="en-US" b="1" u="sng" dirty="0">
                <a:solidFill>
                  <a:srgbClr val="002060"/>
                </a:solidFill>
              </a:rPr>
              <a:t>Solicitation</a:t>
            </a:r>
            <a:r>
              <a:rPr lang="en-US" b="1" dirty="0">
                <a:solidFill>
                  <a:srgbClr val="002060"/>
                </a:solidFill>
              </a:rPr>
              <a:t>- the act of requesting or strongly urging someone to do something illegal.</a:t>
            </a:r>
          </a:p>
          <a:p>
            <a:pPr lvl="1"/>
            <a:r>
              <a:rPr lang="en-US" b="1" u="sng" dirty="0">
                <a:solidFill>
                  <a:srgbClr val="002060"/>
                </a:solidFill>
              </a:rPr>
              <a:t>Attempt</a:t>
            </a:r>
            <a:r>
              <a:rPr lang="en-US" b="1" dirty="0">
                <a:solidFill>
                  <a:srgbClr val="002060"/>
                </a:solidFill>
              </a:rPr>
              <a:t>- an effort to commit a crime that goes beyond mere preparation and includes a “substantial step” towards committing it but does not result in the crime occurring.</a:t>
            </a:r>
          </a:p>
          <a:p>
            <a:pPr lvl="1"/>
            <a:r>
              <a:rPr lang="en-US" b="1" u="sng" dirty="0">
                <a:solidFill>
                  <a:srgbClr val="002060"/>
                </a:solidFill>
              </a:rPr>
              <a:t>Conspiracy</a:t>
            </a:r>
            <a:r>
              <a:rPr lang="en-US" b="1" dirty="0">
                <a:solidFill>
                  <a:srgbClr val="002060"/>
                </a:solidFill>
              </a:rPr>
              <a:t>- an agreement between two or more persons to commit a crime along with a “substantial step” towards committing it.</a:t>
            </a:r>
          </a:p>
        </p:txBody>
      </p:sp>
    </p:spTree>
    <p:extLst>
      <p:ext uri="{BB962C8B-B14F-4D97-AF65-F5344CB8AC3E}">
        <p14:creationId xmlns:p14="http://schemas.microsoft.com/office/powerpoint/2010/main" val="215388266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75. What does </a:t>
            </a:r>
            <a:r>
              <a:rPr lang="en-US" i="1" dirty="0" err="1"/>
              <a:t>mens</a:t>
            </a:r>
            <a:r>
              <a:rPr lang="en-US" i="1" dirty="0"/>
              <a:t> rea</a:t>
            </a:r>
            <a:r>
              <a:rPr lang="en-US" dirty="0"/>
              <a:t> mean?</a:t>
            </a:r>
          </a:p>
          <a:p>
            <a:pPr marL="0" indent="0">
              <a:buNone/>
            </a:pPr>
            <a:r>
              <a:rPr lang="en-US" dirty="0"/>
              <a:t>A. committing a criminal act</a:t>
            </a:r>
          </a:p>
          <a:p>
            <a:pPr marL="0" indent="0">
              <a:buNone/>
            </a:pPr>
            <a:r>
              <a:rPr lang="en-US" dirty="0"/>
              <a:t>B. defense for committing a criminal act </a:t>
            </a:r>
          </a:p>
          <a:p>
            <a:pPr marL="0" indent="0">
              <a:buNone/>
            </a:pPr>
            <a:r>
              <a:rPr lang="en-US" dirty="0"/>
              <a:t>C. having a guilty state of mind</a:t>
            </a:r>
          </a:p>
          <a:p>
            <a:pPr marL="0" indent="0">
              <a:buNone/>
            </a:pPr>
            <a:r>
              <a:rPr lang="en-US" dirty="0"/>
              <a:t>D. defense for having a guilty state of mind</a:t>
            </a:r>
          </a:p>
          <a:p>
            <a:pPr marL="0" indent="0">
              <a:buNone/>
            </a:pPr>
            <a:endParaRPr lang="en-US" dirty="0"/>
          </a:p>
          <a:p>
            <a:pPr marL="0" indent="0">
              <a:buNone/>
            </a:pPr>
            <a:r>
              <a:rPr lang="en-US" dirty="0"/>
              <a:t>76. Which of the following is not an inchoate crime?</a:t>
            </a:r>
          </a:p>
          <a:p>
            <a:pPr marL="0" indent="0">
              <a:buNone/>
            </a:pPr>
            <a:r>
              <a:rPr lang="en-US" dirty="0"/>
              <a:t>A. scheme</a:t>
            </a:r>
          </a:p>
          <a:p>
            <a:pPr marL="0" indent="0">
              <a:buNone/>
            </a:pPr>
            <a:r>
              <a:rPr lang="en-US" dirty="0"/>
              <a:t>B. attempt</a:t>
            </a:r>
          </a:p>
          <a:p>
            <a:pPr marL="0" indent="0">
              <a:buNone/>
            </a:pPr>
            <a:r>
              <a:rPr lang="en-US" dirty="0"/>
              <a:t>C. solicitation</a:t>
            </a:r>
          </a:p>
          <a:p>
            <a:pPr marL="0" indent="0">
              <a:buNone/>
            </a:pPr>
            <a:r>
              <a:rPr lang="en-US" dirty="0"/>
              <a:t>D. conspiracy</a:t>
            </a:r>
          </a:p>
        </p:txBody>
      </p:sp>
    </p:spTree>
    <p:extLst>
      <p:ext uri="{BB962C8B-B14F-4D97-AF65-F5344CB8AC3E}">
        <p14:creationId xmlns:p14="http://schemas.microsoft.com/office/powerpoint/2010/main" val="326965155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77. Which group is more likely to become a victim of crime?</a:t>
            </a:r>
          </a:p>
          <a:p>
            <a:pPr marL="0" indent="0">
              <a:buNone/>
            </a:pPr>
            <a:r>
              <a:rPr lang="en-US" dirty="0"/>
              <a:t>A. 12-17</a:t>
            </a:r>
          </a:p>
          <a:p>
            <a:pPr marL="0" indent="0">
              <a:buNone/>
            </a:pPr>
            <a:r>
              <a:rPr lang="en-US" dirty="0"/>
              <a:t>B. 18-24</a:t>
            </a:r>
          </a:p>
          <a:p>
            <a:pPr marL="0" indent="0">
              <a:buNone/>
            </a:pPr>
            <a:r>
              <a:rPr lang="en-US" dirty="0"/>
              <a:t>C. 25-32</a:t>
            </a:r>
          </a:p>
          <a:p>
            <a:pPr marL="0" indent="0">
              <a:buNone/>
            </a:pPr>
            <a:r>
              <a:rPr lang="en-US" dirty="0"/>
              <a:t>D. 33-40</a:t>
            </a:r>
          </a:p>
          <a:p>
            <a:pPr marL="0" indent="0">
              <a:buNone/>
            </a:pPr>
            <a:endParaRPr lang="en-US" dirty="0"/>
          </a:p>
          <a:p>
            <a:pPr marL="0" indent="0">
              <a:buNone/>
            </a:pPr>
            <a:r>
              <a:rPr lang="en-US" dirty="0"/>
              <a:t>78. What term is defined as an effort to commit a crime that goes beyond mere preparation and includes a “substantial step” towards committing it but does not result in the crime occurring?</a:t>
            </a:r>
          </a:p>
          <a:p>
            <a:pPr marL="0" indent="0">
              <a:buNone/>
            </a:pPr>
            <a:r>
              <a:rPr lang="en-US" dirty="0"/>
              <a:t>A. scheme</a:t>
            </a:r>
          </a:p>
          <a:p>
            <a:pPr marL="0" indent="0">
              <a:buNone/>
            </a:pPr>
            <a:r>
              <a:rPr lang="en-US" dirty="0"/>
              <a:t>B. attempt</a:t>
            </a:r>
          </a:p>
          <a:p>
            <a:pPr marL="0" indent="0">
              <a:buNone/>
            </a:pPr>
            <a:r>
              <a:rPr lang="en-US" dirty="0"/>
              <a:t>C. solicitation</a:t>
            </a:r>
          </a:p>
          <a:p>
            <a:pPr marL="0" indent="0">
              <a:buNone/>
            </a:pPr>
            <a:r>
              <a:rPr lang="en-US" dirty="0"/>
              <a:t>D. conspiracy</a:t>
            </a:r>
          </a:p>
        </p:txBody>
      </p:sp>
    </p:spTree>
    <p:extLst>
      <p:ext uri="{BB962C8B-B14F-4D97-AF65-F5344CB8AC3E}">
        <p14:creationId xmlns:p14="http://schemas.microsoft.com/office/powerpoint/2010/main" val="377474520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79. What term is defined as an agreement between two or more persons to commit a crime along with a “substantial step” towards committing it?</a:t>
            </a:r>
          </a:p>
          <a:p>
            <a:pPr marL="0" indent="0">
              <a:buNone/>
            </a:pPr>
            <a:r>
              <a:rPr lang="en-US" dirty="0"/>
              <a:t>A. scheme</a:t>
            </a:r>
          </a:p>
          <a:p>
            <a:pPr marL="0" indent="0">
              <a:buNone/>
            </a:pPr>
            <a:r>
              <a:rPr lang="en-US" dirty="0"/>
              <a:t>B. attempt</a:t>
            </a:r>
          </a:p>
          <a:p>
            <a:pPr marL="0" indent="0">
              <a:buNone/>
            </a:pPr>
            <a:r>
              <a:rPr lang="en-US" dirty="0"/>
              <a:t>C. solicitation</a:t>
            </a:r>
          </a:p>
          <a:p>
            <a:pPr marL="0" indent="0">
              <a:buNone/>
            </a:pPr>
            <a:r>
              <a:rPr lang="en-US" dirty="0"/>
              <a:t>D. conspiracy</a:t>
            </a:r>
          </a:p>
          <a:p>
            <a:pPr marL="0" indent="0">
              <a:buNone/>
            </a:pPr>
            <a:endParaRPr lang="en-US" dirty="0"/>
          </a:p>
          <a:p>
            <a:pPr marL="0" indent="0">
              <a:buNone/>
            </a:pPr>
            <a:r>
              <a:rPr lang="en-US" dirty="0"/>
              <a:t>80. What term is defined as the act of requesting or strongly urging someone to do something illegal?</a:t>
            </a:r>
          </a:p>
          <a:p>
            <a:pPr marL="0" indent="0">
              <a:buNone/>
            </a:pPr>
            <a:r>
              <a:rPr lang="en-US" dirty="0"/>
              <a:t>A. scheme</a:t>
            </a:r>
          </a:p>
          <a:p>
            <a:pPr marL="0" indent="0">
              <a:buNone/>
            </a:pPr>
            <a:r>
              <a:rPr lang="en-US" dirty="0"/>
              <a:t>B. attempt</a:t>
            </a:r>
          </a:p>
          <a:p>
            <a:pPr marL="0" indent="0">
              <a:buNone/>
            </a:pPr>
            <a:r>
              <a:rPr lang="en-US" dirty="0"/>
              <a:t>C. solicitation</a:t>
            </a:r>
          </a:p>
          <a:p>
            <a:pPr marL="0" indent="0">
              <a:buNone/>
            </a:pPr>
            <a:r>
              <a:rPr lang="en-US" dirty="0"/>
              <a:t>D. conspiracy</a:t>
            </a:r>
          </a:p>
        </p:txBody>
      </p:sp>
    </p:spTree>
    <p:extLst>
      <p:ext uri="{BB962C8B-B14F-4D97-AF65-F5344CB8AC3E}">
        <p14:creationId xmlns:p14="http://schemas.microsoft.com/office/powerpoint/2010/main" val="318863164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81. What is the term for a person who commits a crime?</a:t>
            </a:r>
          </a:p>
          <a:p>
            <a:pPr marL="0" indent="0">
              <a:buNone/>
            </a:pPr>
            <a:r>
              <a:rPr lang="en-US" dirty="0"/>
              <a:t>A. principal</a:t>
            </a:r>
          </a:p>
          <a:p>
            <a:pPr marL="0" indent="0">
              <a:buNone/>
            </a:pPr>
            <a:r>
              <a:rPr lang="en-US" dirty="0"/>
              <a:t>B. accessory before the fact</a:t>
            </a:r>
          </a:p>
          <a:p>
            <a:pPr marL="0" indent="0">
              <a:buNone/>
            </a:pPr>
            <a:r>
              <a:rPr lang="en-US" dirty="0"/>
              <a:t>C. accessory after the fact</a:t>
            </a:r>
          </a:p>
          <a:p>
            <a:pPr marL="0" indent="0">
              <a:buNone/>
            </a:pPr>
            <a:r>
              <a:rPr lang="en-US" dirty="0"/>
              <a:t>D. accomplice</a:t>
            </a:r>
          </a:p>
          <a:p>
            <a:pPr marL="0" indent="0">
              <a:buNone/>
            </a:pPr>
            <a:endParaRPr lang="en-US" dirty="0"/>
          </a:p>
          <a:p>
            <a:pPr marL="0" indent="0">
              <a:buNone/>
            </a:pPr>
            <a:r>
              <a:rPr lang="en-US" dirty="0"/>
              <a:t>82. What is the term for someone who helps another to commit a crime?</a:t>
            </a:r>
          </a:p>
          <a:p>
            <a:pPr marL="0" indent="0">
              <a:buNone/>
            </a:pPr>
            <a:r>
              <a:rPr lang="en-US" dirty="0"/>
              <a:t>A. principal</a:t>
            </a:r>
          </a:p>
          <a:p>
            <a:pPr marL="0" indent="0">
              <a:buNone/>
            </a:pPr>
            <a:r>
              <a:rPr lang="en-US" dirty="0"/>
              <a:t>B. accessory before the fact</a:t>
            </a:r>
          </a:p>
          <a:p>
            <a:pPr marL="0" indent="0">
              <a:buNone/>
            </a:pPr>
            <a:r>
              <a:rPr lang="en-US" dirty="0"/>
              <a:t>C. accessory after the fact</a:t>
            </a:r>
          </a:p>
          <a:p>
            <a:pPr marL="0" indent="0">
              <a:buNone/>
            </a:pPr>
            <a:r>
              <a:rPr lang="en-US" dirty="0"/>
              <a:t>D. accomplice</a:t>
            </a:r>
          </a:p>
        </p:txBody>
      </p:sp>
    </p:spTree>
    <p:extLst>
      <p:ext uri="{BB962C8B-B14F-4D97-AF65-F5344CB8AC3E}">
        <p14:creationId xmlns:p14="http://schemas.microsoft.com/office/powerpoint/2010/main" val="419877581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83. What is the term for someone who knows of a crime and helps another avoid capture?</a:t>
            </a:r>
          </a:p>
          <a:p>
            <a:pPr marL="0" indent="0">
              <a:buNone/>
            </a:pPr>
            <a:r>
              <a:rPr lang="en-US" dirty="0"/>
              <a:t>A. principal</a:t>
            </a:r>
          </a:p>
          <a:p>
            <a:pPr marL="0" indent="0">
              <a:buNone/>
            </a:pPr>
            <a:r>
              <a:rPr lang="en-US" dirty="0"/>
              <a:t>B. accessory before the fact</a:t>
            </a:r>
          </a:p>
          <a:p>
            <a:pPr marL="0" indent="0">
              <a:buNone/>
            </a:pPr>
            <a:r>
              <a:rPr lang="en-US" dirty="0"/>
              <a:t>C. accessory after the fact</a:t>
            </a:r>
          </a:p>
          <a:p>
            <a:pPr marL="0" indent="0">
              <a:buNone/>
            </a:pPr>
            <a:r>
              <a:rPr lang="en-US" dirty="0"/>
              <a:t>D. accomplice</a:t>
            </a:r>
          </a:p>
          <a:p>
            <a:pPr marL="0" indent="0">
              <a:buNone/>
            </a:pPr>
            <a:endParaRPr lang="en-US" dirty="0"/>
          </a:p>
          <a:p>
            <a:pPr marL="0" indent="0">
              <a:buNone/>
            </a:pPr>
            <a:r>
              <a:rPr lang="en-US" dirty="0"/>
              <a:t>84. What is the term for someone who orders a crime or helps but is not present during the crime?</a:t>
            </a:r>
          </a:p>
          <a:p>
            <a:pPr marL="0" indent="0">
              <a:buNone/>
            </a:pPr>
            <a:r>
              <a:rPr lang="en-US" dirty="0"/>
              <a:t>A. principal</a:t>
            </a:r>
          </a:p>
          <a:p>
            <a:pPr marL="0" indent="0">
              <a:buNone/>
            </a:pPr>
            <a:r>
              <a:rPr lang="en-US" dirty="0"/>
              <a:t>B. accessory before the fact</a:t>
            </a:r>
          </a:p>
          <a:p>
            <a:pPr marL="0" indent="0">
              <a:buNone/>
            </a:pPr>
            <a:r>
              <a:rPr lang="en-US" dirty="0"/>
              <a:t>C. accessory after the fact</a:t>
            </a:r>
          </a:p>
          <a:p>
            <a:pPr marL="0" indent="0">
              <a:buNone/>
            </a:pPr>
            <a:r>
              <a:rPr lang="en-US" dirty="0"/>
              <a:t>D. accomplice</a:t>
            </a:r>
          </a:p>
        </p:txBody>
      </p:sp>
    </p:spTree>
    <p:extLst>
      <p:ext uri="{BB962C8B-B14F-4D97-AF65-F5344CB8AC3E}">
        <p14:creationId xmlns:p14="http://schemas.microsoft.com/office/powerpoint/2010/main" val="295306180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lnSpcReduction="10000"/>
          </a:bodyPr>
          <a:lstStyle/>
          <a:p>
            <a:pPr marL="0" indent="0">
              <a:buNone/>
            </a:pPr>
            <a:r>
              <a:rPr lang="en-US" dirty="0"/>
              <a:t>85. Which types of crimes do not require a guilty state of mind?</a:t>
            </a:r>
          </a:p>
          <a:p>
            <a:pPr marL="0" indent="0">
              <a:buNone/>
            </a:pPr>
            <a:r>
              <a:rPr lang="en-US" dirty="0"/>
              <a:t>A. inchoate crimes</a:t>
            </a:r>
          </a:p>
          <a:p>
            <a:pPr marL="0" indent="0">
              <a:buNone/>
            </a:pPr>
            <a:r>
              <a:rPr lang="en-US" dirty="0"/>
              <a:t>B. strict liability</a:t>
            </a:r>
          </a:p>
          <a:p>
            <a:pPr marL="0" indent="0">
              <a:buNone/>
            </a:pPr>
            <a:r>
              <a:rPr lang="en-US" dirty="0"/>
              <a:t>C. index crimes</a:t>
            </a:r>
          </a:p>
          <a:p>
            <a:pPr marL="0" indent="0">
              <a:buNone/>
            </a:pPr>
            <a:r>
              <a:rPr lang="en-US" dirty="0"/>
              <a:t>D. property crimes</a:t>
            </a:r>
          </a:p>
          <a:p>
            <a:pPr marL="0" indent="0">
              <a:buNone/>
            </a:pPr>
            <a:endParaRPr lang="en-US" dirty="0"/>
          </a:p>
          <a:p>
            <a:pPr marL="0" indent="0">
              <a:buNone/>
            </a:pPr>
            <a:r>
              <a:rPr lang="en-US" dirty="0"/>
              <a:t>86. Ethan was in a hurry as he left the restaurant and accidentally picked up the wrong bag. Instead of his school bag, he picked up a nearly identical bag belonging to someone at the next table. The bag contained $10,000 cash. Is Ethan guilty of robbery?</a:t>
            </a:r>
          </a:p>
          <a:p>
            <a:pPr marL="0" indent="0">
              <a:buNone/>
            </a:pPr>
            <a:r>
              <a:rPr lang="en-US" dirty="0"/>
              <a:t>A. yes because he met each of the elements of the crime of robbery and had a guilty state of mind</a:t>
            </a:r>
          </a:p>
          <a:p>
            <a:pPr marL="0" indent="0">
              <a:buNone/>
            </a:pPr>
            <a:r>
              <a:rPr lang="en-US" dirty="0"/>
              <a:t>B. no because he did not meet each of the elements of the crime of robbery</a:t>
            </a:r>
          </a:p>
          <a:p>
            <a:pPr marL="0" indent="0">
              <a:buNone/>
            </a:pPr>
            <a:r>
              <a:rPr lang="en-US" dirty="0"/>
              <a:t>C. no because he did not have the required guilty state of mind</a:t>
            </a:r>
          </a:p>
          <a:p>
            <a:pPr marL="0" indent="0">
              <a:buNone/>
            </a:pPr>
            <a:r>
              <a:rPr lang="en-US" dirty="0"/>
              <a:t>D. no because he did not meet each of the elements of the crime of robbery and he did not have the required guilty state of mind</a:t>
            </a:r>
          </a:p>
        </p:txBody>
      </p:sp>
    </p:spTree>
    <p:extLst>
      <p:ext uri="{BB962C8B-B14F-4D97-AF65-F5344CB8AC3E}">
        <p14:creationId xmlns:p14="http://schemas.microsoft.com/office/powerpoint/2010/main" val="367053028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normAutofit/>
          </a:bodyPr>
          <a:lstStyle/>
          <a:p>
            <a:pPr algn="ctr"/>
            <a:r>
              <a:rPr lang="en-US" sz="4800" dirty="0">
                <a:solidFill>
                  <a:srgbClr val="00B050"/>
                </a:solidFill>
              </a:rPr>
              <a:t>Problem 20. How Should They Be Charged?</a:t>
            </a:r>
          </a:p>
        </p:txBody>
      </p:sp>
      <p:sp>
        <p:nvSpPr>
          <p:cNvPr id="3" name="Content Placeholder 2"/>
          <p:cNvSpPr>
            <a:spLocks noGrp="1"/>
          </p:cNvSpPr>
          <p:nvPr>
            <p:ph idx="1"/>
          </p:nvPr>
        </p:nvSpPr>
        <p:spPr>
          <a:xfrm>
            <a:off x="0" y="1609344"/>
            <a:ext cx="12192000" cy="5248656"/>
          </a:xfrm>
        </p:spPr>
        <p:txBody>
          <a:bodyPr/>
          <a:lstStyle/>
          <a:p>
            <a:pPr marL="0" indent="0">
              <a:buNone/>
            </a:pPr>
            <a:r>
              <a:rPr lang="en-US" dirty="0"/>
              <a:t>Harold and Marci decide to burglarize Superior Jewelers. Their friend Carl, an employee at Superior, helps by telling them the location of the store vault. Marci drives a van to the store and acts as the lookout while Harold goes inside and cracks the safe. After Harold and Marci make their getaway. Harold meets a friend, Shawn, who was not involved in the actual burglary. Harold tells Shawn about the burglary and Shawn helps Harold get a train out of town. David, a former classmate of Harold and Marci, witnesses the crime but does not tell the police even though he recognizes both Harold and Marci. How will each person be charged? Explain your answer.</a:t>
            </a:r>
          </a:p>
        </p:txBody>
      </p:sp>
    </p:spTree>
    <p:extLst>
      <p:ext uri="{BB962C8B-B14F-4D97-AF65-F5344CB8AC3E}">
        <p14:creationId xmlns:p14="http://schemas.microsoft.com/office/powerpoint/2010/main" val="39385773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normAutofit/>
          </a:bodyPr>
          <a:lstStyle/>
          <a:p>
            <a:pPr algn="ctr"/>
            <a:r>
              <a:rPr lang="en-US" dirty="0">
                <a:solidFill>
                  <a:srgbClr val="00B050"/>
                </a:solidFill>
              </a:rPr>
              <a:t>Problem 21. The Case of the Drowning Girl</a:t>
            </a:r>
          </a:p>
        </p:txBody>
      </p:sp>
      <p:sp>
        <p:nvSpPr>
          <p:cNvPr id="3" name="Content Placeholder 2"/>
          <p:cNvSpPr>
            <a:spLocks noGrp="1"/>
          </p:cNvSpPr>
          <p:nvPr>
            <p:ph idx="1"/>
          </p:nvPr>
        </p:nvSpPr>
        <p:spPr>
          <a:xfrm>
            <a:off x="0" y="1609344"/>
            <a:ext cx="12192000" cy="5248656"/>
          </a:xfrm>
        </p:spPr>
        <p:txBody>
          <a:bodyPr/>
          <a:lstStyle/>
          <a:p>
            <a:pPr marL="0" indent="0">
              <a:buNone/>
            </a:pPr>
            <a:r>
              <a:rPr lang="en-US" dirty="0"/>
              <a:t>Abe takes his daughter Jill and her friends Kristi and Chin to the lake. While horsing around on the dock, Kristi deliberately shoves Chin into Jill, causing Jill to fall into the water. Jill lands awkwardly and sinks to the bottom. Chin pushes Kristi back, ignoring Jill’s situation. Hannah, a bystander and an expert swimmer, glares at Kristi but takes no other action. Abe confronts the group, demanding that they do something.</a:t>
            </a:r>
          </a:p>
          <a:p>
            <a:pPr marL="0" indent="0">
              <a:buNone/>
            </a:pPr>
            <a:endParaRPr lang="en-US" dirty="0"/>
          </a:p>
          <a:p>
            <a:pPr marL="457200" indent="-457200">
              <a:buFont typeface="+mj-lt"/>
              <a:buAutoNum type="arabicPeriod"/>
            </a:pPr>
            <a:r>
              <a:rPr lang="en-US" dirty="0"/>
              <a:t>If Jill drowns, would any of the witnesses be criminally liable?</a:t>
            </a:r>
          </a:p>
          <a:p>
            <a:pPr marL="457200" indent="-457200">
              <a:buFont typeface="+mj-lt"/>
              <a:buAutoNum type="arabicPeriod"/>
            </a:pPr>
            <a:r>
              <a:rPr lang="en-US" dirty="0"/>
              <a:t>Should any of them be liable?</a:t>
            </a:r>
          </a:p>
        </p:txBody>
      </p:sp>
    </p:spTree>
    <p:extLst>
      <p:ext uri="{BB962C8B-B14F-4D97-AF65-F5344CB8AC3E}">
        <p14:creationId xmlns:p14="http://schemas.microsoft.com/office/powerpoint/2010/main" val="197862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lstStyle/>
          <a:p>
            <a:pPr marL="0" indent="0">
              <a:buNone/>
            </a:pPr>
            <a:r>
              <a:rPr lang="en-US" dirty="0"/>
              <a:t>3. Which laws are defined as laws that regulate “relations between individuals or groups”?</a:t>
            </a:r>
          </a:p>
          <a:p>
            <a:pPr marL="0" indent="0">
              <a:buNone/>
            </a:pPr>
            <a:r>
              <a:rPr lang="en-US" dirty="0"/>
              <a:t>A. administrative</a:t>
            </a:r>
          </a:p>
          <a:p>
            <a:pPr marL="0" indent="0">
              <a:buNone/>
            </a:pPr>
            <a:r>
              <a:rPr lang="en-US" dirty="0"/>
              <a:t>B. civil</a:t>
            </a:r>
          </a:p>
          <a:p>
            <a:pPr marL="0" indent="0">
              <a:buNone/>
            </a:pPr>
            <a:r>
              <a:rPr lang="en-US" dirty="0"/>
              <a:t>C. criminal</a:t>
            </a:r>
          </a:p>
          <a:p>
            <a:pPr marL="0" indent="0">
              <a:buNone/>
            </a:pPr>
            <a:r>
              <a:rPr lang="en-US" dirty="0"/>
              <a:t>D. international</a:t>
            </a:r>
          </a:p>
          <a:p>
            <a:pPr marL="0" indent="0">
              <a:buNone/>
            </a:pPr>
            <a:endParaRPr lang="en-US" dirty="0"/>
          </a:p>
          <a:p>
            <a:pPr marL="0" indent="0">
              <a:buNone/>
            </a:pPr>
            <a:r>
              <a:rPr lang="en-US" dirty="0"/>
              <a:t>4. Which laws are defined as laws that regulate “public conduct”?</a:t>
            </a:r>
          </a:p>
          <a:p>
            <a:pPr marL="0" indent="0">
              <a:buNone/>
            </a:pPr>
            <a:r>
              <a:rPr lang="en-US" dirty="0"/>
              <a:t>A. administrative</a:t>
            </a:r>
          </a:p>
          <a:p>
            <a:pPr marL="0" indent="0">
              <a:buNone/>
            </a:pPr>
            <a:r>
              <a:rPr lang="en-US" dirty="0"/>
              <a:t>B. civil</a:t>
            </a:r>
          </a:p>
          <a:p>
            <a:pPr marL="0" indent="0">
              <a:buNone/>
            </a:pPr>
            <a:r>
              <a:rPr lang="en-US" dirty="0"/>
              <a:t>C. criminal</a:t>
            </a:r>
          </a:p>
          <a:p>
            <a:pPr marL="0" indent="0">
              <a:buNone/>
            </a:pPr>
            <a:r>
              <a:rPr lang="en-US" dirty="0"/>
              <a:t>D. international</a:t>
            </a:r>
          </a:p>
        </p:txBody>
      </p:sp>
    </p:spTree>
    <p:extLst>
      <p:ext uri="{BB962C8B-B14F-4D97-AF65-F5344CB8AC3E}">
        <p14:creationId xmlns:p14="http://schemas.microsoft.com/office/powerpoint/2010/main" val="132039224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normAutofit/>
          </a:bodyPr>
          <a:lstStyle/>
          <a:p>
            <a:pPr algn="ctr"/>
            <a:r>
              <a:rPr lang="en-US" dirty="0">
                <a:solidFill>
                  <a:srgbClr val="00B050"/>
                </a:solidFill>
              </a:rPr>
              <a:t>Problem 22. The Crime of Attempt</a:t>
            </a:r>
          </a:p>
        </p:txBody>
      </p:sp>
      <p:sp>
        <p:nvSpPr>
          <p:cNvPr id="3" name="Content Placeholder 2"/>
          <p:cNvSpPr>
            <a:spLocks noGrp="1"/>
          </p:cNvSpPr>
          <p:nvPr>
            <p:ph idx="1"/>
          </p:nvPr>
        </p:nvSpPr>
        <p:spPr>
          <a:xfrm>
            <a:off x="0" y="1609344"/>
            <a:ext cx="12192000" cy="5248656"/>
          </a:xfrm>
        </p:spPr>
        <p:txBody>
          <a:bodyPr/>
          <a:lstStyle/>
          <a:p>
            <a:pPr marL="0" indent="0">
              <a:buNone/>
            </a:pPr>
            <a:r>
              <a:rPr lang="en-US" dirty="0"/>
              <a:t>Examine the following situations and decide whether any of the individuals involved would be guilty of the crime of attempt. Explain.</a:t>
            </a:r>
          </a:p>
          <a:p>
            <a:pPr marL="0" indent="0">
              <a:buNone/>
            </a:pPr>
            <a:endParaRPr lang="en-US" dirty="0"/>
          </a:p>
          <a:p>
            <a:pPr marL="457200" indent="-457200">
              <a:buFont typeface="+mj-lt"/>
              <a:buAutoNum type="arabicPeriod"/>
            </a:pPr>
            <a:r>
              <a:rPr lang="en-US" dirty="0"/>
              <a:t>Martin, a bank teller, figures out a foolproof method of stealing money from the bank. It takes him some time to get up the nerve to steal any money. Finally, he makes up his mind and tells his girlfriend, Yuka, that tomorrow he will steal the money. Yuka goes to the police and Martin is arrested an hour later.</a:t>
            </a:r>
          </a:p>
          <a:p>
            <a:pPr marL="457200" indent="-457200">
              <a:buFont typeface="+mj-lt"/>
              <a:buAutoNum type="arabicPeriod"/>
            </a:pPr>
            <a:r>
              <a:rPr lang="en-US" dirty="0"/>
              <a:t>Gilbert, an accomplished thief, is caught while trying to pick Lewis’s pocket. He pleads not guilty and says he cannot possibly be convicted because Lewis did not have a penny on him.</a:t>
            </a:r>
          </a:p>
          <a:p>
            <a:pPr marL="457200" indent="-457200">
              <a:buFont typeface="+mj-lt"/>
              <a:buAutoNum type="arabicPeriod"/>
            </a:pPr>
            <a:r>
              <a:rPr lang="en-US" dirty="0"/>
              <a:t>Rita and Anwar decide to rob a liquor store. They meet at a pub and talk over their plans. Rita leaves to buy a revolver and Anwar leaves to steal a car for use in their getaway. Rita is arrested as she walks out of the gun shop with her new revolver. Anwar is arrested while trying to hotwire a car.</a:t>
            </a:r>
          </a:p>
          <a:p>
            <a:pPr marL="457200" indent="-457200">
              <a:buFont typeface="+mj-lt"/>
              <a:buAutoNum type="arabicPeriod"/>
            </a:pPr>
            <a:r>
              <a:rPr lang="en-US" dirty="0"/>
              <a:t>Amy decides to burn down her store to collect the insurance money. She spreads gasoline around the building. She is arrested while leaving the store to get a book of matches.</a:t>
            </a:r>
          </a:p>
        </p:txBody>
      </p:sp>
    </p:spTree>
    <p:extLst>
      <p:ext uri="{BB962C8B-B14F-4D97-AF65-F5344CB8AC3E}">
        <p14:creationId xmlns:p14="http://schemas.microsoft.com/office/powerpoint/2010/main" val="216349564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normAutofit/>
          </a:bodyPr>
          <a:lstStyle/>
          <a:p>
            <a:pPr algn="ctr"/>
            <a:r>
              <a:rPr lang="en-US" sz="4800" dirty="0">
                <a:solidFill>
                  <a:srgbClr val="00B050"/>
                </a:solidFill>
              </a:rPr>
              <a:t>Problem 23. Conspiracy to Commit Arson</a:t>
            </a:r>
          </a:p>
        </p:txBody>
      </p:sp>
      <p:sp>
        <p:nvSpPr>
          <p:cNvPr id="3" name="Content Placeholder 2"/>
          <p:cNvSpPr>
            <a:spLocks noGrp="1"/>
          </p:cNvSpPr>
          <p:nvPr>
            <p:ph idx="1"/>
          </p:nvPr>
        </p:nvSpPr>
        <p:spPr>
          <a:xfrm>
            <a:off x="0" y="1609344"/>
            <a:ext cx="12192000" cy="5248656"/>
          </a:xfrm>
        </p:spPr>
        <p:txBody>
          <a:bodyPr/>
          <a:lstStyle/>
          <a:p>
            <a:pPr marL="0" indent="0">
              <a:buNone/>
            </a:pPr>
            <a:r>
              <a:rPr lang="en-US" dirty="0"/>
              <a:t>Three students (Johnson, Hector, and </a:t>
            </a:r>
            <a:r>
              <a:rPr lang="en-US" dirty="0" err="1"/>
              <a:t>Rajana</a:t>
            </a:r>
            <a:r>
              <a:rPr lang="en-US" dirty="0"/>
              <a:t>) hate school. On Monday, they discuss a plan to commit arson and burn down their school. On Tuesday, the three of them purchase kerosene and matches at the local hardware store. On Wednesday, Johnson, Hector, and </a:t>
            </a:r>
            <a:r>
              <a:rPr lang="en-US" dirty="0" err="1"/>
              <a:t>Rajana</a:t>
            </a:r>
            <a:r>
              <a:rPr lang="en-US" dirty="0"/>
              <a:t> load the kerosene and matches into Hector’s truck and drive together to the school. They carry the kerosene and matches towards the school, pour kerosene near the school and light a match. A police officer notices them and runs over to arrest them.</a:t>
            </a:r>
          </a:p>
          <a:p>
            <a:pPr marL="0" indent="0">
              <a:buNone/>
            </a:pPr>
            <a:endParaRPr lang="en-US" dirty="0"/>
          </a:p>
          <a:p>
            <a:pPr marL="457200" indent="-457200">
              <a:buFont typeface="+mj-lt"/>
              <a:buAutoNum type="arabicPeriod"/>
            </a:pPr>
            <a:r>
              <a:rPr lang="en-US" dirty="0"/>
              <a:t>At what point, if any, are Johnson, Hector, and </a:t>
            </a:r>
            <a:r>
              <a:rPr lang="en-US" dirty="0" err="1"/>
              <a:t>Rajana</a:t>
            </a:r>
            <a:r>
              <a:rPr lang="en-US" dirty="0"/>
              <a:t> guilty of the crime of conspiracy?</a:t>
            </a:r>
          </a:p>
          <a:p>
            <a:pPr marL="457200" indent="-457200">
              <a:buFont typeface="+mj-lt"/>
              <a:buAutoNum type="arabicPeriod"/>
            </a:pPr>
            <a:r>
              <a:rPr lang="en-US" dirty="0"/>
              <a:t>At what point, if any, are Johnson, Hector, and </a:t>
            </a:r>
            <a:r>
              <a:rPr lang="en-US" dirty="0" err="1"/>
              <a:t>Rajana</a:t>
            </a:r>
            <a:r>
              <a:rPr lang="en-US" dirty="0"/>
              <a:t> guilty of the crime of attempted arson?</a:t>
            </a:r>
          </a:p>
          <a:p>
            <a:pPr marL="457200" indent="-457200">
              <a:buFont typeface="+mj-lt"/>
              <a:buAutoNum type="arabicPeriod"/>
            </a:pPr>
            <a:r>
              <a:rPr lang="en-US" dirty="0"/>
              <a:t>Assume that Johnson changes his mind and decides not to participate in the arson after he goes to the hardware store with Hector and </a:t>
            </a:r>
            <a:r>
              <a:rPr lang="en-US" dirty="0" err="1"/>
              <a:t>Rajana</a:t>
            </a:r>
            <a:r>
              <a:rPr lang="en-US" dirty="0"/>
              <a:t> to purchase the kerosene and matches. Could he be charged with any crime? If so, what crime?</a:t>
            </a:r>
          </a:p>
        </p:txBody>
      </p:sp>
    </p:spTree>
    <p:extLst>
      <p:ext uri="{BB962C8B-B14F-4D97-AF65-F5344CB8AC3E}">
        <p14:creationId xmlns:p14="http://schemas.microsoft.com/office/powerpoint/2010/main" val="269225530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Day 17. Objectives</a:t>
            </a:r>
          </a:p>
        </p:txBody>
      </p:sp>
      <p:sp>
        <p:nvSpPr>
          <p:cNvPr id="3" name="Content Placeholder 2"/>
          <p:cNvSpPr>
            <a:spLocks noGrp="1"/>
          </p:cNvSpPr>
          <p:nvPr>
            <p:ph idx="1"/>
          </p:nvPr>
        </p:nvSpPr>
        <p:spPr>
          <a:xfrm>
            <a:off x="0" y="1609344"/>
            <a:ext cx="12192000" cy="5248656"/>
          </a:xfrm>
        </p:spPr>
        <p:txBody>
          <a:bodyPr/>
          <a:lstStyle/>
          <a:p>
            <a:r>
              <a:rPr lang="en-US" dirty="0"/>
              <a:t>Students will be able to:</a:t>
            </a:r>
          </a:p>
          <a:p>
            <a:pPr lvl="1"/>
            <a:r>
              <a:rPr lang="en-US" dirty="0"/>
              <a:t>Define Homicide &amp; Murder and identify the difference between First and Second Degree Murder by listing the elements of each;</a:t>
            </a:r>
          </a:p>
          <a:p>
            <a:pPr lvl="1"/>
            <a:r>
              <a:rPr lang="en-US" dirty="0"/>
              <a:t>Define Felony Murder, Voluntary &amp; Involuntary Manslaughter, Negligent Homicide, and Non-Criminal Homicide by listing the elements of each;</a:t>
            </a:r>
          </a:p>
          <a:p>
            <a:pPr lvl="1"/>
            <a:r>
              <a:rPr lang="en-US" dirty="0"/>
              <a:t>Explain what suicide is, hypothesize why suicide rates are so high among teens, and explain why it is a crime; and</a:t>
            </a:r>
          </a:p>
          <a:p>
            <a:pPr lvl="1"/>
            <a:r>
              <a:rPr lang="en-US" dirty="0"/>
              <a:t>Define the crime of kidnapping or abduction and what the Amber Alert system is.</a:t>
            </a:r>
          </a:p>
        </p:txBody>
      </p:sp>
    </p:spTree>
    <p:extLst>
      <p:ext uri="{BB962C8B-B14F-4D97-AF65-F5344CB8AC3E}">
        <p14:creationId xmlns:p14="http://schemas.microsoft.com/office/powerpoint/2010/main" val="386935584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Crimes Against A Person: Homicide</a:t>
            </a:r>
          </a:p>
        </p:txBody>
      </p:sp>
      <p:sp>
        <p:nvSpPr>
          <p:cNvPr id="3" name="Content Placeholder 2"/>
          <p:cNvSpPr>
            <a:spLocks noGrp="1"/>
          </p:cNvSpPr>
          <p:nvPr>
            <p:ph idx="1"/>
          </p:nvPr>
        </p:nvSpPr>
        <p:spPr>
          <a:xfrm>
            <a:off x="0" y="1609344"/>
            <a:ext cx="12192000" cy="5248656"/>
          </a:xfrm>
        </p:spPr>
        <p:txBody>
          <a:bodyPr>
            <a:normAutofit/>
          </a:bodyPr>
          <a:lstStyle/>
          <a:p>
            <a:r>
              <a:rPr lang="en-US" b="1" u="sng" dirty="0">
                <a:solidFill>
                  <a:srgbClr val="002060"/>
                </a:solidFill>
              </a:rPr>
              <a:t>Homicide</a:t>
            </a:r>
            <a:r>
              <a:rPr lang="en-US" b="1" dirty="0">
                <a:solidFill>
                  <a:srgbClr val="002060"/>
                </a:solidFill>
              </a:rPr>
              <a:t>- the killing of a human being by another.</a:t>
            </a:r>
          </a:p>
          <a:p>
            <a:r>
              <a:rPr lang="en-US" b="1" u="sng" dirty="0">
                <a:solidFill>
                  <a:srgbClr val="002060"/>
                </a:solidFill>
              </a:rPr>
              <a:t>Murder</a:t>
            </a:r>
            <a:r>
              <a:rPr lang="en-US" b="1" dirty="0">
                <a:solidFill>
                  <a:srgbClr val="002060"/>
                </a:solidFill>
              </a:rPr>
              <a:t>- killing that is done with </a:t>
            </a:r>
            <a:r>
              <a:rPr lang="en-US" b="1" u="sng" dirty="0">
                <a:solidFill>
                  <a:srgbClr val="002060"/>
                </a:solidFill>
              </a:rPr>
              <a:t>malice</a:t>
            </a:r>
            <a:r>
              <a:rPr lang="en-US" b="1" dirty="0">
                <a:solidFill>
                  <a:srgbClr val="002060"/>
                </a:solidFill>
              </a:rPr>
              <a:t> (the intent to kill, seriously harm, or a reckless disregard for human life).</a:t>
            </a:r>
          </a:p>
          <a:p>
            <a:r>
              <a:rPr lang="en-US" b="1" u="sng" dirty="0">
                <a:solidFill>
                  <a:srgbClr val="002060"/>
                </a:solidFill>
              </a:rPr>
              <a:t>First Degree Murder</a:t>
            </a:r>
            <a:r>
              <a:rPr lang="en-US" b="1" dirty="0">
                <a:solidFill>
                  <a:srgbClr val="002060"/>
                </a:solidFill>
              </a:rPr>
              <a:t>-</a:t>
            </a:r>
          </a:p>
          <a:p>
            <a:pPr lvl="1"/>
            <a:r>
              <a:rPr lang="en-US" b="1" dirty="0">
                <a:solidFill>
                  <a:srgbClr val="002060"/>
                </a:solidFill>
              </a:rPr>
              <a:t>(1) the unjustified killing of another person that is: </a:t>
            </a:r>
          </a:p>
          <a:p>
            <a:pPr lvl="1"/>
            <a:r>
              <a:rPr lang="en-US" b="1" dirty="0">
                <a:solidFill>
                  <a:srgbClr val="002060"/>
                </a:solidFill>
              </a:rPr>
              <a:t>(2) </a:t>
            </a:r>
            <a:r>
              <a:rPr lang="en-US" b="1" u="sng" dirty="0">
                <a:solidFill>
                  <a:srgbClr val="002060"/>
                </a:solidFill>
              </a:rPr>
              <a:t>premeditated</a:t>
            </a:r>
            <a:r>
              <a:rPr lang="en-US" b="1" dirty="0">
                <a:solidFill>
                  <a:srgbClr val="002060"/>
                </a:solidFill>
              </a:rPr>
              <a:t> (thought about beforehand), </a:t>
            </a:r>
          </a:p>
          <a:p>
            <a:pPr lvl="1"/>
            <a:r>
              <a:rPr lang="en-US" b="1" dirty="0">
                <a:solidFill>
                  <a:srgbClr val="002060"/>
                </a:solidFill>
              </a:rPr>
              <a:t>(3) deliberate/intentional, and </a:t>
            </a:r>
          </a:p>
          <a:p>
            <a:pPr lvl="1"/>
            <a:r>
              <a:rPr lang="en-US" b="1" dirty="0">
                <a:solidFill>
                  <a:srgbClr val="002060"/>
                </a:solidFill>
              </a:rPr>
              <a:t>(4) done with malice.</a:t>
            </a:r>
          </a:p>
          <a:p>
            <a:r>
              <a:rPr lang="en-US" b="1" u="sng" dirty="0">
                <a:solidFill>
                  <a:srgbClr val="002060"/>
                </a:solidFill>
              </a:rPr>
              <a:t>Second Degree Murder</a:t>
            </a:r>
            <a:r>
              <a:rPr lang="en-US" b="1" dirty="0">
                <a:solidFill>
                  <a:srgbClr val="002060"/>
                </a:solidFill>
              </a:rPr>
              <a:t>-</a:t>
            </a:r>
          </a:p>
          <a:p>
            <a:pPr lvl="1"/>
            <a:r>
              <a:rPr lang="en-US" b="1" dirty="0">
                <a:solidFill>
                  <a:srgbClr val="002060"/>
                </a:solidFill>
              </a:rPr>
              <a:t>(1) the unjustified killing of another person that is: </a:t>
            </a:r>
          </a:p>
          <a:p>
            <a:pPr lvl="1"/>
            <a:r>
              <a:rPr lang="en-US" b="1" dirty="0">
                <a:solidFill>
                  <a:srgbClr val="002060"/>
                </a:solidFill>
              </a:rPr>
              <a:t>(2) done with malice.</a:t>
            </a:r>
          </a:p>
        </p:txBody>
      </p:sp>
    </p:spTree>
    <p:extLst>
      <p:ext uri="{BB962C8B-B14F-4D97-AF65-F5344CB8AC3E}">
        <p14:creationId xmlns:p14="http://schemas.microsoft.com/office/powerpoint/2010/main" val="114586121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Crimes Against A Person: Homicide</a:t>
            </a:r>
          </a:p>
        </p:txBody>
      </p:sp>
      <p:sp>
        <p:nvSpPr>
          <p:cNvPr id="3" name="Content Placeholder 2"/>
          <p:cNvSpPr>
            <a:spLocks noGrp="1"/>
          </p:cNvSpPr>
          <p:nvPr>
            <p:ph idx="1"/>
          </p:nvPr>
        </p:nvSpPr>
        <p:spPr>
          <a:xfrm>
            <a:off x="0" y="1609344"/>
            <a:ext cx="12192000" cy="5015574"/>
          </a:xfrm>
        </p:spPr>
        <p:txBody>
          <a:bodyPr>
            <a:normAutofit fontScale="92500" lnSpcReduction="10000"/>
          </a:bodyPr>
          <a:lstStyle/>
          <a:p>
            <a:r>
              <a:rPr lang="en-US" b="1" u="sng" dirty="0">
                <a:solidFill>
                  <a:srgbClr val="002060"/>
                </a:solidFill>
              </a:rPr>
              <a:t>Felony Murder</a:t>
            </a:r>
            <a:r>
              <a:rPr lang="en-US" b="1" dirty="0">
                <a:solidFill>
                  <a:srgbClr val="002060"/>
                </a:solidFill>
              </a:rPr>
              <a:t>- any killing that takes place during</a:t>
            </a:r>
            <a:r>
              <a:rPr lang="en-US" b="1" dirty="0"/>
              <a:t> the commission of </a:t>
            </a:r>
            <a:r>
              <a:rPr lang="en-US" b="1" dirty="0">
                <a:solidFill>
                  <a:srgbClr val="002060"/>
                </a:solidFill>
              </a:rPr>
              <a:t>a felony</a:t>
            </a:r>
            <a:r>
              <a:rPr lang="en-US" b="1" dirty="0"/>
              <a:t> </a:t>
            </a:r>
            <a:r>
              <a:rPr lang="en-US" dirty="0"/>
              <a:t>(malice is presumed and there is no need to prove intent).</a:t>
            </a:r>
            <a:endParaRPr lang="en-US" u="sng" dirty="0"/>
          </a:p>
          <a:p>
            <a:r>
              <a:rPr lang="en-US" b="1" u="sng" dirty="0">
                <a:solidFill>
                  <a:srgbClr val="002060"/>
                </a:solidFill>
              </a:rPr>
              <a:t>Voluntary Manslaughter</a:t>
            </a:r>
            <a:r>
              <a:rPr lang="en-US" b="1" dirty="0">
                <a:solidFill>
                  <a:srgbClr val="002060"/>
                </a:solidFill>
              </a:rPr>
              <a:t>- </a:t>
            </a:r>
          </a:p>
          <a:p>
            <a:pPr lvl="1"/>
            <a:r>
              <a:rPr lang="en-US" b="1" dirty="0">
                <a:solidFill>
                  <a:srgbClr val="002060"/>
                </a:solidFill>
              </a:rPr>
              <a:t>(1) the unjustified killing of another person that would otherwise be seen as murder, </a:t>
            </a:r>
          </a:p>
          <a:p>
            <a:pPr lvl="1"/>
            <a:r>
              <a:rPr lang="en-US" b="1" dirty="0">
                <a:solidFill>
                  <a:srgbClr val="002060"/>
                </a:solidFill>
              </a:rPr>
              <a:t>(2) but the victim did something to the killer that would cause a reasonable person to lose self-control or act rashly (without a cooling off period).</a:t>
            </a:r>
          </a:p>
          <a:p>
            <a:r>
              <a:rPr lang="en-US" b="1" u="sng" dirty="0">
                <a:solidFill>
                  <a:srgbClr val="002060"/>
                </a:solidFill>
              </a:rPr>
              <a:t>Involuntary Manslaughter</a:t>
            </a:r>
            <a:r>
              <a:rPr lang="en-US" b="1" dirty="0">
                <a:solidFill>
                  <a:srgbClr val="002060"/>
                </a:solidFill>
              </a:rPr>
              <a:t>-</a:t>
            </a:r>
          </a:p>
          <a:p>
            <a:pPr lvl="1"/>
            <a:r>
              <a:rPr lang="en-US" b="1" dirty="0">
                <a:solidFill>
                  <a:srgbClr val="002060"/>
                </a:solidFill>
              </a:rPr>
              <a:t>(1) unintentional, </a:t>
            </a:r>
          </a:p>
          <a:p>
            <a:pPr lvl="1"/>
            <a:r>
              <a:rPr lang="en-US" b="1" dirty="0">
                <a:solidFill>
                  <a:srgbClr val="002060"/>
                </a:solidFill>
              </a:rPr>
              <a:t>(2) killing of another person, </a:t>
            </a:r>
          </a:p>
          <a:p>
            <a:pPr lvl="1"/>
            <a:r>
              <a:rPr lang="en-US" b="1" dirty="0">
                <a:solidFill>
                  <a:srgbClr val="002060"/>
                </a:solidFill>
              </a:rPr>
              <a:t>(3) but resulting from reckless conduct</a:t>
            </a:r>
            <a:r>
              <a:rPr lang="en-US" b="1" dirty="0"/>
              <a:t> (which causes extreme danger).</a:t>
            </a:r>
          </a:p>
          <a:p>
            <a:r>
              <a:rPr lang="en-US" b="1" u="sng" dirty="0">
                <a:solidFill>
                  <a:srgbClr val="002060"/>
                </a:solidFill>
              </a:rPr>
              <a:t>Negligent Homicide</a:t>
            </a:r>
            <a:r>
              <a:rPr lang="en-US" b="1" dirty="0">
                <a:solidFill>
                  <a:srgbClr val="002060"/>
                </a:solidFill>
              </a:rPr>
              <a:t>-</a:t>
            </a:r>
          </a:p>
          <a:p>
            <a:pPr lvl="1"/>
            <a:r>
              <a:rPr lang="en-US" b="1" dirty="0">
                <a:solidFill>
                  <a:srgbClr val="002060"/>
                </a:solidFill>
              </a:rPr>
              <a:t>(1) the causing of death to another person, </a:t>
            </a:r>
          </a:p>
          <a:p>
            <a:pPr lvl="1"/>
            <a:r>
              <a:rPr lang="en-US" b="1" dirty="0">
                <a:solidFill>
                  <a:srgbClr val="002060"/>
                </a:solidFill>
              </a:rPr>
              <a:t>(2) through </a:t>
            </a:r>
            <a:r>
              <a:rPr lang="en-US" b="1" u="sng" dirty="0">
                <a:solidFill>
                  <a:srgbClr val="002060"/>
                </a:solidFill>
              </a:rPr>
              <a:t>criminal negligence</a:t>
            </a:r>
            <a:r>
              <a:rPr lang="en-US" b="1" dirty="0">
                <a:solidFill>
                  <a:srgbClr val="002060"/>
                </a:solidFill>
              </a:rPr>
              <a:t> (the failure to exercise a reasonable or ordinary amount of care given the situation).</a:t>
            </a:r>
          </a:p>
          <a:p>
            <a:r>
              <a:rPr lang="en-US" b="1" u="sng" dirty="0">
                <a:solidFill>
                  <a:srgbClr val="002060"/>
                </a:solidFill>
              </a:rPr>
              <a:t>Non-Criminal Homicide</a:t>
            </a:r>
            <a:r>
              <a:rPr lang="en-US" b="1" dirty="0">
                <a:solidFill>
                  <a:srgbClr val="002060"/>
                </a:solidFill>
              </a:rPr>
              <a:t>- killing that is justifiable or excusable</a:t>
            </a:r>
            <a:r>
              <a:rPr lang="en-US" b="1" dirty="0"/>
              <a:t> and therefore the killer is without fault </a:t>
            </a:r>
            <a:r>
              <a:rPr lang="en-US" dirty="0"/>
              <a:t>(war, execution by the state, police officer killing a criminal who poses a threat, self-defense).</a:t>
            </a:r>
          </a:p>
        </p:txBody>
      </p:sp>
    </p:spTree>
    <p:extLst>
      <p:ext uri="{BB962C8B-B14F-4D97-AF65-F5344CB8AC3E}">
        <p14:creationId xmlns:p14="http://schemas.microsoft.com/office/powerpoint/2010/main" val="32740498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Crimes Against A Person: </a:t>
            </a:r>
            <a:br>
              <a:rPr lang="en-US" dirty="0"/>
            </a:br>
            <a:r>
              <a:rPr lang="en-US" dirty="0"/>
              <a:t>Suicide &amp; Kidnapping</a:t>
            </a:r>
          </a:p>
        </p:txBody>
      </p:sp>
      <p:sp>
        <p:nvSpPr>
          <p:cNvPr id="3" name="Content Placeholder 2"/>
          <p:cNvSpPr>
            <a:spLocks noGrp="1"/>
          </p:cNvSpPr>
          <p:nvPr>
            <p:ph idx="1"/>
          </p:nvPr>
        </p:nvSpPr>
        <p:spPr>
          <a:xfrm>
            <a:off x="0" y="1609344"/>
            <a:ext cx="12192000" cy="5248656"/>
          </a:xfrm>
        </p:spPr>
        <p:txBody>
          <a:bodyPr/>
          <a:lstStyle/>
          <a:p>
            <a:r>
              <a:rPr lang="en-US" b="1" u="sng" dirty="0">
                <a:solidFill>
                  <a:srgbClr val="002060"/>
                </a:solidFill>
              </a:rPr>
              <a:t>Suicide</a:t>
            </a:r>
            <a:r>
              <a:rPr lang="en-US" b="1" dirty="0">
                <a:solidFill>
                  <a:srgbClr val="002060"/>
                </a:solidFill>
              </a:rPr>
              <a:t>-</a:t>
            </a:r>
            <a:r>
              <a:rPr lang="en-US" b="1" dirty="0"/>
              <a:t> </a:t>
            </a:r>
            <a:r>
              <a:rPr lang="en-US" dirty="0"/>
              <a:t>(attempted suicide is crime in some states but seen as a cry for help)- </a:t>
            </a:r>
          </a:p>
          <a:p>
            <a:pPr lvl="1"/>
            <a:r>
              <a:rPr lang="en-US" b="1" dirty="0">
                <a:solidFill>
                  <a:srgbClr val="002060"/>
                </a:solidFill>
              </a:rPr>
              <a:t>(1) deliberate</a:t>
            </a:r>
          </a:p>
          <a:p>
            <a:pPr lvl="1"/>
            <a:r>
              <a:rPr lang="en-US" b="1" dirty="0">
                <a:solidFill>
                  <a:srgbClr val="002060"/>
                </a:solidFill>
              </a:rPr>
              <a:t>(2) taking of one’s own life.</a:t>
            </a:r>
          </a:p>
          <a:p>
            <a:r>
              <a:rPr lang="en-US" dirty="0"/>
              <a:t>Why do people (and especially teens) resort to suicide?</a:t>
            </a:r>
          </a:p>
          <a:p>
            <a:r>
              <a:rPr lang="en-US" dirty="0"/>
              <a:t>How can we help reduce suicide?</a:t>
            </a:r>
          </a:p>
          <a:p>
            <a:pPr marL="0" indent="0">
              <a:buNone/>
            </a:pPr>
            <a:endParaRPr lang="en-US" b="1" u="sng" dirty="0">
              <a:solidFill>
                <a:srgbClr val="002060"/>
              </a:solidFill>
            </a:endParaRPr>
          </a:p>
          <a:p>
            <a:r>
              <a:rPr lang="en-US" b="1" u="sng" dirty="0">
                <a:solidFill>
                  <a:srgbClr val="002060"/>
                </a:solidFill>
              </a:rPr>
              <a:t>Kidnapping</a:t>
            </a:r>
            <a:r>
              <a:rPr lang="en-US" b="1" dirty="0">
                <a:solidFill>
                  <a:srgbClr val="002060"/>
                </a:solidFill>
              </a:rPr>
              <a:t>-</a:t>
            </a:r>
            <a:r>
              <a:rPr lang="en-US" dirty="0">
                <a:solidFill>
                  <a:srgbClr val="002060"/>
                </a:solidFill>
              </a:rPr>
              <a:t> </a:t>
            </a:r>
            <a:r>
              <a:rPr lang="en-US" dirty="0"/>
              <a:t>(also called unlawful imprisonment or abduction)-</a:t>
            </a:r>
          </a:p>
          <a:p>
            <a:pPr lvl="1"/>
            <a:r>
              <a:rPr lang="en-US" b="1" dirty="0">
                <a:solidFill>
                  <a:srgbClr val="002060"/>
                </a:solidFill>
              </a:rPr>
              <a:t>(1) taking away</a:t>
            </a:r>
          </a:p>
          <a:p>
            <a:pPr lvl="1"/>
            <a:r>
              <a:rPr lang="en-US" b="1" dirty="0">
                <a:solidFill>
                  <a:srgbClr val="002060"/>
                </a:solidFill>
              </a:rPr>
              <a:t>(2) of a person</a:t>
            </a:r>
          </a:p>
          <a:p>
            <a:pPr lvl="1"/>
            <a:r>
              <a:rPr lang="en-US" b="1" dirty="0">
                <a:solidFill>
                  <a:srgbClr val="002060"/>
                </a:solidFill>
              </a:rPr>
              <a:t>(3) against that person’s will.</a:t>
            </a:r>
          </a:p>
        </p:txBody>
      </p:sp>
    </p:spTree>
    <p:extLst>
      <p:ext uri="{BB962C8B-B14F-4D97-AF65-F5344CB8AC3E}">
        <p14:creationId xmlns:p14="http://schemas.microsoft.com/office/powerpoint/2010/main" val="424340126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87. What is the difference between homicide and murder?</a:t>
            </a:r>
          </a:p>
          <a:p>
            <a:pPr marL="0" indent="0">
              <a:buNone/>
            </a:pPr>
            <a:r>
              <a:rPr lang="en-US" dirty="0"/>
              <a:t>A. homicide requires a malicious intent while murder does not necessarily require a malicious intent </a:t>
            </a:r>
          </a:p>
          <a:p>
            <a:pPr marL="0" indent="0">
              <a:buNone/>
            </a:pPr>
            <a:r>
              <a:rPr lang="en-US" dirty="0"/>
              <a:t>B. murder requires a malicious intent while homicide does not necessarily require a malicious intent</a:t>
            </a:r>
          </a:p>
          <a:p>
            <a:pPr marL="0" indent="0">
              <a:buNone/>
            </a:pPr>
            <a:r>
              <a:rPr lang="en-US" dirty="0"/>
              <a:t>C. homicide is the accidental killing of another person whereas murder is intentional</a:t>
            </a:r>
          </a:p>
          <a:p>
            <a:pPr marL="0" indent="0">
              <a:buNone/>
            </a:pPr>
            <a:r>
              <a:rPr lang="en-US" dirty="0"/>
              <a:t>D. murder is the accidental killing of another person whereas homicide is intentional</a:t>
            </a:r>
          </a:p>
          <a:p>
            <a:pPr marL="0" indent="0">
              <a:buNone/>
            </a:pPr>
            <a:endParaRPr lang="en-US" dirty="0"/>
          </a:p>
          <a:p>
            <a:pPr marL="0" indent="0">
              <a:buNone/>
            </a:pPr>
            <a:r>
              <a:rPr lang="en-US" dirty="0"/>
              <a:t>88. What is the term for the justified killing of another person?</a:t>
            </a:r>
          </a:p>
          <a:p>
            <a:pPr marL="0" indent="0">
              <a:buNone/>
            </a:pPr>
            <a:r>
              <a:rPr lang="en-US" dirty="0"/>
              <a:t>A. manslaughter</a:t>
            </a:r>
          </a:p>
          <a:p>
            <a:pPr marL="0" indent="0">
              <a:buNone/>
            </a:pPr>
            <a:r>
              <a:rPr lang="en-US" dirty="0"/>
              <a:t>B. excusable homicide</a:t>
            </a:r>
          </a:p>
          <a:p>
            <a:pPr marL="0" indent="0">
              <a:buNone/>
            </a:pPr>
            <a:r>
              <a:rPr lang="en-US" dirty="0"/>
              <a:t>C. non-criminal homicide</a:t>
            </a:r>
          </a:p>
          <a:p>
            <a:pPr marL="0" indent="0">
              <a:buNone/>
            </a:pPr>
            <a:r>
              <a:rPr lang="en-US" dirty="0"/>
              <a:t>D. justifiable homicide</a:t>
            </a:r>
          </a:p>
        </p:txBody>
      </p:sp>
    </p:spTree>
    <p:extLst>
      <p:ext uri="{BB962C8B-B14F-4D97-AF65-F5344CB8AC3E}">
        <p14:creationId xmlns:p14="http://schemas.microsoft.com/office/powerpoint/2010/main" val="327274763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89. What is the term for the deliberate taking of one’s own life?</a:t>
            </a:r>
          </a:p>
          <a:p>
            <a:pPr marL="0" indent="0">
              <a:buNone/>
            </a:pPr>
            <a:r>
              <a:rPr lang="en-US" dirty="0"/>
              <a:t>A. suicide </a:t>
            </a:r>
          </a:p>
          <a:p>
            <a:pPr marL="0" indent="0">
              <a:buNone/>
            </a:pPr>
            <a:r>
              <a:rPr lang="en-US" dirty="0"/>
              <a:t>B. homicide</a:t>
            </a:r>
          </a:p>
          <a:p>
            <a:pPr marL="0" indent="0">
              <a:buNone/>
            </a:pPr>
            <a:r>
              <a:rPr lang="en-US" dirty="0"/>
              <a:t>C. hospice</a:t>
            </a:r>
          </a:p>
          <a:p>
            <a:pPr marL="0" indent="0">
              <a:buNone/>
            </a:pPr>
            <a:r>
              <a:rPr lang="en-US" dirty="0"/>
              <a:t>D. euthanasia</a:t>
            </a:r>
          </a:p>
          <a:p>
            <a:pPr marL="0" indent="0">
              <a:buNone/>
            </a:pPr>
            <a:endParaRPr lang="en-US" dirty="0"/>
          </a:p>
          <a:p>
            <a:pPr marL="0" indent="0">
              <a:buNone/>
            </a:pPr>
            <a:r>
              <a:rPr lang="en-US" dirty="0"/>
              <a:t>90. Kidnapping is the taking away of a person and which other element?</a:t>
            </a:r>
          </a:p>
          <a:p>
            <a:pPr marL="0" indent="0">
              <a:buNone/>
            </a:pPr>
            <a:r>
              <a:rPr lang="en-US" dirty="0"/>
              <a:t>A. the person was a child</a:t>
            </a:r>
          </a:p>
          <a:p>
            <a:pPr marL="0" indent="0">
              <a:buNone/>
            </a:pPr>
            <a:r>
              <a:rPr lang="en-US" dirty="0"/>
              <a:t>B. the person was tricked</a:t>
            </a:r>
          </a:p>
          <a:p>
            <a:pPr marL="0" indent="0">
              <a:buNone/>
            </a:pPr>
            <a:r>
              <a:rPr lang="en-US" dirty="0"/>
              <a:t>C. it was done with force</a:t>
            </a:r>
          </a:p>
          <a:p>
            <a:pPr marL="0" indent="0">
              <a:buNone/>
            </a:pPr>
            <a:r>
              <a:rPr lang="en-US" dirty="0"/>
              <a:t>D. it was against the person’s will</a:t>
            </a:r>
          </a:p>
        </p:txBody>
      </p:sp>
    </p:spTree>
    <p:extLst>
      <p:ext uri="{BB962C8B-B14F-4D97-AF65-F5344CB8AC3E}">
        <p14:creationId xmlns:p14="http://schemas.microsoft.com/office/powerpoint/2010/main" val="16011883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91. What is the term for the unintentional killing of another person resulting from reckless conduct?</a:t>
            </a:r>
          </a:p>
          <a:p>
            <a:pPr marL="0" indent="0">
              <a:buNone/>
            </a:pPr>
            <a:r>
              <a:rPr lang="en-US" dirty="0"/>
              <a:t>A. first degree murder</a:t>
            </a:r>
          </a:p>
          <a:p>
            <a:pPr marL="0" indent="0">
              <a:buNone/>
            </a:pPr>
            <a:r>
              <a:rPr lang="en-US" dirty="0"/>
              <a:t>B. second degree murder</a:t>
            </a:r>
          </a:p>
          <a:p>
            <a:pPr marL="0" indent="0">
              <a:buNone/>
            </a:pPr>
            <a:r>
              <a:rPr lang="en-US" dirty="0"/>
              <a:t>C. voluntary manslaughter</a:t>
            </a:r>
          </a:p>
          <a:p>
            <a:pPr marL="0" indent="0">
              <a:buNone/>
            </a:pPr>
            <a:r>
              <a:rPr lang="en-US" dirty="0"/>
              <a:t>D. involuntary manslaughter</a:t>
            </a:r>
          </a:p>
          <a:p>
            <a:pPr marL="0" indent="0">
              <a:buNone/>
            </a:pPr>
            <a:endParaRPr lang="en-US" dirty="0"/>
          </a:p>
          <a:p>
            <a:pPr marL="0" indent="0">
              <a:buNone/>
            </a:pPr>
            <a:r>
              <a:rPr lang="en-US" dirty="0"/>
              <a:t>92. What is the term for the unjustified killing of another person that is premeditated, deliberate/intentional, and done with malice?</a:t>
            </a:r>
          </a:p>
          <a:p>
            <a:pPr marL="0" indent="0">
              <a:buNone/>
            </a:pPr>
            <a:r>
              <a:rPr lang="en-US" dirty="0"/>
              <a:t>A. first degree murder</a:t>
            </a:r>
          </a:p>
          <a:p>
            <a:pPr marL="0" indent="0">
              <a:buNone/>
            </a:pPr>
            <a:r>
              <a:rPr lang="en-US" dirty="0"/>
              <a:t>B. second degree murder</a:t>
            </a:r>
          </a:p>
          <a:p>
            <a:pPr marL="0" indent="0">
              <a:buNone/>
            </a:pPr>
            <a:r>
              <a:rPr lang="en-US" dirty="0"/>
              <a:t>C. voluntary manslaughter</a:t>
            </a:r>
          </a:p>
          <a:p>
            <a:pPr marL="0" indent="0">
              <a:buNone/>
            </a:pPr>
            <a:r>
              <a:rPr lang="en-US" dirty="0"/>
              <a:t>D. involuntary manslaughter</a:t>
            </a:r>
          </a:p>
        </p:txBody>
      </p:sp>
    </p:spTree>
    <p:extLst>
      <p:ext uri="{BB962C8B-B14F-4D97-AF65-F5344CB8AC3E}">
        <p14:creationId xmlns:p14="http://schemas.microsoft.com/office/powerpoint/2010/main" val="215608270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93. What is the term for the unjustified killing of another person where the victim did something to the killer that would cause a reasonable person to lose self-control or act rashly?</a:t>
            </a:r>
          </a:p>
          <a:p>
            <a:pPr marL="0" indent="0">
              <a:buNone/>
            </a:pPr>
            <a:r>
              <a:rPr lang="en-US" dirty="0"/>
              <a:t>A. first degree murder</a:t>
            </a:r>
          </a:p>
          <a:p>
            <a:pPr marL="0" indent="0">
              <a:buNone/>
            </a:pPr>
            <a:r>
              <a:rPr lang="en-US" dirty="0"/>
              <a:t>B. second degree murder</a:t>
            </a:r>
          </a:p>
          <a:p>
            <a:pPr marL="0" indent="0">
              <a:buNone/>
            </a:pPr>
            <a:r>
              <a:rPr lang="en-US" dirty="0"/>
              <a:t>C. voluntary manslaughter</a:t>
            </a:r>
          </a:p>
          <a:p>
            <a:pPr marL="0" indent="0">
              <a:buNone/>
            </a:pPr>
            <a:r>
              <a:rPr lang="en-US" dirty="0"/>
              <a:t>D. involuntary manslaughter</a:t>
            </a:r>
          </a:p>
          <a:p>
            <a:pPr marL="0" indent="0">
              <a:buNone/>
            </a:pPr>
            <a:endParaRPr lang="en-US" dirty="0"/>
          </a:p>
          <a:p>
            <a:pPr marL="0" indent="0">
              <a:buNone/>
            </a:pPr>
            <a:r>
              <a:rPr lang="en-US" dirty="0"/>
              <a:t>94. What is the term for the unjustified killing of another person that is done with malice?</a:t>
            </a:r>
          </a:p>
          <a:p>
            <a:pPr marL="0" indent="0">
              <a:buNone/>
            </a:pPr>
            <a:r>
              <a:rPr lang="en-US" dirty="0"/>
              <a:t>A. first degree murder</a:t>
            </a:r>
          </a:p>
          <a:p>
            <a:pPr marL="0" indent="0">
              <a:buNone/>
            </a:pPr>
            <a:r>
              <a:rPr lang="en-US" dirty="0"/>
              <a:t>B. second degree murder</a:t>
            </a:r>
          </a:p>
          <a:p>
            <a:pPr marL="0" indent="0">
              <a:buNone/>
            </a:pPr>
            <a:r>
              <a:rPr lang="en-US" dirty="0"/>
              <a:t>C. voluntary manslaughter</a:t>
            </a:r>
          </a:p>
          <a:p>
            <a:pPr marL="0" indent="0">
              <a:buNone/>
            </a:pPr>
            <a:r>
              <a:rPr lang="en-US" dirty="0"/>
              <a:t>D. involuntary manslaughter</a:t>
            </a:r>
          </a:p>
        </p:txBody>
      </p:sp>
    </p:spTree>
    <p:extLst>
      <p:ext uri="{BB962C8B-B14F-4D97-AF65-F5344CB8AC3E}">
        <p14:creationId xmlns:p14="http://schemas.microsoft.com/office/powerpoint/2010/main" val="4210623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lstStyle/>
          <a:p>
            <a:pPr marL="0" indent="0">
              <a:buNone/>
            </a:pPr>
            <a:r>
              <a:rPr lang="en-US" dirty="0"/>
              <a:t>5. What is the standard of responsibility in civil actions?</a:t>
            </a:r>
          </a:p>
          <a:p>
            <a:pPr marL="0" indent="0">
              <a:buNone/>
            </a:pPr>
            <a:r>
              <a:rPr lang="en-US" dirty="0"/>
              <a:t>A. preponderance of the evidence</a:t>
            </a:r>
          </a:p>
          <a:p>
            <a:pPr marL="0" indent="0">
              <a:buNone/>
            </a:pPr>
            <a:r>
              <a:rPr lang="en-US" dirty="0"/>
              <a:t>B. beyond a reasonable doubt</a:t>
            </a:r>
          </a:p>
          <a:p>
            <a:pPr marL="0" indent="0">
              <a:buNone/>
            </a:pPr>
            <a:r>
              <a:rPr lang="en-US" dirty="0"/>
              <a:t>C. unanimous decision of the jury</a:t>
            </a:r>
          </a:p>
          <a:p>
            <a:pPr marL="0" indent="0">
              <a:buNone/>
            </a:pPr>
            <a:r>
              <a:rPr lang="en-US" dirty="0"/>
              <a:t>D. in the discretion of the judge</a:t>
            </a:r>
          </a:p>
          <a:p>
            <a:pPr marL="0" indent="0">
              <a:buNone/>
            </a:pPr>
            <a:endParaRPr lang="en-US" dirty="0"/>
          </a:p>
          <a:p>
            <a:pPr marL="0" indent="0">
              <a:buNone/>
            </a:pPr>
            <a:r>
              <a:rPr lang="en-US" dirty="0"/>
              <a:t>6. What is the standard of guilt in criminal matters?</a:t>
            </a:r>
          </a:p>
          <a:p>
            <a:pPr marL="0" indent="0">
              <a:buNone/>
            </a:pPr>
            <a:r>
              <a:rPr lang="en-US" dirty="0"/>
              <a:t>A. preponderance of the evidence</a:t>
            </a:r>
          </a:p>
          <a:p>
            <a:pPr marL="0" indent="0">
              <a:buNone/>
            </a:pPr>
            <a:r>
              <a:rPr lang="en-US" dirty="0"/>
              <a:t>B. beyond a reasonable doubt</a:t>
            </a:r>
          </a:p>
          <a:p>
            <a:pPr marL="0" indent="0">
              <a:buNone/>
            </a:pPr>
            <a:r>
              <a:rPr lang="en-US" dirty="0"/>
              <a:t>C. unanimous decision of the jury</a:t>
            </a:r>
          </a:p>
          <a:p>
            <a:pPr marL="0" indent="0">
              <a:buNone/>
            </a:pPr>
            <a:r>
              <a:rPr lang="en-US" dirty="0"/>
              <a:t>D. in the discretion of the judge</a:t>
            </a:r>
          </a:p>
        </p:txBody>
      </p:sp>
    </p:spTree>
    <p:extLst>
      <p:ext uri="{BB962C8B-B14F-4D97-AF65-F5344CB8AC3E}">
        <p14:creationId xmlns:p14="http://schemas.microsoft.com/office/powerpoint/2010/main" val="358702900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lnSpcReduction="10000"/>
          </a:bodyPr>
          <a:lstStyle/>
          <a:p>
            <a:pPr marL="0" indent="0">
              <a:buNone/>
            </a:pPr>
            <a:r>
              <a:rPr lang="en-US" dirty="0"/>
              <a:t>95. What crime is committed when a man comes home from work, finds his wife cheating on him, and kills her on the spot?</a:t>
            </a:r>
          </a:p>
          <a:p>
            <a:pPr marL="0" indent="0">
              <a:buNone/>
            </a:pPr>
            <a:r>
              <a:rPr lang="en-US" dirty="0"/>
              <a:t>A. first degree murder</a:t>
            </a:r>
          </a:p>
          <a:p>
            <a:pPr marL="0" indent="0">
              <a:buNone/>
            </a:pPr>
            <a:r>
              <a:rPr lang="en-US" dirty="0"/>
              <a:t>B. second degree murder</a:t>
            </a:r>
          </a:p>
          <a:p>
            <a:pPr marL="0" indent="0">
              <a:buNone/>
            </a:pPr>
            <a:r>
              <a:rPr lang="en-US" dirty="0"/>
              <a:t>C. voluntary manslaughter</a:t>
            </a:r>
          </a:p>
          <a:p>
            <a:pPr marL="0" indent="0">
              <a:buNone/>
            </a:pPr>
            <a:r>
              <a:rPr lang="en-US" dirty="0"/>
              <a:t>D. involuntary manslaughter</a:t>
            </a:r>
          </a:p>
          <a:p>
            <a:pPr marL="0" indent="0">
              <a:buNone/>
            </a:pPr>
            <a:endParaRPr lang="en-US" dirty="0"/>
          </a:p>
          <a:p>
            <a:pPr marL="0" indent="0">
              <a:buNone/>
            </a:pPr>
            <a:r>
              <a:rPr lang="en-US" dirty="0"/>
              <a:t>96. What crime is committed when a girl plans to kill a classmate who posted something mean about her on social media and then breaks into her bedroom, puts a pillow over her face, and suffocates her to death?</a:t>
            </a:r>
          </a:p>
          <a:p>
            <a:pPr marL="0" indent="0">
              <a:buNone/>
            </a:pPr>
            <a:r>
              <a:rPr lang="en-US" dirty="0"/>
              <a:t>A. first degree murder</a:t>
            </a:r>
          </a:p>
          <a:p>
            <a:pPr marL="0" indent="0">
              <a:buNone/>
            </a:pPr>
            <a:r>
              <a:rPr lang="en-US" dirty="0"/>
              <a:t>B. second degree murder</a:t>
            </a:r>
          </a:p>
          <a:p>
            <a:pPr marL="0" indent="0">
              <a:buNone/>
            </a:pPr>
            <a:r>
              <a:rPr lang="en-US" dirty="0"/>
              <a:t>C. voluntary manslaughter</a:t>
            </a:r>
          </a:p>
          <a:p>
            <a:pPr marL="0" indent="0">
              <a:buNone/>
            </a:pPr>
            <a:r>
              <a:rPr lang="en-US" dirty="0"/>
              <a:t>D. involuntary manslaughter</a:t>
            </a:r>
          </a:p>
        </p:txBody>
      </p:sp>
    </p:spTree>
    <p:extLst>
      <p:ext uri="{BB962C8B-B14F-4D97-AF65-F5344CB8AC3E}">
        <p14:creationId xmlns:p14="http://schemas.microsoft.com/office/powerpoint/2010/main" val="327508700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97. What crime is committed when a person leaves a party highly intoxicated and then hits a pedestrian with his car while the person is walking his dog on the side of the road?</a:t>
            </a:r>
          </a:p>
          <a:p>
            <a:pPr marL="0" indent="0">
              <a:buNone/>
            </a:pPr>
            <a:r>
              <a:rPr lang="en-US" dirty="0"/>
              <a:t>A. first degree murder</a:t>
            </a:r>
          </a:p>
          <a:p>
            <a:pPr marL="0" indent="0">
              <a:buNone/>
            </a:pPr>
            <a:r>
              <a:rPr lang="en-US" dirty="0"/>
              <a:t>B. second degree murder</a:t>
            </a:r>
          </a:p>
          <a:p>
            <a:pPr marL="0" indent="0">
              <a:buNone/>
            </a:pPr>
            <a:r>
              <a:rPr lang="en-US" dirty="0"/>
              <a:t>C. voluntary manslaughter</a:t>
            </a:r>
          </a:p>
          <a:p>
            <a:pPr marL="0" indent="0">
              <a:buNone/>
            </a:pPr>
            <a:r>
              <a:rPr lang="en-US" dirty="0"/>
              <a:t>D. involuntary manslaughter</a:t>
            </a:r>
          </a:p>
          <a:p>
            <a:pPr marL="0" indent="0">
              <a:buNone/>
            </a:pPr>
            <a:endParaRPr lang="en-US" dirty="0"/>
          </a:p>
          <a:p>
            <a:pPr marL="0" indent="0">
              <a:buNone/>
            </a:pPr>
            <a:r>
              <a:rPr lang="en-US" dirty="0"/>
              <a:t>98. What crime is committed when a person plans to kill an annoying neighbor by poisoning his drink at a party but his beautiful girlfriend accidentally takes his drink instead of her own, drinks it, and dies?</a:t>
            </a:r>
          </a:p>
          <a:p>
            <a:pPr marL="0" indent="0">
              <a:buNone/>
            </a:pPr>
            <a:r>
              <a:rPr lang="en-US" dirty="0"/>
              <a:t>A. first degree murder</a:t>
            </a:r>
          </a:p>
          <a:p>
            <a:pPr marL="0" indent="0">
              <a:buNone/>
            </a:pPr>
            <a:r>
              <a:rPr lang="en-US" dirty="0"/>
              <a:t>B. second degree murder</a:t>
            </a:r>
          </a:p>
          <a:p>
            <a:pPr marL="0" indent="0">
              <a:buNone/>
            </a:pPr>
            <a:r>
              <a:rPr lang="en-US" dirty="0"/>
              <a:t>C. voluntary manslaughter</a:t>
            </a:r>
          </a:p>
          <a:p>
            <a:pPr marL="0" indent="0">
              <a:buNone/>
            </a:pPr>
            <a:r>
              <a:rPr lang="en-US" dirty="0"/>
              <a:t>D. involuntary manslaughter</a:t>
            </a:r>
          </a:p>
        </p:txBody>
      </p:sp>
    </p:spTree>
    <p:extLst>
      <p:ext uri="{BB962C8B-B14F-4D97-AF65-F5344CB8AC3E}">
        <p14:creationId xmlns:p14="http://schemas.microsoft.com/office/powerpoint/2010/main" val="178968074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normAutofit/>
          </a:bodyPr>
          <a:lstStyle/>
          <a:p>
            <a:pPr algn="ctr"/>
            <a:r>
              <a:rPr lang="en-US" dirty="0">
                <a:solidFill>
                  <a:srgbClr val="00B050"/>
                </a:solidFill>
              </a:rPr>
              <a:t>Problem 24. You Be The Judge Homicide Cases</a:t>
            </a:r>
          </a:p>
        </p:txBody>
      </p:sp>
      <p:sp>
        <p:nvSpPr>
          <p:cNvPr id="3" name="Content Placeholder 2"/>
          <p:cNvSpPr>
            <a:spLocks noGrp="1"/>
          </p:cNvSpPr>
          <p:nvPr>
            <p:ph idx="1"/>
          </p:nvPr>
        </p:nvSpPr>
        <p:spPr>
          <a:xfrm>
            <a:off x="0" y="1609344"/>
            <a:ext cx="12192000" cy="5248656"/>
          </a:xfrm>
        </p:spPr>
        <p:txBody>
          <a:bodyPr>
            <a:normAutofit lnSpcReduction="10000"/>
          </a:bodyPr>
          <a:lstStyle/>
          <a:p>
            <a:pPr marL="0" indent="0">
              <a:buNone/>
            </a:pPr>
            <a:r>
              <a:rPr lang="en-US" dirty="0"/>
              <a:t>Read each of the following accounts carefully. For each one, determine who can be charged with the crime of homicide and the degree of homicide for which he or she should be charged. Give reasons for your answers.</a:t>
            </a:r>
          </a:p>
          <a:p>
            <a:pPr marL="0" indent="0">
              <a:buNone/>
            </a:pPr>
            <a:endParaRPr lang="en-US" dirty="0"/>
          </a:p>
          <a:p>
            <a:pPr marL="457200" indent="-457200">
              <a:buFont typeface="+mj-lt"/>
              <a:buAutoNum type="arabicPeriod"/>
            </a:pPr>
            <a:r>
              <a:rPr lang="en-US" dirty="0"/>
              <a:t>Walt decides to shoot his ex-girlfriend Yolanda, whom he blames for all his troubles. As he is driving to her home to carry out the murder, he accidentally hits a jogger who darted out into the road from behind a tree. Stopping immediately, Walt rushes to help the jogger, who is already dead. Assume that Walt was driving at a safe speed and that the collision with the jogger was unavoidable.</a:t>
            </a:r>
          </a:p>
          <a:p>
            <a:pPr marL="457200" indent="-457200">
              <a:buFont typeface="+mj-lt"/>
              <a:buAutoNum type="arabicPeriod"/>
            </a:pPr>
            <a:r>
              <a:rPr lang="en-US" dirty="0" err="1"/>
              <a:t>Belva</a:t>
            </a:r>
            <a:r>
              <a:rPr lang="en-US" dirty="0"/>
              <a:t> is cheated when she buys a car from Fast Eddie’s Car Mart. She attempts to return the car, but Eddie just laughs and tells her to go away. Every time </a:t>
            </a:r>
            <a:r>
              <a:rPr lang="en-US" dirty="0" err="1"/>
              <a:t>Belva</a:t>
            </a:r>
            <a:r>
              <a:rPr lang="en-US" dirty="0"/>
              <a:t> has to make a repair on the car she gets angry. Finally, she decides to wreck Eddie’s car to get even with him. Following him home from work one evening, </a:t>
            </a:r>
            <a:r>
              <a:rPr lang="en-US" dirty="0" err="1"/>
              <a:t>Belva</a:t>
            </a:r>
            <a:r>
              <a:rPr lang="en-US" dirty="0"/>
              <a:t> tries to ram his car, hoping to bend the axle or frame. Instead of bending the frame, the collision smashes Eddie’s gas tank, causes and explosion, and kills him.</a:t>
            </a:r>
          </a:p>
          <a:p>
            <a:pPr marL="457200" indent="-457200">
              <a:buFont typeface="+mj-lt"/>
              <a:buAutoNum type="arabicPeriod"/>
            </a:pPr>
            <a:r>
              <a:rPr lang="en-US" dirty="0"/>
              <a:t>Alison and Brad need money to pay their bills and decide to rob a bank. Brad drives the getaway car. Alison goes into the bank and pulls out her gun, announcing: “This is a stickup. Don’t move!” The bank guard, Gordon, shoots at Alison but misses, killing Dawn, a bank customer. </a:t>
            </a:r>
          </a:p>
        </p:txBody>
      </p:sp>
    </p:spTree>
    <p:extLst>
      <p:ext uri="{BB962C8B-B14F-4D97-AF65-F5344CB8AC3E}">
        <p14:creationId xmlns:p14="http://schemas.microsoft.com/office/powerpoint/2010/main" val="201183367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normAutofit/>
          </a:bodyPr>
          <a:lstStyle/>
          <a:p>
            <a:pPr algn="ctr"/>
            <a:r>
              <a:rPr lang="en-US" sz="4000" dirty="0">
                <a:solidFill>
                  <a:srgbClr val="00B050"/>
                </a:solidFill>
              </a:rPr>
              <a:t>Problem 25. The Case of the Dying Cancer Patient</a:t>
            </a:r>
          </a:p>
        </p:txBody>
      </p:sp>
      <p:sp>
        <p:nvSpPr>
          <p:cNvPr id="3" name="Content Placeholder 2"/>
          <p:cNvSpPr>
            <a:spLocks noGrp="1"/>
          </p:cNvSpPr>
          <p:nvPr>
            <p:ph idx="1"/>
          </p:nvPr>
        </p:nvSpPr>
        <p:spPr>
          <a:xfrm>
            <a:off x="0" y="1609344"/>
            <a:ext cx="12192000" cy="5248656"/>
          </a:xfrm>
        </p:spPr>
        <p:txBody>
          <a:bodyPr>
            <a:normAutofit lnSpcReduction="10000"/>
          </a:bodyPr>
          <a:lstStyle/>
          <a:p>
            <a:pPr marL="0" indent="0">
              <a:buNone/>
            </a:pPr>
            <a:r>
              <a:rPr lang="en-US" dirty="0"/>
              <a:t>	Wilfred, age 75, has been suffering from cancer for 10 years. The pain associated with the cancer is severe and has become worse over time. Wilfred’s doctors say there is no treatment to either slow down the cancer’s growth or substantially reduce the pain.</a:t>
            </a:r>
          </a:p>
          <a:p>
            <a:pPr marL="0" indent="0">
              <a:buNone/>
            </a:pPr>
            <a:r>
              <a:rPr lang="en-US" dirty="0"/>
              <a:t>	Wilfred asks Martha, his wife of 50 years, to relieve him of the terrible pain. He asks her to bring him a bottle of pills that will help him end his own life. Martha cannot stand watching Wilfred suffer anymore and gives him the pills. He swallows them all, slowly fades off to sleep and dies.</a:t>
            </a:r>
          </a:p>
          <a:p>
            <a:pPr marL="0" indent="0">
              <a:buNone/>
            </a:pPr>
            <a:endParaRPr lang="en-US" dirty="0"/>
          </a:p>
          <a:p>
            <a:pPr marL="457200" indent="-457200">
              <a:buFont typeface="+mj-lt"/>
              <a:buAutoNum type="arabicPeriod"/>
            </a:pPr>
            <a:r>
              <a:rPr lang="en-US" dirty="0"/>
              <a:t>Was Wilfred’s request related to suicide? Explain your answer.</a:t>
            </a:r>
          </a:p>
          <a:p>
            <a:pPr marL="457200" indent="-457200">
              <a:buFont typeface="+mj-lt"/>
              <a:buAutoNum type="arabicPeriod"/>
            </a:pPr>
            <a:r>
              <a:rPr lang="en-US" dirty="0"/>
              <a:t>If you were the district attorney in the state where Martha lives, would you file criminal charges against her? Explain.</a:t>
            </a:r>
          </a:p>
          <a:p>
            <a:pPr marL="457200" indent="-457200">
              <a:buFont typeface="+mj-lt"/>
              <a:buAutoNum type="arabicPeriod"/>
            </a:pPr>
            <a:r>
              <a:rPr lang="en-US" dirty="0"/>
              <a:t>If manslaughter charges were filed and you were on the jury, would you vote to convict Martha? Give your reasons. If Martha were convicted, what sentence should she receive? Why?</a:t>
            </a:r>
          </a:p>
          <a:p>
            <a:pPr marL="457200" indent="-457200">
              <a:buFont typeface="+mj-lt"/>
              <a:buAutoNum type="arabicPeriod"/>
            </a:pPr>
            <a:r>
              <a:rPr lang="en-US" dirty="0"/>
              <a:t>If the bottle of pills had been given to Wilfred by a physician instead of by his wife, would your answers have been different? Give your reasons.</a:t>
            </a:r>
          </a:p>
          <a:p>
            <a:pPr marL="457200" indent="-457200">
              <a:buFont typeface="+mj-lt"/>
              <a:buAutoNum type="arabicPeriod"/>
            </a:pPr>
            <a:r>
              <a:rPr lang="en-US" dirty="0"/>
              <a:t>If you were a state legislator, would you be in favor or against a law allowing assisted suicide? Explain.</a:t>
            </a:r>
          </a:p>
        </p:txBody>
      </p:sp>
    </p:spTree>
    <p:extLst>
      <p:ext uri="{BB962C8B-B14F-4D97-AF65-F5344CB8AC3E}">
        <p14:creationId xmlns:p14="http://schemas.microsoft.com/office/powerpoint/2010/main" val="30379670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Day 18. Objectives</a:t>
            </a:r>
          </a:p>
        </p:txBody>
      </p:sp>
      <p:sp>
        <p:nvSpPr>
          <p:cNvPr id="3" name="Content Placeholder 2"/>
          <p:cNvSpPr>
            <a:spLocks noGrp="1"/>
          </p:cNvSpPr>
          <p:nvPr>
            <p:ph idx="1"/>
          </p:nvPr>
        </p:nvSpPr>
        <p:spPr>
          <a:xfrm>
            <a:off x="0" y="1609344"/>
            <a:ext cx="12192000" cy="5248656"/>
          </a:xfrm>
        </p:spPr>
        <p:txBody>
          <a:bodyPr/>
          <a:lstStyle/>
          <a:p>
            <a:r>
              <a:rPr lang="en-US" dirty="0"/>
              <a:t>Students will be able to:</a:t>
            </a:r>
          </a:p>
          <a:p>
            <a:pPr lvl="1"/>
            <a:r>
              <a:rPr lang="en-US" dirty="0"/>
              <a:t>Explain the differences between criminal assault and criminal battery by defining the two crimes in terms of their elements;</a:t>
            </a:r>
          </a:p>
          <a:p>
            <a:pPr lvl="1"/>
            <a:r>
              <a:rPr lang="en-US" dirty="0"/>
              <a:t>Explain what stalking, cyberstalking, and bullying are by defining them in terms of their elements and hypothesize why bullying seems to be a significant issue for some teens;</a:t>
            </a:r>
          </a:p>
          <a:p>
            <a:pPr lvl="1"/>
            <a:r>
              <a:rPr lang="en-US" dirty="0"/>
              <a:t>Define the crimes of sexual assault and rape; and</a:t>
            </a:r>
          </a:p>
          <a:p>
            <a:pPr lvl="1"/>
            <a:r>
              <a:rPr lang="en-US" dirty="0"/>
              <a:t>Define the crimes of arson and vandalism and give examples of each.</a:t>
            </a:r>
          </a:p>
        </p:txBody>
      </p:sp>
    </p:spTree>
    <p:extLst>
      <p:ext uri="{BB962C8B-B14F-4D97-AF65-F5344CB8AC3E}">
        <p14:creationId xmlns:p14="http://schemas.microsoft.com/office/powerpoint/2010/main" val="320092776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normAutofit/>
          </a:bodyPr>
          <a:lstStyle/>
          <a:p>
            <a:pPr algn="ctr"/>
            <a:r>
              <a:rPr lang="en-US" dirty="0"/>
              <a:t>Crimes Against A Person: </a:t>
            </a:r>
            <a:br>
              <a:rPr lang="en-US" dirty="0"/>
            </a:br>
            <a:r>
              <a:rPr lang="en-US" dirty="0"/>
              <a:t>Assault &amp; Battery, Stalking, &amp; Bullying</a:t>
            </a:r>
          </a:p>
        </p:txBody>
      </p:sp>
      <p:sp>
        <p:nvSpPr>
          <p:cNvPr id="3" name="Content Placeholder 2"/>
          <p:cNvSpPr>
            <a:spLocks noGrp="1"/>
          </p:cNvSpPr>
          <p:nvPr>
            <p:ph idx="1"/>
          </p:nvPr>
        </p:nvSpPr>
        <p:spPr>
          <a:xfrm>
            <a:off x="0" y="1609344"/>
            <a:ext cx="12192000" cy="4961786"/>
          </a:xfrm>
        </p:spPr>
        <p:txBody>
          <a:bodyPr>
            <a:normAutofit fontScale="85000" lnSpcReduction="20000"/>
          </a:bodyPr>
          <a:lstStyle/>
          <a:p>
            <a:r>
              <a:rPr lang="en-US" b="1" u="sng" dirty="0">
                <a:solidFill>
                  <a:srgbClr val="002060"/>
                </a:solidFill>
              </a:rPr>
              <a:t>Criminal Assault</a:t>
            </a:r>
            <a:r>
              <a:rPr lang="en-US" b="1" dirty="0">
                <a:solidFill>
                  <a:srgbClr val="002060"/>
                </a:solidFill>
              </a:rPr>
              <a:t>-</a:t>
            </a:r>
          </a:p>
          <a:p>
            <a:pPr lvl="1"/>
            <a:r>
              <a:rPr lang="en-US" b="1" dirty="0">
                <a:solidFill>
                  <a:srgbClr val="002060"/>
                </a:solidFill>
              </a:rPr>
              <a:t>(1) attempt or threat</a:t>
            </a:r>
          </a:p>
          <a:p>
            <a:pPr lvl="1"/>
            <a:r>
              <a:rPr lang="en-US" b="1" dirty="0">
                <a:solidFill>
                  <a:srgbClr val="002060"/>
                </a:solidFill>
              </a:rPr>
              <a:t>(2) to commit a physical attack</a:t>
            </a:r>
          </a:p>
          <a:p>
            <a:pPr lvl="1"/>
            <a:r>
              <a:rPr lang="en-US" b="1" dirty="0">
                <a:solidFill>
                  <a:srgbClr val="002060"/>
                </a:solidFill>
              </a:rPr>
              <a:t>(3) on another person.</a:t>
            </a:r>
          </a:p>
          <a:p>
            <a:r>
              <a:rPr lang="en-US" b="1" u="sng" dirty="0">
                <a:solidFill>
                  <a:srgbClr val="002060"/>
                </a:solidFill>
              </a:rPr>
              <a:t>Criminal Battery</a:t>
            </a:r>
            <a:r>
              <a:rPr lang="en-US" b="1" dirty="0">
                <a:solidFill>
                  <a:srgbClr val="002060"/>
                </a:solidFill>
              </a:rPr>
              <a:t> (injury is not required)-</a:t>
            </a:r>
          </a:p>
          <a:p>
            <a:pPr lvl="1"/>
            <a:r>
              <a:rPr lang="en-US" b="1" dirty="0">
                <a:solidFill>
                  <a:srgbClr val="002060"/>
                </a:solidFill>
              </a:rPr>
              <a:t>(1) unlawful physical contact</a:t>
            </a:r>
          </a:p>
          <a:p>
            <a:pPr lvl="1"/>
            <a:r>
              <a:rPr lang="en-US" b="1" dirty="0">
                <a:solidFill>
                  <a:srgbClr val="002060"/>
                </a:solidFill>
              </a:rPr>
              <a:t>(2) on another person</a:t>
            </a:r>
          </a:p>
          <a:p>
            <a:pPr lvl="1"/>
            <a:r>
              <a:rPr lang="en-US" b="1" dirty="0">
                <a:solidFill>
                  <a:srgbClr val="002060"/>
                </a:solidFill>
              </a:rPr>
              <a:t>(3) without consent.</a:t>
            </a:r>
          </a:p>
          <a:p>
            <a:r>
              <a:rPr lang="en-US" b="1" u="sng" dirty="0">
                <a:solidFill>
                  <a:srgbClr val="002060"/>
                </a:solidFill>
              </a:rPr>
              <a:t>Stalking</a:t>
            </a:r>
            <a:r>
              <a:rPr lang="en-US" b="1" dirty="0">
                <a:solidFill>
                  <a:srgbClr val="002060"/>
                </a:solidFill>
              </a:rPr>
              <a:t> or </a:t>
            </a:r>
            <a:r>
              <a:rPr lang="en-US" b="1" u="sng" dirty="0">
                <a:solidFill>
                  <a:srgbClr val="002060"/>
                </a:solidFill>
              </a:rPr>
              <a:t>Cyberstalking</a:t>
            </a:r>
            <a:r>
              <a:rPr lang="en-US" b="1" dirty="0">
                <a:solidFill>
                  <a:srgbClr val="002060"/>
                </a:solidFill>
              </a:rPr>
              <a:t>-</a:t>
            </a:r>
          </a:p>
          <a:p>
            <a:pPr lvl="1"/>
            <a:r>
              <a:rPr lang="en-US" b="1" dirty="0">
                <a:solidFill>
                  <a:srgbClr val="002060"/>
                </a:solidFill>
              </a:rPr>
              <a:t>(1) a person repeatedly</a:t>
            </a:r>
          </a:p>
          <a:p>
            <a:pPr lvl="1"/>
            <a:r>
              <a:rPr lang="en-US" b="1" dirty="0">
                <a:solidFill>
                  <a:srgbClr val="002060"/>
                </a:solidFill>
              </a:rPr>
              <a:t>(2) follows or harasses another person,</a:t>
            </a:r>
          </a:p>
          <a:p>
            <a:pPr lvl="1"/>
            <a:r>
              <a:rPr lang="en-US" b="1" dirty="0">
                <a:solidFill>
                  <a:srgbClr val="002060"/>
                </a:solidFill>
              </a:rPr>
              <a:t>(3) causing the victim to fear death or bodily harm.</a:t>
            </a:r>
          </a:p>
          <a:p>
            <a:r>
              <a:rPr lang="en-US" b="1" u="sng" dirty="0">
                <a:solidFill>
                  <a:srgbClr val="002060"/>
                </a:solidFill>
              </a:rPr>
              <a:t>Bullying</a:t>
            </a:r>
            <a:r>
              <a:rPr lang="en-US" b="1" dirty="0">
                <a:solidFill>
                  <a:srgbClr val="002060"/>
                </a:solidFill>
              </a:rPr>
              <a:t>-</a:t>
            </a:r>
          </a:p>
          <a:p>
            <a:pPr lvl="1"/>
            <a:r>
              <a:rPr lang="en-US" b="1" dirty="0">
                <a:solidFill>
                  <a:srgbClr val="002060"/>
                </a:solidFill>
              </a:rPr>
              <a:t>(1) a person repeatedly subjects another</a:t>
            </a:r>
          </a:p>
          <a:p>
            <a:pPr lvl="1"/>
            <a:r>
              <a:rPr lang="en-US" b="1" dirty="0">
                <a:solidFill>
                  <a:srgbClr val="002060"/>
                </a:solidFill>
              </a:rPr>
              <a:t>(2) to written, verbal, or electronic contact or a physical act or gesture</a:t>
            </a:r>
          </a:p>
          <a:p>
            <a:pPr lvl="1"/>
            <a:r>
              <a:rPr lang="en-US" b="1" dirty="0">
                <a:solidFill>
                  <a:srgbClr val="002060"/>
                </a:solidFill>
              </a:rPr>
              <a:t>(3) directed at a victim,</a:t>
            </a:r>
          </a:p>
          <a:p>
            <a:pPr lvl="1"/>
            <a:r>
              <a:rPr lang="en-US" b="1" dirty="0">
                <a:solidFill>
                  <a:srgbClr val="002060"/>
                </a:solidFill>
              </a:rPr>
              <a:t>(4) which causes physical or emotional harm  to a victim, OR damages the victim’s property, OR puts the victim in fear of physical harm or damage to his/her property, OR creates a hostile environment, OR disrupts the victim’s education, OR disrupts the school environment. </a:t>
            </a:r>
          </a:p>
        </p:txBody>
      </p:sp>
    </p:spTree>
    <p:extLst>
      <p:ext uri="{BB962C8B-B14F-4D97-AF65-F5344CB8AC3E}">
        <p14:creationId xmlns:p14="http://schemas.microsoft.com/office/powerpoint/2010/main" val="300314373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Crimes Against A Person: </a:t>
            </a:r>
            <a:br>
              <a:rPr lang="en-US" dirty="0"/>
            </a:br>
            <a:r>
              <a:rPr lang="en-US" dirty="0"/>
              <a:t>Sexual Assault &amp; Rape</a:t>
            </a:r>
          </a:p>
        </p:txBody>
      </p:sp>
      <p:sp>
        <p:nvSpPr>
          <p:cNvPr id="3" name="Content Placeholder 2"/>
          <p:cNvSpPr>
            <a:spLocks noGrp="1"/>
          </p:cNvSpPr>
          <p:nvPr>
            <p:ph idx="1"/>
          </p:nvPr>
        </p:nvSpPr>
        <p:spPr>
          <a:xfrm>
            <a:off x="0" y="1609344"/>
            <a:ext cx="12192000" cy="5248656"/>
          </a:xfrm>
        </p:spPr>
        <p:txBody>
          <a:bodyPr>
            <a:normAutofit/>
          </a:bodyPr>
          <a:lstStyle/>
          <a:p>
            <a:r>
              <a:rPr lang="en-US" b="1" u="sng" dirty="0">
                <a:solidFill>
                  <a:srgbClr val="002060"/>
                </a:solidFill>
              </a:rPr>
              <a:t>Rape</a:t>
            </a:r>
          </a:p>
          <a:p>
            <a:pPr lvl="1"/>
            <a:r>
              <a:rPr lang="en-US" b="1" dirty="0">
                <a:solidFill>
                  <a:srgbClr val="002060"/>
                </a:solidFill>
              </a:rPr>
              <a:t>(1) sexual intercourse with a person</a:t>
            </a:r>
          </a:p>
          <a:p>
            <a:pPr lvl="1"/>
            <a:r>
              <a:rPr lang="en-US" b="1" dirty="0">
                <a:solidFill>
                  <a:srgbClr val="002060"/>
                </a:solidFill>
              </a:rPr>
              <a:t>(2) without his/her consent.</a:t>
            </a:r>
          </a:p>
          <a:p>
            <a:r>
              <a:rPr lang="en-US" b="1" dirty="0">
                <a:solidFill>
                  <a:srgbClr val="002060"/>
                </a:solidFill>
              </a:rPr>
              <a:t>Aggravated Rape- rape of a person with the use of a weapon or force.</a:t>
            </a:r>
          </a:p>
          <a:p>
            <a:r>
              <a:rPr lang="en-US" b="1" u="sng" dirty="0">
                <a:solidFill>
                  <a:srgbClr val="002060"/>
                </a:solidFill>
              </a:rPr>
              <a:t>Statutory Rape</a:t>
            </a:r>
            <a:r>
              <a:rPr lang="en-US" b="1" dirty="0">
                <a:solidFill>
                  <a:srgbClr val="002060"/>
                </a:solidFill>
              </a:rPr>
              <a:t>- Rape of a person under the legal age of consent (</a:t>
            </a:r>
            <a:r>
              <a:rPr lang="en-US" b="1">
                <a:solidFill>
                  <a:srgbClr val="002060"/>
                </a:solidFill>
              </a:rPr>
              <a:t>16 in </a:t>
            </a:r>
            <a:r>
              <a:rPr lang="en-US" b="1" dirty="0">
                <a:solidFill>
                  <a:srgbClr val="002060"/>
                </a:solidFill>
              </a:rPr>
              <a:t>MA)</a:t>
            </a:r>
            <a:r>
              <a:rPr lang="en-US" b="1" dirty="0"/>
              <a:t>. It doesn’t matter how old the person thinks the victim is (even if the person lied about his/her age). Consent doesn’t matter for statutory rape because a minor cannot give consent.</a:t>
            </a:r>
          </a:p>
          <a:p>
            <a:r>
              <a:rPr lang="en-US" b="1" dirty="0">
                <a:solidFill>
                  <a:srgbClr val="002060"/>
                </a:solidFill>
              </a:rPr>
              <a:t>Consent (permission) can never be given if: a person is unconscious, mentally incompetent, impaired by drugs or alcohol, or if the person is a minor.</a:t>
            </a:r>
          </a:p>
        </p:txBody>
      </p:sp>
    </p:spTree>
    <p:extLst>
      <p:ext uri="{BB962C8B-B14F-4D97-AF65-F5344CB8AC3E}">
        <p14:creationId xmlns:p14="http://schemas.microsoft.com/office/powerpoint/2010/main" val="60467822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Crimes Against Property: </a:t>
            </a:r>
            <a:br>
              <a:rPr lang="en-US" dirty="0"/>
            </a:br>
            <a:r>
              <a:rPr lang="en-US" dirty="0"/>
              <a:t>Destruction of Property</a:t>
            </a:r>
          </a:p>
        </p:txBody>
      </p:sp>
      <p:sp>
        <p:nvSpPr>
          <p:cNvPr id="3" name="Content Placeholder 2"/>
          <p:cNvSpPr>
            <a:spLocks noGrp="1"/>
          </p:cNvSpPr>
          <p:nvPr>
            <p:ph idx="1"/>
          </p:nvPr>
        </p:nvSpPr>
        <p:spPr>
          <a:xfrm>
            <a:off x="0" y="1609344"/>
            <a:ext cx="12192000" cy="5248656"/>
          </a:xfrm>
        </p:spPr>
        <p:txBody>
          <a:bodyPr/>
          <a:lstStyle/>
          <a:p>
            <a:r>
              <a:rPr lang="en-US" b="1" u="sng" dirty="0">
                <a:solidFill>
                  <a:srgbClr val="002060"/>
                </a:solidFill>
              </a:rPr>
              <a:t>Arson</a:t>
            </a:r>
            <a:r>
              <a:rPr lang="en-US" b="1" dirty="0">
                <a:solidFill>
                  <a:srgbClr val="002060"/>
                </a:solidFill>
              </a:rPr>
              <a:t>-</a:t>
            </a:r>
          </a:p>
          <a:p>
            <a:pPr lvl="1"/>
            <a:r>
              <a:rPr lang="en-US" b="1" dirty="0">
                <a:solidFill>
                  <a:srgbClr val="002060"/>
                </a:solidFill>
              </a:rPr>
              <a:t>(1) deliberate</a:t>
            </a:r>
          </a:p>
          <a:p>
            <a:pPr lvl="1"/>
            <a:r>
              <a:rPr lang="en-US" b="1" dirty="0">
                <a:solidFill>
                  <a:srgbClr val="002060"/>
                </a:solidFill>
              </a:rPr>
              <a:t>(2) malicious</a:t>
            </a:r>
          </a:p>
          <a:p>
            <a:pPr lvl="1"/>
            <a:r>
              <a:rPr lang="en-US" b="1" dirty="0">
                <a:solidFill>
                  <a:srgbClr val="002060"/>
                </a:solidFill>
              </a:rPr>
              <a:t>(3) burning</a:t>
            </a:r>
          </a:p>
          <a:p>
            <a:pPr lvl="1"/>
            <a:r>
              <a:rPr lang="en-US" b="1" dirty="0">
                <a:solidFill>
                  <a:srgbClr val="002060"/>
                </a:solidFill>
              </a:rPr>
              <a:t>(4) of a person’s building, structure, or property.</a:t>
            </a:r>
          </a:p>
          <a:p>
            <a:r>
              <a:rPr lang="en-US" b="1" u="sng" dirty="0">
                <a:solidFill>
                  <a:srgbClr val="002060"/>
                </a:solidFill>
              </a:rPr>
              <a:t>Vandalism</a:t>
            </a:r>
            <a:r>
              <a:rPr lang="en-US" dirty="0"/>
              <a:t> (also known as Malicious Mischief)-</a:t>
            </a:r>
          </a:p>
          <a:p>
            <a:pPr lvl="1"/>
            <a:r>
              <a:rPr lang="en-US" b="1" dirty="0">
                <a:solidFill>
                  <a:srgbClr val="002060"/>
                </a:solidFill>
              </a:rPr>
              <a:t>(1) deliberate</a:t>
            </a:r>
          </a:p>
          <a:p>
            <a:pPr lvl="1"/>
            <a:r>
              <a:rPr lang="en-US" b="1" dirty="0">
                <a:solidFill>
                  <a:srgbClr val="002060"/>
                </a:solidFill>
              </a:rPr>
              <a:t>(2) malicious</a:t>
            </a:r>
          </a:p>
          <a:p>
            <a:pPr lvl="1"/>
            <a:r>
              <a:rPr lang="en-US" b="1" dirty="0">
                <a:solidFill>
                  <a:srgbClr val="002060"/>
                </a:solidFill>
              </a:rPr>
              <a:t>(3) destruction of or damage to</a:t>
            </a:r>
          </a:p>
          <a:p>
            <a:pPr lvl="1"/>
            <a:r>
              <a:rPr lang="en-US" b="1" dirty="0">
                <a:solidFill>
                  <a:srgbClr val="002060"/>
                </a:solidFill>
              </a:rPr>
              <a:t>(4) another person’s property.</a:t>
            </a:r>
          </a:p>
        </p:txBody>
      </p:sp>
    </p:spTree>
    <p:extLst>
      <p:ext uri="{BB962C8B-B14F-4D97-AF65-F5344CB8AC3E}">
        <p14:creationId xmlns:p14="http://schemas.microsoft.com/office/powerpoint/2010/main" val="239774988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99. What is the difference between criminal assault and criminal battery?</a:t>
            </a:r>
          </a:p>
          <a:p>
            <a:pPr marL="0" indent="0">
              <a:buNone/>
            </a:pPr>
            <a:r>
              <a:rPr lang="en-US" dirty="0"/>
              <a:t>A. assault is a threat of contact and battery is actual contact with another person </a:t>
            </a:r>
          </a:p>
          <a:p>
            <a:pPr marL="0" indent="0">
              <a:buNone/>
            </a:pPr>
            <a:r>
              <a:rPr lang="en-US" dirty="0"/>
              <a:t>B. battery is a threat of contact and assault is actual contact with another person</a:t>
            </a:r>
          </a:p>
          <a:p>
            <a:pPr marL="0" indent="0">
              <a:buNone/>
            </a:pPr>
            <a:r>
              <a:rPr lang="en-US" dirty="0"/>
              <a:t>C. an assault requires a physical injury</a:t>
            </a:r>
          </a:p>
          <a:p>
            <a:pPr marL="0" indent="0">
              <a:buNone/>
            </a:pPr>
            <a:r>
              <a:rPr lang="en-US" dirty="0"/>
              <a:t>D. a battery requires a physical injury</a:t>
            </a:r>
          </a:p>
          <a:p>
            <a:pPr marL="0" indent="0">
              <a:buNone/>
            </a:pPr>
            <a:endParaRPr lang="en-US" dirty="0"/>
          </a:p>
          <a:p>
            <a:pPr marL="0" indent="0">
              <a:buNone/>
            </a:pPr>
            <a:r>
              <a:rPr lang="en-US" dirty="0"/>
              <a:t>100. Sandra calls Julia a nasty name based on how promiscuously she dresses. Why is this not bullying?</a:t>
            </a:r>
          </a:p>
          <a:p>
            <a:pPr marL="0" indent="0">
              <a:buNone/>
            </a:pPr>
            <a:r>
              <a:rPr lang="en-US" dirty="0"/>
              <a:t>A. Julia deserves it for dressing promiscuously</a:t>
            </a:r>
          </a:p>
          <a:p>
            <a:pPr marL="0" indent="0">
              <a:buNone/>
            </a:pPr>
            <a:r>
              <a:rPr lang="en-US" dirty="0"/>
              <a:t>B. it resulted in emotional harm and not physical harm to Julia</a:t>
            </a:r>
          </a:p>
          <a:p>
            <a:pPr marL="0" indent="0">
              <a:buNone/>
            </a:pPr>
            <a:r>
              <a:rPr lang="en-US" dirty="0"/>
              <a:t>C. the comment was only stating Sandra’s opinion</a:t>
            </a:r>
          </a:p>
          <a:p>
            <a:pPr marL="0" indent="0">
              <a:buNone/>
            </a:pPr>
            <a:r>
              <a:rPr lang="en-US" dirty="0"/>
              <a:t>D. the communication was an isolated event and did not occur repeatedly</a:t>
            </a:r>
          </a:p>
        </p:txBody>
      </p:sp>
    </p:spTree>
    <p:extLst>
      <p:ext uri="{BB962C8B-B14F-4D97-AF65-F5344CB8AC3E}">
        <p14:creationId xmlns:p14="http://schemas.microsoft.com/office/powerpoint/2010/main" val="329796480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101. Which of the following is </a:t>
            </a:r>
            <a:r>
              <a:rPr lang="en-US" u="sng" dirty="0"/>
              <a:t>not</a:t>
            </a:r>
            <a:r>
              <a:rPr lang="en-US" dirty="0"/>
              <a:t> an element of the crime of rape?</a:t>
            </a:r>
          </a:p>
          <a:p>
            <a:pPr marL="0" indent="0">
              <a:buNone/>
            </a:pPr>
            <a:r>
              <a:rPr lang="en-US" dirty="0"/>
              <a:t>A. sexual intercourse </a:t>
            </a:r>
          </a:p>
          <a:p>
            <a:pPr marL="0" indent="0">
              <a:buNone/>
            </a:pPr>
            <a:r>
              <a:rPr lang="en-US" dirty="0"/>
              <a:t>B. without consent</a:t>
            </a:r>
          </a:p>
          <a:p>
            <a:pPr marL="0" indent="0">
              <a:buNone/>
            </a:pPr>
            <a:r>
              <a:rPr lang="en-US" dirty="0"/>
              <a:t>C. by a stranger</a:t>
            </a:r>
          </a:p>
          <a:p>
            <a:pPr marL="0" indent="0">
              <a:buNone/>
            </a:pPr>
            <a:r>
              <a:rPr lang="en-US" dirty="0"/>
              <a:t>D. none of the above</a:t>
            </a:r>
          </a:p>
          <a:p>
            <a:pPr marL="0" indent="0">
              <a:buNone/>
            </a:pPr>
            <a:endParaRPr lang="en-US" dirty="0"/>
          </a:p>
          <a:p>
            <a:pPr marL="0" indent="0">
              <a:buNone/>
            </a:pPr>
            <a:r>
              <a:rPr lang="en-US" dirty="0"/>
              <a:t>102. What makes rape an aggravated rape?</a:t>
            </a:r>
          </a:p>
          <a:p>
            <a:pPr marL="0" indent="0">
              <a:buNone/>
            </a:pPr>
            <a:r>
              <a:rPr lang="en-US" dirty="0"/>
              <a:t>A. one person was annoyed by the other</a:t>
            </a:r>
          </a:p>
          <a:p>
            <a:pPr marL="0" indent="0">
              <a:buNone/>
            </a:pPr>
            <a:r>
              <a:rPr lang="en-US" dirty="0"/>
              <a:t>B. it occurred at an inconvenient time and place</a:t>
            </a:r>
          </a:p>
          <a:p>
            <a:pPr marL="0" indent="0">
              <a:buNone/>
            </a:pPr>
            <a:r>
              <a:rPr lang="en-US" dirty="0"/>
              <a:t>C. it occurred while the two people were on a date</a:t>
            </a:r>
          </a:p>
          <a:p>
            <a:pPr marL="0" indent="0">
              <a:buNone/>
            </a:pPr>
            <a:r>
              <a:rPr lang="en-US" dirty="0"/>
              <a:t>D. a weapon or force was used</a:t>
            </a:r>
          </a:p>
        </p:txBody>
      </p:sp>
    </p:spTree>
    <p:extLst>
      <p:ext uri="{BB962C8B-B14F-4D97-AF65-F5344CB8AC3E}">
        <p14:creationId xmlns:p14="http://schemas.microsoft.com/office/powerpoint/2010/main" val="2789996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lstStyle/>
          <a:p>
            <a:pPr marL="0" indent="0">
              <a:buNone/>
            </a:pPr>
            <a:r>
              <a:rPr lang="en-US" dirty="0"/>
              <a:t>7. Which of the following is not an example of a violation of criminal law?</a:t>
            </a:r>
          </a:p>
          <a:p>
            <a:pPr marL="0" indent="0">
              <a:buNone/>
            </a:pPr>
            <a:r>
              <a:rPr lang="en-US" dirty="0"/>
              <a:t>A. driving under the influence</a:t>
            </a:r>
          </a:p>
          <a:p>
            <a:pPr marL="0" indent="0">
              <a:buNone/>
            </a:pPr>
            <a:r>
              <a:rPr lang="en-US" dirty="0"/>
              <a:t>B. second degree murder</a:t>
            </a:r>
          </a:p>
          <a:p>
            <a:pPr marL="0" indent="0">
              <a:buNone/>
            </a:pPr>
            <a:r>
              <a:rPr lang="en-US" dirty="0"/>
              <a:t>C. spousal abuse</a:t>
            </a:r>
          </a:p>
          <a:p>
            <a:pPr marL="0" indent="0">
              <a:buNone/>
            </a:pPr>
            <a:r>
              <a:rPr lang="en-US" dirty="0"/>
              <a:t>D. breach of contract</a:t>
            </a:r>
          </a:p>
          <a:p>
            <a:pPr marL="0" indent="0">
              <a:buNone/>
            </a:pPr>
            <a:endParaRPr lang="en-US" dirty="0"/>
          </a:p>
          <a:p>
            <a:pPr marL="0" indent="0">
              <a:buNone/>
            </a:pPr>
            <a:r>
              <a:rPr lang="en-US" dirty="0"/>
              <a:t>8. Which of the following is not an example of a civil law matter?</a:t>
            </a:r>
          </a:p>
          <a:p>
            <a:pPr marL="0" indent="0">
              <a:buNone/>
            </a:pPr>
            <a:r>
              <a:rPr lang="en-US" dirty="0"/>
              <a:t>A. negligence</a:t>
            </a:r>
          </a:p>
          <a:p>
            <a:pPr marL="0" indent="0">
              <a:buNone/>
            </a:pPr>
            <a:r>
              <a:rPr lang="en-US" dirty="0"/>
              <a:t>B. consumer protection</a:t>
            </a:r>
          </a:p>
          <a:p>
            <a:pPr marL="0" indent="0">
              <a:buNone/>
            </a:pPr>
            <a:r>
              <a:rPr lang="en-US" dirty="0"/>
              <a:t>C. bank robbery</a:t>
            </a:r>
          </a:p>
          <a:p>
            <a:pPr marL="0" indent="0">
              <a:buNone/>
            </a:pPr>
            <a:r>
              <a:rPr lang="en-US" dirty="0"/>
              <a:t>D. sale of goods</a:t>
            </a:r>
          </a:p>
        </p:txBody>
      </p:sp>
    </p:spTree>
    <p:extLst>
      <p:ext uri="{BB962C8B-B14F-4D97-AF65-F5344CB8AC3E}">
        <p14:creationId xmlns:p14="http://schemas.microsoft.com/office/powerpoint/2010/main" val="1480208280"/>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103. What crime is committed when a person repeatedly follows or harasses another person, causing the victim to fear death or bodily harm?</a:t>
            </a:r>
          </a:p>
          <a:p>
            <a:pPr marL="0" indent="0">
              <a:buNone/>
            </a:pPr>
            <a:r>
              <a:rPr lang="en-US" dirty="0"/>
              <a:t>A. battery </a:t>
            </a:r>
          </a:p>
          <a:p>
            <a:pPr marL="0" indent="0">
              <a:buNone/>
            </a:pPr>
            <a:r>
              <a:rPr lang="en-US" dirty="0"/>
              <a:t>B. stalking</a:t>
            </a:r>
          </a:p>
          <a:p>
            <a:pPr marL="0" indent="0">
              <a:buNone/>
            </a:pPr>
            <a:r>
              <a:rPr lang="en-US" dirty="0"/>
              <a:t>C. attempted murder</a:t>
            </a:r>
          </a:p>
          <a:p>
            <a:pPr marL="0" indent="0">
              <a:buNone/>
            </a:pPr>
            <a:r>
              <a:rPr lang="en-US" dirty="0"/>
              <a:t>D. attempted rape</a:t>
            </a:r>
          </a:p>
          <a:p>
            <a:pPr marL="0" indent="0">
              <a:buNone/>
            </a:pPr>
            <a:endParaRPr lang="en-US" dirty="0"/>
          </a:p>
          <a:p>
            <a:pPr marL="0" indent="0">
              <a:buNone/>
            </a:pPr>
            <a:r>
              <a:rPr lang="en-US" dirty="0"/>
              <a:t>104. Steven spray paints THS all over the opposing team’s bus during an intense football game. What crime has he committed?</a:t>
            </a:r>
          </a:p>
          <a:p>
            <a:pPr marL="0" indent="0">
              <a:buNone/>
            </a:pPr>
            <a:r>
              <a:rPr lang="en-US" dirty="0"/>
              <a:t>A. vandalism</a:t>
            </a:r>
          </a:p>
          <a:p>
            <a:pPr marL="0" indent="0">
              <a:buNone/>
            </a:pPr>
            <a:r>
              <a:rPr lang="en-US" dirty="0"/>
              <a:t>B. arson</a:t>
            </a:r>
          </a:p>
          <a:p>
            <a:pPr marL="0" indent="0">
              <a:buNone/>
            </a:pPr>
            <a:r>
              <a:rPr lang="en-US" dirty="0"/>
              <a:t>C. assault</a:t>
            </a:r>
          </a:p>
          <a:p>
            <a:pPr marL="0" indent="0">
              <a:buNone/>
            </a:pPr>
            <a:r>
              <a:rPr lang="en-US" dirty="0"/>
              <a:t>D. battery</a:t>
            </a:r>
          </a:p>
        </p:txBody>
      </p:sp>
    </p:spTree>
    <p:extLst>
      <p:ext uri="{BB962C8B-B14F-4D97-AF65-F5344CB8AC3E}">
        <p14:creationId xmlns:p14="http://schemas.microsoft.com/office/powerpoint/2010/main" val="353591684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105. While at a campfire, Philip throws a lit torch into Liam’s car. What crime has he committed?</a:t>
            </a:r>
          </a:p>
          <a:p>
            <a:pPr marL="0" indent="0">
              <a:buNone/>
            </a:pPr>
            <a:r>
              <a:rPr lang="en-US" dirty="0"/>
              <a:t>A. vandalism</a:t>
            </a:r>
          </a:p>
          <a:p>
            <a:pPr marL="0" indent="0">
              <a:buNone/>
            </a:pPr>
            <a:r>
              <a:rPr lang="en-US" dirty="0"/>
              <a:t>B. arson</a:t>
            </a:r>
          </a:p>
          <a:p>
            <a:pPr marL="0" indent="0">
              <a:buNone/>
            </a:pPr>
            <a:r>
              <a:rPr lang="en-US" dirty="0"/>
              <a:t>C. assault</a:t>
            </a:r>
          </a:p>
          <a:p>
            <a:pPr marL="0" indent="0">
              <a:buNone/>
            </a:pPr>
            <a:r>
              <a:rPr lang="en-US" dirty="0"/>
              <a:t>D. battery</a:t>
            </a:r>
          </a:p>
          <a:p>
            <a:pPr marL="0" indent="0">
              <a:buNone/>
            </a:pPr>
            <a:endParaRPr lang="en-US" dirty="0"/>
          </a:p>
          <a:p>
            <a:pPr marL="0" indent="0">
              <a:buNone/>
            </a:pPr>
            <a:r>
              <a:rPr lang="en-US" dirty="0"/>
              <a:t>106. Samantha threatens to throw a beaker filled with hydrochloric acid in Jordan’s face if she continues to talk to Samantha’s boyfriend. The beaker really contains water but Jordan doesn’t know that and flees the room in fear. What crime has Samantha committed?</a:t>
            </a:r>
          </a:p>
          <a:p>
            <a:pPr marL="0" indent="0">
              <a:buNone/>
            </a:pPr>
            <a:r>
              <a:rPr lang="en-US" dirty="0"/>
              <a:t>A. vandalism</a:t>
            </a:r>
          </a:p>
          <a:p>
            <a:pPr marL="0" indent="0">
              <a:buNone/>
            </a:pPr>
            <a:r>
              <a:rPr lang="en-US" dirty="0"/>
              <a:t>B. arson</a:t>
            </a:r>
          </a:p>
          <a:p>
            <a:pPr marL="0" indent="0">
              <a:buNone/>
            </a:pPr>
            <a:r>
              <a:rPr lang="en-US" dirty="0"/>
              <a:t>C. assault</a:t>
            </a:r>
          </a:p>
          <a:p>
            <a:pPr marL="0" indent="0">
              <a:buNone/>
            </a:pPr>
            <a:r>
              <a:rPr lang="en-US" dirty="0"/>
              <a:t>D. battery</a:t>
            </a:r>
          </a:p>
        </p:txBody>
      </p:sp>
    </p:spTree>
    <p:extLst>
      <p:ext uri="{BB962C8B-B14F-4D97-AF65-F5344CB8AC3E}">
        <p14:creationId xmlns:p14="http://schemas.microsoft.com/office/powerpoint/2010/main" val="183291638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normAutofit/>
          </a:bodyPr>
          <a:lstStyle/>
          <a:p>
            <a:pPr algn="ctr"/>
            <a:r>
              <a:rPr lang="en-US" dirty="0">
                <a:solidFill>
                  <a:srgbClr val="00B050"/>
                </a:solidFill>
              </a:rPr>
              <a:t>Problem 26. Sexual Assault Cases</a:t>
            </a:r>
          </a:p>
        </p:txBody>
      </p:sp>
      <p:sp>
        <p:nvSpPr>
          <p:cNvPr id="3" name="Content Placeholder 2"/>
          <p:cNvSpPr>
            <a:spLocks noGrp="1"/>
          </p:cNvSpPr>
          <p:nvPr>
            <p:ph idx="1"/>
          </p:nvPr>
        </p:nvSpPr>
        <p:spPr>
          <a:xfrm>
            <a:off x="0" y="1609344"/>
            <a:ext cx="12192000" cy="5248656"/>
          </a:xfrm>
        </p:spPr>
        <p:txBody>
          <a:bodyPr>
            <a:normAutofit fontScale="92500" lnSpcReduction="10000"/>
          </a:bodyPr>
          <a:lstStyle/>
          <a:p>
            <a:pPr marL="0" indent="0">
              <a:buNone/>
            </a:pPr>
            <a:r>
              <a:rPr lang="en-US" dirty="0"/>
              <a:t>For each case below, assume that the two people have sex. Assume that the police find out about the sexual activity in each instance. How should each situation be handled?</a:t>
            </a:r>
          </a:p>
          <a:p>
            <a:pPr marL="0" indent="0">
              <a:buNone/>
            </a:pPr>
            <a:endParaRPr lang="en-US" dirty="0"/>
          </a:p>
          <a:p>
            <a:pPr marL="457200" indent="-457200">
              <a:buFont typeface="+mj-lt"/>
              <a:buAutoNum type="arabicPeriod"/>
            </a:pPr>
            <a:r>
              <a:rPr lang="en-US" dirty="0"/>
              <a:t>At midnight a man breaks into the home of a woman he does not know. He goes to her bedroom, awakens her, pulls out a knife, and threatens to stab her unless she has sex with him. She tells him that she does not want to have sex with him. But then she says, “If you are going to do this, you’d better use a condom.” He agrees.</a:t>
            </a:r>
          </a:p>
          <a:p>
            <a:pPr marL="457200" indent="-457200">
              <a:buFont typeface="+mj-lt"/>
              <a:buAutoNum type="arabicPeriod"/>
            </a:pPr>
            <a:r>
              <a:rPr lang="en-US" dirty="0"/>
              <a:t>A famous boxer serves as a judge at a beauty contest. After the contest, he invites an 18-year old contestant to his hotel room. She meets him there. Later, she says he forced her to have sex.</a:t>
            </a:r>
          </a:p>
          <a:p>
            <a:pPr marL="457200" indent="-457200">
              <a:buFont typeface="+mj-lt"/>
              <a:buAutoNum type="arabicPeriod"/>
            </a:pPr>
            <a:r>
              <a:rPr lang="en-US" dirty="0"/>
              <a:t>A male high school student (age 17) and a female high school student (age 14) go out on a date. After attending a party, they agree to have sex in his car. The legal age of consent in this state is 16. The next day, he brags about this at school and she goes to the police. There is some evidence that he is part of an informal organization of high school boys who are involved in a competition to have sex with as many girls as possible.</a:t>
            </a:r>
          </a:p>
          <a:p>
            <a:pPr marL="457200" indent="-457200">
              <a:buFont typeface="+mj-lt"/>
              <a:buAutoNum type="arabicPeriod"/>
            </a:pPr>
            <a:r>
              <a:rPr lang="en-US" dirty="0"/>
              <a:t>Leo and Nina are college juniors who have had three dates. On these dates, they have never engaged in any sexual activity beyond a brief goodbye kiss. On their fourth date, he invites her to an all-night drinking party at his fraternity house. She drinks too much, goes up to his room alone around 1:00 a.m., and falls asleep. In the morning, she wakes up to discover that she and Leo had sex.</a:t>
            </a:r>
          </a:p>
        </p:txBody>
      </p:sp>
    </p:spTree>
    <p:extLst>
      <p:ext uri="{BB962C8B-B14F-4D97-AF65-F5344CB8AC3E}">
        <p14:creationId xmlns:p14="http://schemas.microsoft.com/office/powerpoint/2010/main" val="311788248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Day 19. Objectives</a:t>
            </a:r>
          </a:p>
        </p:txBody>
      </p:sp>
      <p:sp>
        <p:nvSpPr>
          <p:cNvPr id="3" name="Content Placeholder 2"/>
          <p:cNvSpPr>
            <a:spLocks noGrp="1"/>
          </p:cNvSpPr>
          <p:nvPr>
            <p:ph idx="1"/>
          </p:nvPr>
        </p:nvSpPr>
        <p:spPr>
          <a:xfrm>
            <a:off x="0" y="1609344"/>
            <a:ext cx="12192000" cy="5248656"/>
          </a:xfrm>
        </p:spPr>
        <p:txBody>
          <a:bodyPr/>
          <a:lstStyle/>
          <a:p>
            <a:pPr lvl="1"/>
            <a:r>
              <a:rPr lang="en-US" dirty="0"/>
              <a:t>Students will be able to:</a:t>
            </a:r>
          </a:p>
          <a:p>
            <a:pPr lvl="2"/>
            <a:r>
              <a:rPr lang="en-US" dirty="0"/>
              <a:t>Define and identify the differences between the crimes of larceny, embezzlement, robbery, and burglary;</a:t>
            </a:r>
          </a:p>
          <a:p>
            <a:pPr lvl="2"/>
            <a:r>
              <a:rPr lang="en-US" dirty="0"/>
              <a:t>Describe why forgery, receiving stolen property, and unauthorized use of a motor vehicle are crimes; and</a:t>
            </a:r>
          </a:p>
          <a:p>
            <a:pPr lvl="2"/>
            <a:r>
              <a:rPr lang="en-US" dirty="0"/>
              <a:t>List the different types of computer crimes.</a:t>
            </a:r>
          </a:p>
        </p:txBody>
      </p:sp>
    </p:spTree>
    <p:extLst>
      <p:ext uri="{BB962C8B-B14F-4D97-AF65-F5344CB8AC3E}">
        <p14:creationId xmlns:p14="http://schemas.microsoft.com/office/powerpoint/2010/main" val="22890009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Crimes Against Property:</a:t>
            </a:r>
            <a:br>
              <a:rPr lang="en-US" dirty="0"/>
            </a:br>
            <a:r>
              <a:rPr lang="en-US" dirty="0"/>
              <a:t>Taking of Property</a:t>
            </a:r>
          </a:p>
        </p:txBody>
      </p:sp>
      <p:sp>
        <p:nvSpPr>
          <p:cNvPr id="3" name="Content Placeholder 2"/>
          <p:cNvSpPr>
            <a:spLocks noGrp="1"/>
          </p:cNvSpPr>
          <p:nvPr>
            <p:ph idx="1"/>
          </p:nvPr>
        </p:nvSpPr>
        <p:spPr>
          <a:xfrm>
            <a:off x="0" y="1609344"/>
            <a:ext cx="12192000" cy="5248656"/>
          </a:xfrm>
        </p:spPr>
        <p:txBody>
          <a:bodyPr>
            <a:normAutofit fontScale="92500" lnSpcReduction="10000"/>
          </a:bodyPr>
          <a:lstStyle/>
          <a:p>
            <a:r>
              <a:rPr lang="en-US" b="1" u="sng" dirty="0">
                <a:solidFill>
                  <a:srgbClr val="002060"/>
                </a:solidFill>
              </a:rPr>
              <a:t>Larceny</a:t>
            </a:r>
            <a:r>
              <a:rPr lang="en-US" b="1" dirty="0"/>
              <a:t> (grand or petty depending on the value $100)-</a:t>
            </a:r>
          </a:p>
          <a:p>
            <a:pPr lvl="1"/>
            <a:r>
              <a:rPr lang="en-US" b="1" dirty="0">
                <a:solidFill>
                  <a:srgbClr val="002060"/>
                </a:solidFill>
              </a:rPr>
              <a:t>(1) unlawful taking or carrying away</a:t>
            </a:r>
          </a:p>
          <a:p>
            <a:pPr lvl="1"/>
            <a:r>
              <a:rPr lang="en-US" b="1" dirty="0">
                <a:solidFill>
                  <a:srgbClr val="002060"/>
                </a:solidFill>
              </a:rPr>
              <a:t>(2) of property of another person</a:t>
            </a:r>
          </a:p>
          <a:p>
            <a:pPr lvl="1"/>
            <a:r>
              <a:rPr lang="en-US" b="1" dirty="0">
                <a:solidFill>
                  <a:srgbClr val="002060"/>
                </a:solidFill>
              </a:rPr>
              <a:t>(3) against his/her will</a:t>
            </a:r>
          </a:p>
          <a:p>
            <a:pPr lvl="1"/>
            <a:r>
              <a:rPr lang="en-US" b="1" dirty="0">
                <a:solidFill>
                  <a:srgbClr val="002060"/>
                </a:solidFill>
              </a:rPr>
              <a:t>(4) with the intent to permanently deprive him/her of the property.</a:t>
            </a:r>
          </a:p>
          <a:p>
            <a:r>
              <a:rPr lang="en-US" dirty="0"/>
              <a:t>Other forms of Larceny:</a:t>
            </a:r>
          </a:p>
          <a:p>
            <a:pPr lvl="1"/>
            <a:r>
              <a:rPr lang="en-US" b="1" dirty="0"/>
              <a:t>Shoplifting</a:t>
            </a:r>
            <a:r>
              <a:rPr lang="en-US" dirty="0"/>
              <a:t>- taking items from a store without paying (concealment is attempted shoplifting).</a:t>
            </a:r>
          </a:p>
          <a:p>
            <a:pPr lvl="1"/>
            <a:r>
              <a:rPr lang="en-US" dirty="0"/>
              <a:t>Keeping found property when the owner can be discovered.</a:t>
            </a:r>
          </a:p>
          <a:p>
            <a:r>
              <a:rPr lang="en-US" b="1" u="sng" dirty="0">
                <a:solidFill>
                  <a:srgbClr val="002060"/>
                </a:solidFill>
              </a:rPr>
              <a:t>Embezzlement</a:t>
            </a:r>
            <a:r>
              <a:rPr lang="en-US" b="1" dirty="0">
                <a:solidFill>
                  <a:srgbClr val="002060"/>
                </a:solidFill>
              </a:rPr>
              <a:t>-</a:t>
            </a:r>
          </a:p>
          <a:p>
            <a:pPr lvl="1"/>
            <a:r>
              <a:rPr lang="en-US" b="1" dirty="0">
                <a:solidFill>
                  <a:srgbClr val="002060"/>
                </a:solidFill>
              </a:rPr>
              <a:t>(1) unlawful taking</a:t>
            </a:r>
          </a:p>
          <a:p>
            <a:pPr lvl="1"/>
            <a:r>
              <a:rPr lang="en-US" b="1" dirty="0">
                <a:solidFill>
                  <a:srgbClr val="002060"/>
                </a:solidFill>
              </a:rPr>
              <a:t>(2) of property of another person</a:t>
            </a:r>
          </a:p>
          <a:p>
            <a:pPr lvl="1"/>
            <a:r>
              <a:rPr lang="en-US" b="1" dirty="0">
                <a:solidFill>
                  <a:srgbClr val="002060"/>
                </a:solidFill>
              </a:rPr>
              <a:t>(3) by someone to whom the property was entrusted</a:t>
            </a:r>
            <a:r>
              <a:rPr lang="en-US" dirty="0">
                <a:solidFill>
                  <a:srgbClr val="002060"/>
                </a:solidFill>
              </a:rPr>
              <a:t> </a:t>
            </a:r>
            <a:r>
              <a:rPr lang="en-US" dirty="0"/>
              <a:t>(like a bank teller or stockbroker).</a:t>
            </a:r>
          </a:p>
          <a:p>
            <a:r>
              <a:rPr lang="en-US" b="1" u="sng" dirty="0">
                <a:solidFill>
                  <a:srgbClr val="002060"/>
                </a:solidFill>
              </a:rPr>
              <a:t>Robbery</a:t>
            </a:r>
            <a:r>
              <a:rPr lang="en-US" b="1" dirty="0">
                <a:solidFill>
                  <a:srgbClr val="002060"/>
                </a:solidFill>
              </a:rPr>
              <a:t>-</a:t>
            </a:r>
          </a:p>
          <a:p>
            <a:pPr lvl="1"/>
            <a:r>
              <a:rPr lang="en-US" b="1" dirty="0">
                <a:solidFill>
                  <a:srgbClr val="002060"/>
                </a:solidFill>
              </a:rPr>
              <a:t>(1) unlawful taking</a:t>
            </a:r>
          </a:p>
          <a:p>
            <a:pPr lvl="1"/>
            <a:r>
              <a:rPr lang="en-US" b="1" dirty="0">
                <a:solidFill>
                  <a:srgbClr val="002060"/>
                </a:solidFill>
              </a:rPr>
              <a:t>(2) of property</a:t>
            </a:r>
          </a:p>
          <a:p>
            <a:pPr lvl="1"/>
            <a:r>
              <a:rPr lang="en-US" b="1" dirty="0">
                <a:solidFill>
                  <a:srgbClr val="002060"/>
                </a:solidFill>
              </a:rPr>
              <a:t>(3) from a person’s immediate possession</a:t>
            </a:r>
          </a:p>
          <a:p>
            <a:pPr lvl="1"/>
            <a:r>
              <a:rPr lang="en-US" b="1" dirty="0">
                <a:solidFill>
                  <a:srgbClr val="002060"/>
                </a:solidFill>
              </a:rPr>
              <a:t>(4) by force or intimidation.</a:t>
            </a:r>
          </a:p>
          <a:p>
            <a:pPr lvl="1"/>
            <a:endParaRPr lang="en-US" dirty="0"/>
          </a:p>
        </p:txBody>
      </p:sp>
    </p:spTree>
    <p:extLst>
      <p:ext uri="{BB962C8B-B14F-4D97-AF65-F5344CB8AC3E}">
        <p14:creationId xmlns:p14="http://schemas.microsoft.com/office/powerpoint/2010/main" val="71020071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Crimes Against Property:</a:t>
            </a:r>
            <a:br>
              <a:rPr lang="en-US" dirty="0"/>
            </a:br>
            <a:r>
              <a:rPr lang="en-US" dirty="0"/>
              <a:t>Taking of Property</a:t>
            </a:r>
          </a:p>
        </p:txBody>
      </p:sp>
      <p:sp>
        <p:nvSpPr>
          <p:cNvPr id="3" name="Content Placeholder 2"/>
          <p:cNvSpPr>
            <a:spLocks noGrp="1"/>
          </p:cNvSpPr>
          <p:nvPr>
            <p:ph idx="1"/>
          </p:nvPr>
        </p:nvSpPr>
        <p:spPr>
          <a:xfrm>
            <a:off x="0" y="1609344"/>
            <a:ext cx="12192000" cy="5248656"/>
          </a:xfrm>
        </p:spPr>
        <p:txBody>
          <a:bodyPr>
            <a:normAutofit fontScale="92500" lnSpcReduction="20000"/>
          </a:bodyPr>
          <a:lstStyle/>
          <a:p>
            <a:r>
              <a:rPr lang="en-US" b="1" u="sng" dirty="0">
                <a:solidFill>
                  <a:srgbClr val="002060"/>
                </a:solidFill>
              </a:rPr>
              <a:t>Burglary</a:t>
            </a:r>
            <a:r>
              <a:rPr lang="en-US" b="1" dirty="0">
                <a:solidFill>
                  <a:srgbClr val="002060"/>
                </a:solidFill>
              </a:rPr>
              <a:t>-</a:t>
            </a:r>
          </a:p>
          <a:p>
            <a:pPr lvl="1"/>
            <a:r>
              <a:rPr lang="en-US" b="1" dirty="0">
                <a:solidFill>
                  <a:srgbClr val="002060"/>
                </a:solidFill>
              </a:rPr>
              <a:t>(1) breaking and entering</a:t>
            </a:r>
          </a:p>
          <a:p>
            <a:pPr lvl="1"/>
            <a:r>
              <a:rPr lang="en-US" b="1" dirty="0">
                <a:solidFill>
                  <a:srgbClr val="002060"/>
                </a:solidFill>
              </a:rPr>
              <a:t>(2) into a dwelling of another</a:t>
            </a:r>
          </a:p>
          <a:p>
            <a:pPr lvl="1"/>
            <a:r>
              <a:rPr lang="en-US" b="1" dirty="0">
                <a:solidFill>
                  <a:srgbClr val="002060"/>
                </a:solidFill>
              </a:rPr>
              <a:t>(3) at night time</a:t>
            </a:r>
          </a:p>
          <a:p>
            <a:pPr lvl="1"/>
            <a:r>
              <a:rPr lang="en-US" b="1" dirty="0">
                <a:solidFill>
                  <a:srgbClr val="002060"/>
                </a:solidFill>
              </a:rPr>
              <a:t>(4) with the intent to commit a felony therein.</a:t>
            </a:r>
          </a:p>
          <a:p>
            <a:r>
              <a:rPr lang="en-US" b="1" u="sng" dirty="0">
                <a:solidFill>
                  <a:srgbClr val="002060"/>
                </a:solidFill>
              </a:rPr>
              <a:t>Forgery</a:t>
            </a:r>
            <a:r>
              <a:rPr lang="en-US" b="1" dirty="0">
                <a:solidFill>
                  <a:srgbClr val="002060"/>
                </a:solidFill>
              </a:rPr>
              <a:t>-</a:t>
            </a:r>
          </a:p>
          <a:p>
            <a:pPr lvl="1"/>
            <a:r>
              <a:rPr lang="en-US" b="1" dirty="0">
                <a:solidFill>
                  <a:srgbClr val="002060"/>
                </a:solidFill>
              </a:rPr>
              <a:t>(1) a person falsely makes or alters</a:t>
            </a:r>
          </a:p>
          <a:p>
            <a:pPr lvl="1"/>
            <a:r>
              <a:rPr lang="en-US" b="1" dirty="0">
                <a:solidFill>
                  <a:srgbClr val="002060"/>
                </a:solidFill>
              </a:rPr>
              <a:t>(2) a writing or document</a:t>
            </a:r>
          </a:p>
          <a:p>
            <a:pPr lvl="1"/>
            <a:r>
              <a:rPr lang="en-US" b="1" dirty="0">
                <a:solidFill>
                  <a:srgbClr val="002060"/>
                </a:solidFill>
              </a:rPr>
              <a:t>(3) with intent to defraud.</a:t>
            </a:r>
          </a:p>
          <a:p>
            <a:r>
              <a:rPr lang="en-US" b="1" u="sng" dirty="0">
                <a:solidFill>
                  <a:srgbClr val="002060"/>
                </a:solidFill>
              </a:rPr>
              <a:t>Receiving Stolen Property</a:t>
            </a:r>
            <a:r>
              <a:rPr lang="en-US" b="1" dirty="0">
                <a:solidFill>
                  <a:srgbClr val="002060"/>
                </a:solidFill>
              </a:rPr>
              <a:t>-</a:t>
            </a:r>
          </a:p>
          <a:p>
            <a:pPr lvl="1"/>
            <a:r>
              <a:rPr lang="en-US" b="1" dirty="0">
                <a:solidFill>
                  <a:srgbClr val="002060"/>
                </a:solidFill>
              </a:rPr>
              <a:t>(1) receiving or buying</a:t>
            </a:r>
          </a:p>
          <a:p>
            <a:pPr lvl="1"/>
            <a:r>
              <a:rPr lang="en-US" b="1" dirty="0">
                <a:solidFill>
                  <a:srgbClr val="002060"/>
                </a:solidFill>
              </a:rPr>
              <a:t>(2) stolen property</a:t>
            </a:r>
          </a:p>
          <a:p>
            <a:pPr lvl="1"/>
            <a:r>
              <a:rPr lang="en-US" b="1" dirty="0">
                <a:solidFill>
                  <a:srgbClr val="002060"/>
                </a:solidFill>
              </a:rPr>
              <a:t>(3) with knowledge that it has been stolen</a:t>
            </a:r>
            <a:r>
              <a:rPr lang="en-US" b="1" dirty="0"/>
              <a:t> </a:t>
            </a:r>
            <a:r>
              <a:rPr lang="en-US" dirty="0"/>
              <a:t>(that a person knew can be implied by the situation).</a:t>
            </a:r>
          </a:p>
          <a:p>
            <a:r>
              <a:rPr lang="en-US" b="1" u="sng" dirty="0">
                <a:solidFill>
                  <a:srgbClr val="002060"/>
                </a:solidFill>
              </a:rPr>
              <a:t>Unauthorized Use of a Vehicle</a:t>
            </a:r>
            <a:r>
              <a:rPr lang="en-US" b="1" dirty="0">
                <a:solidFill>
                  <a:srgbClr val="002060"/>
                </a:solidFill>
              </a:rPr>
              <a:t>-</a:t>
            </a:r>
          </a:p>
          <a:p>
            <a:pPr lvl="1"/>
            <a:r>
              <a:rPr lang="en-US" b="1" dirty="0">
                <a:solidFill>
                  <a:srgbClr val="002060"/>
                </a:solidFill>
              </a:rPr>
              <a:t>(1) a person unlawfully takes</a:t>
            </a:r>
          </a:p>
          <a:p>
            <a:pPr lvl="1"/>
            <a:r>
              <a:rPr lang="en-US" b="1" dirty="0">
                <a:solidFill>
                  <a:srgbClr val="002060"/>
                </a:solidFill>
              </a:rPr>
              <a:t>(2) a motor vehicle of another</a:t>
            </a:r>
          </a:p>
          <a:p>
            <a:pPr lvl="1"/>
            <a:r>
              <a:rPr lang="en-US" b="1" dirty="0">
                <a:solidFill>
                  <a:srgbClr val="002060"/>
                </a:solidFill>
              </a:rPr>
              <a:t>(3) temporarily</a:t>
            </a:r>
          </a:p>
          <a:p>
            <a:pPr lvl="1"/>
            <a:r>
              <a:rPr lang="en-US" b="1" dirty="0">
                <a:solidFill>
                  <a:srgbClr val="002060"/>
                </a:solidFill>
              </a:rPr>
              <a:t>(4) without consent.</a:t>
            </a:r>
          </a:p>
        </p:txBody>
      </p:sp>
    </p:spTree>
    <p:extLst>
      <p:ext uri="{BB962C8B-B14F-4D97-AF65-F5344CB8AC3E}">
        <p14:creationId xmlns:p14="http://schemas.microsoft.com/office/powerpoint/2010/main" val="119821132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Crimes Against Property: Cybercrime</a:t>
            </a:r>
          </a:p>
        </p:txBody>
      </p:sp>
      <p:sp>
        <p:nvSpPr>
          <p:cNvPr id="3" name="Content Placeholder 2"/>
          <p:cNvSpPr>
            <a:spLocks noGrp="1"/>
          </p:cNvSpPr>
          <p:nvPr>
            <p:ph idx="1"/>
          </p:nvPr>
        </p:nvSpPr>
        <p:spPr>
          <a:xfrm>
            <a:off x="0" y="1609344"/>
            <a:ext cx="12192000" cy="5248656"/>
          </a:xfrm>
        </p:spPr>
        <p:txBody>
          <a:bodyPr>
            <a:normAutofit/>
          </a:bodyPr>
          <a:lstStyle/>
          <a:p>
            <a:r>
              <a:rPr lang="en-US" b="1" u="sng" dirty="0">
                <a:solidFill>
                  <a:srgbClr val="002060"/>
                </a:solidFill>
              </a:rPr>
              <a:t>Cybercrime</a:t>
            </a:r>
            <a:r>
              <a:rPr lang="en-US" b="1" dirty="0"/>
              <a:t>- a wide range of actions that involves computers and computer networks in criminal activity.</a:t>
            </a:r>
          </a:p>
          <a:p>
            <a:r>
              <a:rPr lang="en-US" b="1" u="sng" dirty="0">
                <a:solidFill>
                  <a:srgbClr val="002060"/>
                </a:solidFill>
              </a:rPr>
              <a:t>Computer Crime</a:t>
            </a:r>
            <a:r>
              <a:rPr lang="en-US" b="1" dirty="0"/>
              <a:t>- the unauthorized access to and tampering with, someone else’s computer system.</a:t>
            </a:r>
          </a:p>
          <a:p>
            <a:r>
              <a:rPr lang="en-US" dirty="0"/>
              <a:t>Examples:</a:t>
            </a:r>
          </a:p>
          <a:p>
            <a:pPr lvl="1"/>
            <a:r>
              <a:rPr lang="en-US" b="1" dirty="0">
                <a:solidFill>
                  <a:srgbClr val="002060"/>
                </a:solidFill>
              </a:rPr>
              <a:t>spamming;</a:t>
            </a:r>
          </a:p>
          <a:p>
            <a:pPr lvl="1"/>
            <a:r>
              <a:rPr lang="en-US" b="1" dirty="0">
                <a:solidFill>
                  <a:srgbClr val="002060"/>
                </a:solidFill>
              </a:rPr>
              <a:t>hacking;</a:t>
            </a:r>
          </a:p>
          <a:p>
            <a:pPr lvl="1"/>
            <a:r>
              <a:rPr lang="en-US" b="1" dirty="0"/>
              <a:t>denial of service attacks </a:t>
            </a:r>
            <a:r>
              <a:rPr lang="en-US" dirty="0"/>
              <a:t>(worms, viruses, etc.);</a:t>
            </a:r>
          </a:p>
          <a:p>
            <a:pPr lvl="1"/>
            <a:r>
              <a:rPr lang="en-US" b="1" dirty="0"/>
              <a:t>phishing</a:t>
            </a:r>
            <a:r>
              <a:rPr lang="en-US" dirty="0"/>
              <a:t> (attempts to obtain personal information);</a:t>
            </a:r>
          </a:p>
          <a:p>
            <a:pPr lvl="1"/>
            <a:r>
              <a:rPr lang="en-US" b="1" dirty="0">
                <a:solidFill>
                  <a:srgbClr val="002060"/>
                </a:solidFill>
              </a:rPr>
              <a:t>illegal downloading and piracy of copyrighted music;</a:t>
            </a:r>
          </a:p>
          <a:p>
            <a:pPr lvl="1"/>
            <a:r>
              <a:rPr lang="en-US" b="1" dirty="0"/>
              <a:t>uploading copyrighted files and materials for the use by others;</a:t>
            </a:r>
          </a:p>
          <a:p>
            <a:pPr lvl="1"/>
            <a:r>
              <a:rPr lang="en-US" b="1" dirty="0"/>
              <a:t>illegal copying of software on more than one computer; and</a:t>
            </a:r>
          </a:p>
          <a:p>
            <a:pPr lvl="1"/>
            <a:r>
              <a:rPr lang="en-US" b="1" dirty="0">
                <a:solidFill>
                  <a:srgbClr val="002060"/>
                </a:solidFill>
              </a:rPr>
              <a:t>transmission of obscene images, movies, and sounds </a:t>
            </a:r>
            <a:r>
              <a:rPr lang="en-US" dirty="0"/>
              <a:t>(Children’s Internet Protection Act of 2000- schools and libraries must filter and block this material).</a:t>
            </a:r>
          </a:p>
        </p:txBody>
      </p:sp>
    </p:spTree>
    <p:extLst>
      <p:ext uri="{BB962C8B-B14F-4D97-AF65-F5344CB8AC3E}">
        <p14:creationId xmlns:p14="http://schemas.microsoft.com/office/powerpoint/2010/main" val="129273493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107. Which crime has been committed if George breaks into the home of Ralph at night with the intent to steal his $3,000 stereo?</a:t>
            </a:r>
          </a:p>
          <a:p>
            <a:pPr marL="0" indent="0">
              <a:buNone/>
            </a:pPr>
            <a:r>
              <a:rPr lang="en-US" dirty="0"/>
              <a:t>A. larceny</a:t>
            </a:r>
          </a:p>
          <a:p>
            <a:pPr marL="0" indent="0">
              <a:buNone/>
            </a:pPr>
            <a:r>
              <a:rPr lang="en-US" dirty="0"/>
              <a:t>B. burglary</a:t>
            </a:r>
          </a:p>
          <a:p>
            <a:pPr marL="0" indent="0">
              <a:buNone/>
            </a:pPr>
            <a:r>
              <a:rPr lang="en-US" dirty="0"/>
              <a:t>C. robbery</a:t>
            </a:r>
          </a:p>
          <a:p>
            <a:pPr marL="0" indent="0">
              <a:buNone/>
            </a:pPr>
            <a:r>
              <a:rPr lang="en-US" dirty="0"/>
              <a:t>D. embezzlement</a:t>
            </a:r>
          </a:p>
          <a:p>
            <a:pPr marL="0" indent="0">
              <a:buNone/>
            </a:pPr>
            <a:endParaRPr lang="en-US" dirty="0"/>
          </a:p>
          <a:p>
            <a:pPr marL="0" indent="0">
              <a:buNone/>
            </a:pPr>
            <a:r>
              <a:rPr lang="en-US" dirty="0"/>
              <a:t>108. Which crime has been committed if George walks into the electronics store with a gun and steals a $3,000 stereo system that he intends to use in his new man cave?</a:t>
            </a:r>
          </a:p>
          <a:p>
            <a:pPr marL="0" indent="0">
              <a:buNone/>
            </a:pPr>
            <a:r>
              <a:rPr lang="en-US" dirty="0"/>
              <a:t>A. larceny</a:t>
            </a:r>
          </a:p>
          <a:p>
            <a:pPr marL="0" indent="0">
              <a:buNone/>
            </a:pPr>
            <a:r>
              <a:rPr lang="en-US" dirty="0"/>
              <a:t>B. burglary</a:t>
            </a:r>
          </a:p>
          <a:p>
            <a:pPr marL="0" indent="0">
              <a:buNone/>
            </a:pPr>
            <a:r>
              <a:rPr lang="en-US" dirty="0"/>
              <a:t>C. robbery</a:t>
            </a:r>
          </a:p>
          <a:p>
            <a:pPr marL="0" indent="0">
              <a:buNone/>
            </a:pPr>
            <a:r>
              <a:rPr lang="en-US" dirty="0"/>
              <a:t>D. embezzlement</a:t>
            </a:r>
          </a:p>
        </p:txBody>
      </p:sp>
    </p:spTree>
    <p:extLst>
      <p:ext uri="{BB962C8B-B14F-4D97-AF65-F5344CB8AC3E}">
        <p14:creationId xmlns:p14="http://schemas.microsoft.com/office/powerpoint/2010/main" val="197937832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109. George was asked to housesit for Rebecca. While she was away in Maine for the summer, George took her $3,000 stereo and sold it on the Internet. Which crime has been committed?</a:t>
            </a:r>
          </a:p>
          <a:p>
            <a:pPr marL="0" indent="0">
              <a:buNone/>
            </a:pPr>
            <a:r>
              <a:rPr lang="en-US" dirty="0"/>
              <a:t>A. larceny</a:t>
            </a:r>
          </a:p>
          <a:p>
            <a:pPr marL="0" indent="0">
              <a:buNone/>
            </a:pPr>
            <a:r>
              <a:rPr lang="en-US" dirty="0"/>
              <a:t>B. burglary</a:t>
            </a:r>
          </a:p>
          <a:p>
            <a:pPr marL="0" indent="0">
              <a:buNone/>
            </a:pPr>
            <a:r>
              <a:rPr lang="en-US" dirty="0"/>
              <a:t>C. robbery</a:t>
            </a:r>
          </a:p>
          <a:p>
            <a:pPr marL="0" indent="0">
              <a:buNone/>
            </a:pPr>
            <a:r>
              <a:rPr lang="en-US" dirty="0"/>
              <a:t>D. embezzlement</a:t>
            </a:r>
          </a:p>
          <a:p>
            <a:pPr marL="0" indent="0">
              <a:buNone/>
            </a:pPr>
            <a:endParaRPr lang="en-US" dirty="0"/>
          </a:p>
          <a:p>
            <a:pPr marL="0" indent="0">
              <a:buNone/>
            </a:pPr>
            <a:r>
              <a:rPr lang="en-US" dirty="0"/>
              <a:t>110. If Mark stealthily steals a designer watch off of Sally’s wrist and then gives it to his girlfriend Judy for her birthday, what crime have they each committed if Judy knew that the watch was stolen?</a:t>
            </a:r>
          </a:p>
          <a:p>
            <a:pPr marL="0" indent="0">
              <a:buNone/>
            </a:pPr>
            <a:r>
              <a:rPr lang="en-US" dirty="0"/>
              <a:t>A. Mark committed robbery and Judy committed embezzlement</a:t>
            </a:r>
          </a:p>
          <a:p>
            <a:pPr marL="0" indent="0">
              <a:buNone/>
            </a:pPr>
            <a:r>
              <a:rPr lang="en-US" dirty="0"/>
              <a:t>B. Mark committed burglary and Judy committed receiving stolen property</a:t>
            </a:r>
          </a:p>
          <a:p>
            <a:pPr marL="0" indent="0">
              <a:buNone/>
            </a:pPr>
            <a:r>
              <a:rPr lang="en-US" dirty="0"/>
              <a:t>C. Mark committed robbery and Judy committed robbery</a:t>
            </a:r>
          </a:p>
          <a:p>
            <a:pPr marL="0" indent="0">
              <a:buNone/>
            </a:pPr>
            <a:r>
              <a:rPr lang="en-US" dirty="0"/>
              <a:t>D. Mark committed robbery and Judy committed receiving stolen property</a:t>
            </a:r>
          </a:p>
        </p:txBody>
      </p:sp>
    </p:spTree>
    <p:extLst>
      <p:ext uri="{BB962C8B-B14F-4D97-AF65-F5344CB8AC3E}">
        <p14:creationId xmlns:p14="http://schemas.microsoft.com/office/powerpoint/2010/main" val="43953864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111. Dominic received a $50 check for his birthday. Before he cashed it, he changed the amount to $550. What crime, if any, did he commit?</a:t>
            </a:r>
          </a:p>
          <a:p>
            <a:pPr marL="0" indent="0">
              <a:buNone/>
            </a:pPr>
            <a:r>
              <a:rPr lang="en-US" dirty="0"/>
              <a:t>A. embezzlement</a:t>
            </a:r>
          </a:p>
          <a:p>
            <a:pPr marL="0" indent="0">
              <a:buNone/>
            </a:pPr>
            <a:r>
              <a:rPr lang="en-US" dirty="0"/>
              <a:t>B. plagiarism</a:t>
            </a:r>
          </a:p>
          <a:p>
            <a:pPr marL="0" indent="0">
              <a:buNone/>
            </a:pPr>
            <a:r>
              <a:rPr lang="en-US" dirty="0"/>
              <a:t>C. forgery</a:t>
            </a:r>
          </a:p>
          <a:p>
            <a:pPr marL="0" indent="0">
              <a:buNone/>
            </a:pPr>
            <a:r>
              <a:rPr lang="en-US" dirty="0"/>
              <a:t>D. no crime was committed </a:t>
            </a:r>
          </a:p>
          <a:p>
            <a:pPr marL="0" indent="0">
              <a:buNone/>
            </a:pPr>
            <a:endParaRPr lang="en-US" dirty="0"/>
          </a:p>
          <a:p>
            <a:pPr marL="0" indent="0">
              <a:buNone/>
            </a:pPr>
            <a:r>
              <a:rPr lang="en-US" dirty="0"/>
              <a:t>112. Which of the following is not an example of cybercrime or computer crime?</a:t>
            </a:r>
          </a:p>
          <a:p>
            <a:pPr marL="0" indent="0">
              <a:buNone/>
            </a:pPr>
            <a:r>
              <a:rPr lang="en-US" dirty="0"/>
              <a:t>A. piracy</a:t>
            </a:r>
          </a:p>
          <a:p>
            <a:pPr marL="0" indent="0">
              <a:buNone/>
            </a:pPr>
            <a:r>
              <a:rPr lang="en-US" dirty="0"/>
              <a:t>B. hacking</a:t>
            </a:r>
          </a:p>
          <a:p>
            <a:pPr marL="0" indent="0">
              <a:buNone/>
            </a:pPr>
            <a:r>
              <a:rPr lang="en-US" dirty="0"/>
              <a:t>C. sending explicit images of minors</a:t>
            </a:r>
          </a:p>
          <a:p>
            <a:pPr marL="0" indent="0">
              <a:buNone/>
            </a:pPr>
            <a:r>
              <a:rPr lang="en-US" dirty="0"/>
              <a:t>D. electronically wiring money to an offshore bank account</a:t>
            </a:r>
          </a:p>
        </p:txBody>
      </p:sp>
    </p:spTree>
    <p:extLst>
      <p:ext uri="{BB962C8B-B14F-4D97-AF65-F5344CB8AC3E}">
        <p14:creationId xmlns:p14="http://schemas.microsoft.com/office/powerpoint/2010/main" val="2704481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lstStyle/>
          <a:p>
            <a:pPr marL="0" indent="0">
              <a:buNone/>
            </a:pPr>
            <a:r>
              <a:rPr lang="en-US" dirty="0"/>
              <a:t>9. The violation of which of the following types of law might carry a prison sentence of 25 years to life? </a:t>
            </a:r>
          </a:p>
          <a:p>
            <a:pPr marL="0" indent="0">
              <a:buNone/>
            </a:pPr>
            <a:r>
              <a:rPr lang="en-US" dirty="0"/>
              <a:t>A. property law</a:t>
            </a:r>
          </a:p>
          <a:p>
            <a:pPr marL="0" indent="0">
              <a:buNone/>
            </a:pPr>
            <a:r>
              <a:rPr lang="en-US" dirty="0"/>
              <a:t>B. contract law</a:t>
            </a:r>
          </a:p>
          <a:p>
            <a:pPr marL="0" indent="0">
              <a:buNone/>
            </a:pPr>
            <a:r>
              <a:rPr lang="en-US" dirty="0"/>
              <a:t>C. real estate law</a:t>
            </a:r>
          </a:p>
          <a:p>
            <a:pPr marL="0" indent="0">
              <a:buNone/>
            </a:pPr>
            <a:r>
              <a:rPr lang="en-US" dirty="0"/>
              <a:t>D. criminal law</a:t>
            </a:r>
          </a:p>
          <a:p>
            <a:pPr marL="0" indent="0">
              <a:buNone/>
            </a:pPr>
            <a:endParaRPr lang="en-US" dirty="0"/>
          </a:p>
          <a:p>
            <a:pPr marL="0" indent="0">
              <a:buNone/>
            </a:pPr>
            <a:r>
              <a:rPr lang="en-US" dirty="0"/>
              <a:t>10. Which of the following is the most likely result if the court finds that Teddy breached his duty of care to </a:t>
            </a:r>
            <a:r>
              <a:rPr lang="en-US" dirty="0" err="1"/>
              <a:t>Sofie</a:t>
            </a:r>
            <a:r>
              <a:rPr lang="en-US" dirty="0"/>
              <a:t>, thereby causing harm and a short hospitalization to </a:t>
            </a:r>
            <a:r>
              <a:rPr lang="en-US" dirty="0" err="1"/>
              <a:t>Sofie</a:t>
            </a:r>
            <a:r>
              <a:rPr lang="en-US" dirty="0"/>
              <a:t>?</a:t>
            </a:r>
          </a:p>
          <a:p>
            <a:pPr marL="0" indent="0">
              <a:buNone/>
            </a:pPr>
            <a:r>
              <a:rPr lang="en-US" dirty="0"/>
              <a:t>A. short imprisonment</a:t>
            </a:r>
          </a:p>
          <a:p>
            <a:pPr marL="0" indent="0">
              <a:buNone/>
            </a:pPr>
            <a:r>
              <a:rPr lang="en-US" dirty="0"/>
              <a:t>B. probation and a fine</a:t>
            </a:r>
          </a:p>
          <a:p>
            <a:pPr marL="0" indent="0">
              <a:buNone/>
            </a:pPr>
            <a:r>
              <a:rPr lang="en-US" dirty="0"/>
              <a:t>C. lengthy imprisonment</a:t>
            </a:r>
          </a:p>
          <a:p>
            <a:pPr marL="0" indent="0">
              <a:buNone/>
            </a:pPr>
            <a:r>
              <a:rPr lang="en-US" dirty="0"/>
              <a:t>D. damages of $1 million or more</a:t>
            </a:r>
          </a:p>
        </p:txBody>
      </p:sp>
    </p:spTree>
    <p:extLst>
      <p:ext uri="{BB962C8B-B14F-4D97-AF65-F5344CB8AC3E}">
        <p14:creationId xmlns:p14="http://schemas.microsoft.com/office/powerpoint/2010/main" val="142343808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normAutofit/>
          </a:bodyPr>
          <a:lstStyle/>
          <a:p>
            <a:pPr algn="ctr"/>
            <a:r>
              <a:rPr lang="en-US" dirty="0">
                <a:solidFill>
                  <a:srgbClr val="00B050"/>
                </a:solidFill>
              </a:rPr>
              <a:t>Problem 27. Computer Crime</a:t>
            </a:r>
          </a:p>
        </p:txBody>
      </p:sp>
      <p:sp>
        <p:nvSpPr>
          <p:cNvPr id="3" name="Content Placeholder 2"/>
          <p:cNvSpPr>
            <a:spLocks noGrp="1"/>
          </p:cNvSpPr>
          <p:nvPr>
            <p:ph idx="1"/>
          </p:nvPr>
        </p:nvSpPr>
        <p:spPr>
          <a:xfrm>
            <a:off x="0" y="1609344"/>
            <a:ext cx="12192000" cy="5248656"/>
          </a:xfrm>
        </p:spPr>
        <p:txBody>
          <a:bodyPr>
            <a:normAutofit fontScale="85000" lnSpcReduction="20000"/>
          </a:bodyPr>
          <a:lstStyle/>
          <a:p>
            <a:pPr marL="0" indent="0">
              <a:buNone/>
            </a:pPr>
            <a:r>
              <a:rPr lang="en-US" dirty="0"/>
              <a:t>In each case below, decide whether or not the act should be treated as a crime. Then for those that should be a crime, rank the acts from the most serious to the least serious. Explain your reasons.</a:t>
            </a:r>
          </a:p>
          <a:p>
            <a:pPr marL="457200" indent="-457200">
              <a:buFont typeface="+mj-lt"/>
              <a:buAutoNum type="arabicPeriod"/>
            </a:pPr>
            <a:r>
              <a:rPr lang="en-US" dirty="0"/>
              <a:t>Evan goes to a commercial music website and figures out a way to download three songs without paying for them.</a:t>
            </a:r>
          </a:p>
          <a:p>
            <a:pPr marL="457200" indent="-457200">
              <a:buFont typeface="+mj-lt"/>
              <a:buAutoNum type="arabicPeriod"/>
            </a:pPr>
            <a:r>
              <a:rPr lang="en-US" dirty="0" err="1"/>
              <a:t>Perrisha</a:t>
            </a:r>
            <a:r>
              <a:rPr lang="en-US" dirty="0"/>
              <a:t> supervises Bill at work. She suspects that he is visiting pornographic websites instead of working. She looks at his browsing history, which confirms her suspicions and fires him.</a:t>
            </a:r>
          </a:p>
          <a:p>
            <a:pPr marL="457200" indent="-457200">
              <a:buFont typeface="+mj-lt"/>
              <a:buAutoNum type="arabicPeriod"/>
            </a:pPr>
            <a:r>
              <a:rPr lang="en-US" dirty="0"/>
              <a:t>Dominique and Harold launch a computer virus designed to slow down the U.S. air traffic control system in hopes that they can cause airplanes to crash.</a:t>
            </a:r>
          </a:p>
          <a:p>
            <a:pPr marL="457200" indent="-457200">
              <a:buFont typeface="+mj-lt"/>
              <a:buAutoNum type="arabicPeriod"/>
            </a:pPr>
            <a:r>
              <a:rPr lang="en-US" dirty="0"/>
              <a:t>David (age 31) poses as a teenage boy on a social media website and arranges to meet a high school junior for a date.</a:t>
            </a:r>
          </a:p>
          <a:p>
            <a:pPr marL="457200" indent="-457200">
              <a:buFont typeface="+mj-lt"/>
              <a:buAutoNum type="arabicPeriod"/>
            </a:pPr>
            <a:r>
              <a:rPr lang="en-US" dirty="0"/>
              <a:t>Someone pretending to be with the Public Bank sends you an e-mail message saying there is a problem with your account and requesting that you send information, including your Social Security Number, so that the problem can be corrected.</a:t>
            </a:r>
          </a:p>
          <a:p>
            <a:pPr marL="457200" indent="-457200">
              <a:buFont typeface="+mj-lt"/>
              <a:buAutoNum type="arabicPeriod"/>
            </a:pPr>
            <a:r>
              <a:rPr lang="en-US" dirty="0"/>
              <a:t>Shayna (age 17) applies for a job at a local department store. The human resources personnel check out Shayna’s website and see pictures of her drinking beer. They do not offer her a job.</a:t>
            </a:r>
          </a:p>
          <a:p>
            <a:pPr marL="457200" indent="-457200">
              <a:buFont typeface="+mj-lt"/>
              <a:buAutoNum type="arabicPeriod"/>
            </a:pPr>
            <a:r>
              <a:rPr lang="en-US" dirty="0"/>
              <a:t>Nelly downloads her top 20 favorite songs from various sources and saves them to her personal music folder. The next day, Nelly uploads the songs to a peer-to-peer network so that her friends can download the songs to their personal music folders.</a:t>
            </a:r>
          </a:p>
          <a:p>
            <a:pPr marL="457200" indent="-457200">
              <a:buFont typeface="+mj-lt"/>
              <a:buAutoNum type="arabicPeriod"/>
            </a:pPr>
            <a:r>
              <a:rPr lang="en-US" dirty="0"/>
              <a:t>The night before a 10-page paper is due, Annalise copies and pastes several pages of information directly from an online public encyclopedia and only writes a few pages of her own. She does not cite her source and tries to pass off the entire paper as her original work.</a:t>
            </a:r>
          </a:p>
        </p:txBody>
      </p:sp>
    </p:spTree>
    <p:extLst>
      <p:ext uri="{BB962C8B-B14F-4D97-AF65-F5344CB8AC3E}">
        <p14:creationId xmlns:p14="http://schemas.microsoft.com/office/powerpoint/2010/main" val="2860454925"/>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Day 20. Objectives</a:t>
            </a:r>
          </a:p>
        </p:txBody>
      </p:sp>
      <p:sp>
        <p:nvSpPr>
          <p:cNvPr id="3" name="Content Placeholder 2"/>
          <p:cNvSpPr>
            <a:spLocks noGrp="1"/>
          </p:cNvSpPr>
          <p:nvPr>
            <p:ph idx="1"/>
          </p:nvPr>
        </p:nvSpPr>
        <p:spPr>
          <a:xfrm>
            <a:off x="0" y="1609344"/>
            <a:ext cx="12192000" cy="5248656"/>
          </a:xfrm>
        </p:spPr>
        <p:txBody>
          <a:bodyPr/>
          <a:lstStyle/>
          <a:p>
            <a:pPr lvl="1"/>
            <a:r>
              <a:rPr lang="en-US" dirty="0"/>
              <a:t>Students will be able to:</a:t>
            </a:r>
          </a:p>
          <a:p>
            <a:pPr lvl="2"/>
            <a:r>
              <a:rPr lang="en-US" dirty="0"/>
              <a:t>Explain how defendants can defend against criminal charges at trial by establishing defenses;</a:t>
            </a:r>
          </a:p>
          <a:p>
            <a:pPr lvl="2"/>
            <a:r>
              <a:rPr lang="en-US" dirty="0"/>
              <a:t>Explain what self-defense or the defense of others is and exactly how much force can be used; and</a:t>
            </a:r>
          </a:p>
          <a:p>
            <a:pPr lvl="2"/>
            <a:r>
              <a:rPr lang="en-US" dirty="0"/>
              <a:t>Explain what must be proven to establish the defenses of insanity, infancy, intoxication, entrapment, duress, and necessity.</a:t>
            </a:r>
          </a:p>
          <a:p>
            <a:endParaRPr lang="en-US" dirty="0"/>
          </a:p>
        </p:txBody>
      </p:sp>
    </p:spTree>
    <p:extLst>
      <p:ext uri="{BB962C8B-B14F-4D97-AF65-F5344CB8AC3E}">
        <p14:creationId xmlns:p14="http://schemas.microsoft.com/office/powerpoint/2010/main" val="186497733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Defenses to Crimes</a:t>
            </a:r>
          </a:p>
        </p:txBody>
      </p:sp>
      <p:sp>
        <p:nvSpPr>
          <p:cNvPr id="3" name="Content Placeholder 2"/>
          <p:cNvSpPr>
            <a:spLocks noGrp="1"/>
          </p:cNvSpPr>
          <p:nvPr>
            <p:ph idx="1"/>
          </p:nvPr>
        </p:nvSpPr>
        <p:spPr>
          <a:xfrm>
            <a:off x="0" y="1609344"/>
            <a:ext cx="12192000" cy="5248656"/>
          </a:xfrm>
        </p:spPr>
        <p:txBody>
          <a:bodyPr>
            <a:normAutofit/>
          </a:bodyPr>
          <a:lstStyle/>
          <a:p>
            <a:r>
              <a:rPr lang="en-US" b="1" dirty="0">
                <a:solidFill>
                  <a:srgbClr val="002060"/>
                </a:solidFill>
              </a:rPr>
              <a:t>No </a:t>
            </a:r>
            <a:r>
              <a:rPr lang="en-US" b="1" u="sng" dirty="0">
                <a:solidFill>
                  <a:srgbClr val="002060"/>
                </a:solidFill>
              </a:rPr>
              <a:t>Crime</a:t>
            </a:r>
            <a:r>
              <a:rPr lang="en-US" b="1" dirty="0">
                <a:solidFill>
                  <a:srgbClr val="002060"/>
                </a:solidFill>
              </a:rPr>
              <a:t> </a:t>
            </a:r>
            <a:r>
              <a:rPr lang="en-US" dirty="0"/>
              <a:t>Was Committed</a:t>
            </a:r>
          </a:p>
          <a:p>
            <a:r>
              <a:rPr lang="en-US" b="1" dirty="0">
                <a:solidFill>
                  <a:srgbClr val="002060"/>
                </a:solidFill>
              </a:rPr>
              <a:t>No </a:t>
            </a:r>
            <a:r>
              <a:rPr lang="en-US" b="1" u="sng" dirty="0">
                <a:solidFill>
                  <a:srgbClr val="002060"/>
                </a:solidFill>
              </a:rPr>
              <a:t>Criminal Intent</a:t>
            </a:r>
          </a:p>
          <a:p>
            <a:r>
              <a:rPr lang="en-US" dirty="0"/>
              <a:t>Crime Was </a:t>
            </a:r>
            <a:r>
              <a:rPr lang="en-US" b="1" dirty="0">
                <a:solidFill>
                  <a:srgbClr val="002060"/>
                </a:solidFill>
              </a:rPr>
              <a:t>Not Committed by the </a:t>
            </a:r>
            <a:r>
              <a:rPr lang="en-US" b="1" u="sng" dirty="0">
                <a:solidFill>
                  <a:srgbClr val="002060"/>
                </a:solidFill>
              </a:rPr>
              <a:t>Defendant</a:t>
            </a:r>
          </a:p>
          <a:p>
            <a:pPr lvl="1"/>
            <a:r>
              <a:rPr lang="en-US" b="1" u="sng" dirty="0"/>
              <a:t>Alibi</a:t>
            </a:r>
            <a:r>
              <a:rPr lang="en-US" b="1" dirty="0"/>
              <a:t>- evidence that the Defendant was </a:t>
            </a:r>
            <a:r>
              <a:rPr lang="en-US" b="1" dirty="0">
                <a:solidFill>
                  <a:srgbClr val="002060"/>
                </a:solidFill>
              </a:rPr>
              <a:t>somewhere else at the time </a:t>
            </a:r>
            <a:r>
              <a:rPr lang="en-US" b="1" dirty="0"/>
              <a:t>the crime happened.</a:t>
            </a:r>
          </a:p>
          <a:p>
            <a:pPr lvl="1"/>
            <a:r>
              <a:rPr lang="en-US" b="1" dirty="0">
                <a:solidFill>
                  <a:srgbClr val="002060"/>
                </a:solidFill>
              </a:rPr>
              <a:t>DNA Evidence</a:t>
            </a:r>
            <a:r>
              <a:rPr lang="en-US" b="1" dirty="0"/>
              <a:t>- biological evidence </a:t>
            </a:r>
            <a:r>
              <a:rPr lang="en-US" dirty="0"/>
              <a:t>to connect a person to a crime.</a:t>
            </a:r>
          </a:p>
          <a:p>
            <a:r>
              <a:rPr lang="en-US" dirty="0"/>
              <a:t>Defendant Committed the Act but it was </a:t>
            </a:r>
            <a:r>
              <a:rPr lang="en-US" b="1" dirty="0"/>
              <a:t>Excusable or Justifiable</a:t>
            </a:r>
          </a:p>
          <a:p>
            <a:pPr lvl="1"/>
            <a:r>
              <a:rPr lang="en-US" b="1" u="sng" dirty="0">
                <a:solidFill>
                  <a:srgbClr val="002060"/>
                </a:solidFill>
              </a:rPr>
              <a:t>Self-Defense</a:t>
            </a:r>
            <a:r>
              <a:rPr lang="en-US" b="1" dirty="0">
                <a:solidFill>
                  <a:srgbClr val="002060"/>
                </a:solidFill>
              </a:rPr>
              <a:t>/</a:t>
            </a:r>
            <a:r>
              <a:rPr lang="en-US" b="1" u="sng" dirty="0">
                <a:solidFill>
                  <a:srgbClr val="002060"/>
                </a:solidFill>
              </a:rPr>
              <a:t>Defense of Others</a:t>
            </a:r>
            <a:r>
              <a:rPr lang="en-US" u="sng" dirty="0">
                <a:solidFill>
                  <a:srgbClr val="002060"/>
                </a:solidFill>
              </a:rPr>
              <a:t>- </a:t>
            </a:r>
            <a:r>
              <a:rPr lang="en-US" b="1" dirty="0">
                <a:solidFill>
                  <a:srgbClr val="002060"/>
                </a:solidFill>
              </a:rPr>
              <a:t>if the person believes that there is </a:t>
            </a:r>
            <a:r>
              <a:rPr lang="en-US" b="1" u="sng" dirty="0">
                <a:solidFill>
                  <a:srgbClr val="002060"/>
                </a:solidFill>
              </a:rPr>
              <a:t>imminent danger</a:t>
            </a:r>
            <a:r>
              <a:rPr lang="en-US" b="1" dirty="0">
                <a:solidFill>
                  <a:srgbClr val="002060"/>
                </a:solidFill>
              </a:rPr>
              <a:t> of bodily harm to oneself or another- he/she may use </a:t>
            </a:r>
            <a:r>
              <a:rPr lang="en-US" b="1" u="sng" dirty="0">
                <a:solidFill>
                  <a:srgbClr val="002060"/>
                </a:solidFill>
              </a:rPr>
              <a:t>reasonable force </a:t>
            </a:r>
            <a:r>
              <a:rPr lang="en-US" b="1" dirty="0">
                <a:solidFill>
                  <a:srgbClr val="002060"/>
                </a:solidFill>
              </a:rPr>
              <a:t>to defend but the force cannot exceed the force used against the person and cannot last longer than necessary</a:t>
            </a:r>
            <a:r>
              <a:rPr lang="en-US" b="1" dirty="0"/>
              <a:t> to stop the attack. It is possible for the victim to become an aggressor if too much force is used or is continued too long.</a:t>
            </a:r>
          </a:p>
        </p:txBody>
      </p:sp>
    </p:spTree>
    <p:extLst>
      <p:ext uri="{BB962C8B-B14F-4D97-AF65-F5344CB8AC3E}">
        <p14:creationId xmlns:p14="http://schemas.microsoft.com/office/powerpoint/2010/main" val="229143118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Defendant is Not Criminally Responsible</a:t>
            </a:r>
          </a:p>
        </p:txBody>
      </p:sp>
      <p:sp>
        <p:nvSpPr>
          <p:cNvPr id="3" name="Content Placeholder 2"/>
          <p:cNvSpPr>
            <a:spLocks noGrp="1"/>
          </p:cNvSpPr>
          <p:nvPr>
            <p:ph idx="1"/>
          </p:nvPr>
        </p:nvSpPr>
        <p:spPr>
          <a:xfrm>
            <a:off x="0" y="1609344"/>
            <a:ext cx="12192000" cy="5248656"/>
          </a:xfrm>
        </p:spPr>
        <p:txBody>
          <a:bodyPr>
            <a:normAutofit/>
          </a:bodyPr>
          <a:lstStyle/>
          <a:p>
            <a:r>
              <a:rPr lang="en-US" b="1" u="sng" dirty="0">
                <a:solidFill>
                  <a:srgbClr val="002060"/>
                </a:solidFill>
              </a:rPr>
              <a:t>Insanity</a:t>
            </a:r>
            <a:r>
              <a:rPr lang="en-US" b="1" dirty="0">
                <a:solidFill>
                  <a:srgbClr val="002060"/>
                </a:solidFill>
              </a:rPr>
              <a:t>- the defendant could not tell right from wrong at the time of the crime</a:t>
            </a:r>
            <a:r>
              <a:rPr lang="en-US" b="1" dirty="0"/>
              <a:t> (insanity during or after the trial does not impact criminal liability).</a:t>
            </a:r>
          </a:p>
          <a:p>
            <a:r>
              <a:rPr lang="en-US" b="1" u="sng" dirty="0">
                <a:solidFill>
                  <a:srgbClr val="002060"/>
                </a:solidFill>
              </a:rPr>
              <a:t>Infancy</a:t>
            </a:r>
            <a:r>
              <a:rPr lang="en-US" b="1" dirty="0"/>
              <a:t>- children of a young age are not yet responsible for their own actions (</a:t>
            </a:r>
            <a:r>
              <a:rPr lang="en-US" b="1" dirty="0">
                <a:solidFill>
                  <a:srgbClr val="002060"/>
                </a:solidFill>
              </a:rPr>
              <a:t>under age 7</a:t>
            </a:r>
            <a:r>
              <a:rPr lang="en-US" b="1" dirty="0"/>
              <a:t>; from 7-14 they might be treated as children or adults given the specific situation).</a:t>
            </a:r>
          </a:p>
          <a:p>
            <a:r>
              <a:rPr lang="en-US" b="1" u="sng" dirty="0">
                <a:solidFill>
                  <a:srgbClr val="002060"/>
                </a:solidFill>
              </a:rPr>
              <a:t>Intoxication</a:t>
            </a:r>
            <a:r>
              <a:rPr lang="en-US" b="1" dirty="0">
                <a:solidFill>
                  <a:srgbClr val="002060"/>
                </a:solidFill>
              </a:rPr>
              <a:t>- the defendant was so drunk or high </a:t>
            </a:r>
            <a:r>
              <a:rPr lang="en-US" b="1" dirty="0"/>
              <a:t>on drugs that he </a:t>
            </a:r>
            <a:r>
              <a:rPr lang="en-US" b="1" dirty="0">
                <a:solidFill>
                  <a:srgbClr val="002060"/>
                </a:solidFill>
              </a:rPr>
              <a:t>did not know what he was doing</a:t>
            </a:r>
            <a:r>
              <a:rPr lang="en-US" b="1" dirty="0"/>
              <a:t> (but this is rarely a successful defense because it is </a:t>
            </a:r>
            <a:r>
              <a:rPr lang="en-US" b="1" dirty="0">
                <a:solidFill>
                  <a:srgbClr val="002060"/>
                </a:solidFill>
              </a:rPr>
              <a:t>not a valid defense if the person caused himself to become intoxicated</a:t>
            </a:r>
            <a:r>
              <a:rPr lang="en-US" b="1" dirty="0"/>
              <a:t>).</a:t>
            </a:r>
          </a:p>
          <a:p>
            <a:r>
              <a:rPr lang="en-US" b="1" u="sng" dirty="0">
                <a:solidFill>
                  <a:srgbClr val="002060"/>
                </a:solidFill>
              </a:rPr>
              <a:t>Entrapment</a:t>
            </a:r>
            <a:r>
              <a:rPr lang="en-US" b="1" dirty="0">
                <a:solidFill>
                  <a:srgbClr val="002060"/>
                </a:solidFill>
              </a:rPr>
              <a:t>- police induced or persuaded a person to commit a crime he would not have otherwise done</a:t>
            </a:r>
            <a:r>
              <a:rPr lang="en-US" b="1" dirty="0"/>
              <a:t> without the inducement.</a:t>
            </a:r>
          </a:p>
          <a:p>
            <a:r>
              <a:rPr lang="en-US" b="1" u="sng" dirty="0">
                <a:solidFill>
                  <a:srgbClr val="002060"/>
                </a:solidFill>
              </a:rPr>
              <a:t>Duress</a:t>
            </a:r>
            <a:r>
              <a:rPr lang="en-US" b="1" dirty="0">
                <a:solidFill>
                  <a:srgbClr val="002060"/>
                </a:solidFill>
              </a:rPr>
              <a:t>- a person acted the way he did due to a threat of immediate danger</a:t>
            </a:r>
            <a:r>
              <a:rPr lang="en-US" b="1" dirty="0"/>
              <a:t> to life or personal safety (lack of free will- put a gun to your head) (not a valid defense for homicide).</a:t>
            </a:r>
          </a:p>
          <a:p>
            <a:r>
              <a:rPr lang="en-US" b="1" u="sng" dirty="0">
                <a:solidFill>
                  <a:srgbClr val="002060"/>
                </a:solidFill>
              </a:rPr>
              <a:t>Necessity</a:t>
            </a:r>
            <a:r>
              <a:rPr lang="en-US" b="1" dirty="0"/>
              <a:t>- a person acted the way he did because his action was </a:t>
            </a:r>
            <a:r>
              <a:rPr lang="en-US" b="1" dirty="0">
                <a:solidFill>
                  <a:srgbClr val="002060"/>
                </a:solidFill>
              </a:rPr>
              <a:t>unavoidable in order to protect life</a:t>
            </a:r>
            <a:r>
              <a:rPr lang="en-US" b="1" dirty="0"/>
              <a:t> (not a valid defense for homicide).</a:t>
            </a:r>
          </a:p>
        </p:txBody>
      </p:sp>
    </p:spTree>
    <p:extLst>
      <p:ext uri="{BB962C8B-B14F-4D97-AF65-F5344CB8AC3E}">
        <p14:creationId xmlns:p14="http://schemas.microsoft.com/office/powerpoint/2010/main" val="1334498446"/>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113. Which defense can be asserted when the police induce a person to commit a crime that he would not have otherwise done without the inducement?</a:t>
            </a:r>
          </a:p>
          <a:p>
            <a:pPr marL="0" indent="0">
              <a:buNone/>
            </a:pPr>
            <a:r>
              <a:rPr lang="en-US" dirty="0"/>
              <a:t>A. insanity</a:t>
            </a:r>
          </a:p>
          <a:p>
            <a:pPr marL="0" indent="0">
              <a:buNone/>
            </a:pPr>
            <a:r>
              <a:rPr lang="en-US" dirty="0"/>
              <a:t>B. duress</a:t>
            </a:r>
          </a:p>
          <a:p>
            <a:pPr marL="0" indent="0">
              <a:buNone/>
            </a:pPr>
            <a:r>
              <a:rPr lang="en-US" dirty="0"/>
              <a:t>C. necessity</a:t>
            </a:r>
          </a:p>
          <a:p>
            <a:pPr marL="0" indent="0">
              <a:buNone/>
            </a:pPr>
            <a:r>
              <a:rPr lang="en-US" dirty="0"/>
              <a:t>D. entrapment</a:t>
            </a:r>
          </a:p>
          <a:p>
            <a:pPr marL="0" indent="0">
              <a:buNone/>
            </a:pPr>
            <a:endParaRPr lang="en-US" dirty="0"/>
          </a:p>
          <a:p>
            <a:pPr marL="0" indent="0">
              <a:buNone/>
            </a:pPr>
            <a:r>
              <a:rPr lang="en-US" dirty="0"/>
              <a:t>114. What defense can be asserted when a person acted the way he did because his action was unavoidable in order to protect life?</a:t>
            </a:r>
          </a:p>
          <a:p>
            <a:pPr marL="0" indent="0">
              <a:buNone/>
            </a:pPr>
            <a:r>
              <a:rPr lang="en-US" dirty="0"/>
              <a:t>A. insanity</a:t>
            </a:r>
          </a:p>
          <a:p>
            <a:pPr marL="0" indent="0">
              <a:buNone/>
            </a:pPr>
            <a:r>
              <a:rPr lang="en-US" dirty="0"/>
              <a:t>B. duress</a:t>
            </a:r>
          </a:p>
          <a:p>
            <a:pPr marL="0" indent="0">
              <a:buNone/>
            </a:pPr>
            <a:r>
              <a:rPr lang="en-US" dirty="0"/>
              <a:t>C. necessity</a:t>
            </a:r>
          </a:p>
          <a:p>
            <a:pPr marL="0" indent="0">
              <a:buNone/>
            </a:pPr>
            <a:r>
              <a:rPr lang="en-US" dirty="0"/>
              <a:t>D. entrapment</a:t>
            </a:r>
          </a:p>
        </p:txBody>
      </p:sp>
    </p:spTree>
    <p:extLst>
      <p:ext uri="{BB962C8B-B14F-4D97-AF65-F5344CB8AC3E}">
        <p14:creationId xmlns:p14="http://schemas.microsoft.com/office/powerpoint/2010/main" val="100270980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fontScale="92500" lnSpcReduction="10000"/>
          </a:bodyPr>
          <a:lstStyle/>
          <a:p>
            <a:pPr marL="0" indent="0">
              <a:buNone/>
            </a:pPr>
            <a:r>
              <a:rPr lang="en-US" dirty="0"/>
              <a:t>115. While at a party, 17-year old Devon drinks so much alcohol that he nearly passes out. At midnight he believes that Zeb is attempting to sexually assault Fiona. Devon smashes a beer bottle over Zeb’s head, causing Zeb to lose consciousness. What defense can Devon use when he is tried on charges of battery?</a:t>
            </a:r>
          </a:p>
          <a:p>
            <a:pPr marL="0" indent="0">
              <a:buNone/>
            </a:pPr>
            <a:r>
              <a:rPr lang="en-US" dirty="0"/>
              <a:t>A. infancy</a:t>
            </a:r>
          </a:p>
          <a:p>
            <a:pPr marL="0" indent="0">
              <a:buNone/>
            </a:pPr>
            <a:r>
              <a:rPr lang="en-US" dirty="0"/>
              <a:t>B. intoxication</a:t>
            </a:r>
          </a:p>
          <a:p>
            <a:pPr marL="0" indent="0">
              <a:buNone/>
            </a:pPr>
            <a:r>
              <a:rPr lang="en-US" dirty="0"/>
              <a:t>C. self-defense</a:t>
            </a:r>
          </a:p>
          <a:p>
            <a:pPr marL="0" indent="0">
              <a:buNone/>
            </a:pPr>
            <a:r>
              <a:rPr lang="en-US" dirty="0"/>
              <a:t>D. defense of others</a:t>
            </a:r>
          </a:p>
          <a:p>
            <a:pPr marL="0" indent="0">
              <a:buNone/>
            </a:pPr>
            <a:endParaRPr lang="en-US" dirty="0"/>
          </a:p>
          <a:p>
            <a:pPr marL="0" indent="0">
              <a:buNone/>
            </a:pPr>
            <a:r>
              <a:rPr lang="en-US" dirty="0"/>
              <a:t>116. 6-year old Nathan is horsing around with his friends. Suddenly he pushes Jim into the road and Jim is struck by a car. What defense can Nathan use if criminal charges are brought against him?</a:t>
            </a:r>
          </a:p>
          <a:p>
            <a:pPr marL="0" indent="0">
              <a:buNone/>
            </a:pPr>
            <a:r>
              <a:rPr lang="en-US" dirty="0"/>
              <a:t>A. infancy</a:t>
            </a:r>
          </a:p>
          <a:p>
            <a:pPr marL="0" indent="0">
              <a:buNone/>
            </a:pPr>
            <a:r>
              <a:rPr lang="en-US" dirty="0"/>
              <a:t>B. insanity</a:t>
            </a:r>
          </a:p>
          <a:p>
            <a:pPr marL="0" indent="0">
              <a:buNone/>
            </a:pPr>
            <a:r>
              <a:rPr lang="en-US" dirty="0"/>
              <a:t>C. self-defense</a:t>
            </a:r>
          </a:p>
          <a:p>
            <a:pPr marL="0" indent="0">
              <a:buNone/>
            </a:pPr>
            <a:r>
              <a:rPr lang="en-US" dirty="0"/>
              <a:t>D. necessity</a:t>
            </a:r>
          </a:p>
        </p:txBody>
      </p:sp>
    </p:spTree>
    <p:extLst>
      <p:ext uri="{BB962C8B-B14F-4D97-AF65-F5344CB8AC3E}">
        <p14:creationId xmlns:p14="http://schemas.microsoft.com/office/powerpoint/2010/main" val="281738743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fontScale="92500" lnSpcReduction="10000"/>
          </a:bodyPr>
          <a:lstStyle/>
          <a:p>
            <a:pPr marL="0" indent="0">
              <a:buNone/>
            </a:pPr>
            <a:r>
              <a:rPr lang="en-US" dirty="0"/>
              <a:t>117. 98-year old Ruth is of sound mind. One day she saw one of the attendants at her nursing home striking her friend Ethel. Ruth swung her cane at the attendant but accidentally hit Ethel instead, killing her. If criminal charges are brought against Ruth, what defense might she use?</a:t>
            </a:r>
          </a:p>
          <a:p>
            <a:pPr marL="0" indent="0">
              <a:buNone/>
            </a:pPr>
            <a:r>
              <a:rPr lang="en-US" dirty="0"/>
              <a:t>A. insanity</a:t>
            </a:r>
          </a:p>
          <a:p>
            <a:pPr marL="0" indent="0">
              <a:buNone/>
            </a:pPr>
            <a:r>
              <a:rPr lang="en-US" dirty="0"/>
              <a:t>B. duress</a:t>
            </a:r>
          </a:p>
          <a:p>
            <a:pPr marL="0" indent="0">
              <a:buNone/>
            </a:pPr>
            <a:r>
              <a:rPr lang="en-US" dirty="0"/>
              <a:t>C. necessity</a:t>
            </a:r>
          </a:p>
          <a:p>
            <a:pPr marL="0" indent="0">
              <a:buNone/>
            </a:pPr>
            <a:r>
              <a:rPr lang="en-US" dirty="0"/>
              <a:t>D. defense of others</a:t>
            </a:r>
          </a:p>
          <a:p>
            <a:pPr marL="0" indent="0">
              <a:buNone/>
            </a:pPr>
            <a:endParaRPr lang="en-US" dirty="0"/>
          </a:p>
          <a:p>
            <a:pPr marL="0" indent="0">
              <a:buNone/>
            </a:pPr>
            <a:r>
              <a:rPr lang="en-US" dirty="0"/>
              <a:t>118. Kerri was at the mall after school one day. Randy walked up behind Kerri and put a gun to her back, ordering her to steal the $500 jacket that she was currently trying on. If criminal charges are brought against Kerri, what defense might she use?</a:t>
            </a:r>
          </a:p>
          <a:p>
            <a:pPr marL="0" indent="0">
              <a:buNone/>
            </a:pPr>
            <a:r>
              <a:rPr lang="en-US" dirty="0"/>
              <a:t>A. insanity</a:t>
            </a:r>
          </a:p>
          <a:p>
            <a:pPr marL="0" indent="0">
              <a:buNone/>
            </a:pPr>
            <a:r>
              <a:rPr lang="en-US" dirty="0"/>
              <a:t>B. duress</a:t>
            </a:r>
          </a:p>
          <a:p>
            <a:pPr marL="0" indent="0">
              <a:buNone/>
            </a:pPr>
            <a:r>
              <a:rPr lang="en-US" dirty="0"/>
              <a:t>C. self-defense</a:t>
            </a:r>
          </a:p>
          <a:p>
            <a:pPr marL="0" indent="0">
              <a:buNone/>
            </a:pPr>
            <a:r>
              <a:rPr lang="en-US" dirty="0"/>
              <a:t>D. necessity</a:t>
            </a:r>
          </a:p>
        </p:txBody>
      </p:sp>
    </p:spTree>
    <p:extLst>
      <p:ext uri="{BB962C8B-B14F-4D97-AF65-F5344CB8AC3E}">
        <p14:creationId xmlns:p14="http://schemas.microsoft.com/office/powerpoint/2010/main" val="2619897244"/>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lnSpcReduction="10000"/>
          </a:bodyPr>
          <a:lstStyle/>
          <a:p>
            <a:pPr marL="0" indent="0">
              <a:buNone/>
            </a:pPr>
            <a:r>
              <a:rPr lang="en-US" dirty="0"/>
              <a:t>119. One day Jason left the house and forgot his key in the house. Luckily he left one of his front windows ajar. As he slipped in the house through the window, a police officer drove by, saw him entering the house, and arrested him. What is Jason’s best defense?</a:t>
            </a:r>
          </a:p>
          <a:p>
            <a:pPr marL="0" indent="0">
              <a:buNone/>
            </a:pPr>
            <a:r>
              <a:rPr lang="en-US" dirty="0"/>
              <a:t>A. necessity</a:t>
            </a:r>
          </a:p>
          <a:p>
            <a:pPr marL="0" indent="0">
              <a:buNone/>
            </a:pPr>
            <a:r>
              <a:rPr lang="en-US" dirty="0"/>
              <a:t>B. no crime was committed</a:t>
            </a:r>
          </a:p>
          <a:p>
            <a:pPr marL="0" indent="0">
              <a:buNone/>
            </a:pPr>
            <a:r>
              <a:rPr lang="en-US" dirty="0"/>
              <a:t>C. entrapment</a:t>
            </a:r>
          </a:p>
          <a:p>
            <a:pPr marL="0" indent="0">
              <a:buNone/>
            </a:pPr>
            <a:r>
              <a:rPr lang="en-US" dirty="0"/>
              <a:t>D. no guilty state of mind </a:t>
            </a:r>
          </a:p>
          <a:p>
            <a:pPr marL="0" indent="0">
              <a:buNone/>
            </a:pPr>
            <a:endParaRPr lang="en-US" dirty="0"/>
          </a:p>
          <a:p>
            <a:pPr marL="0" indent="0">
              <a:buNone/>
            </a:pPr>
            <a:r>
              <a:rPr lang="en-US" dirty="0"/>
              <a:t>120. Shelly was a patient at the state mental facility. She legitimately believed that she was a camel and she spit at the corrections officer as he walked by. What is Shelly’s best defense to the crime of battery?</a:t>
            </a:r>
          </a:p>
          <a:p>
            <a:pPr marL="0" indent="0">
              <a:buNone/>
            </a:pPr>
            <a:r>
              <a:rPr lang="en-US" dirty="0"/>
              <a:t>A. necessity</a:t>
            </a:r>
          </a:p>
          <a:p>
            <a:pPr marL="0" indent="0">
              <a:buNone/>
            </a:pPr>
            <a:r>
              <a:rPr lang="en-US" dirty="0"/>
              <a:t>B. no crime was committed</a:t>
            </a:r>
          </a:p>
          <a:p>
            <a:pPr marL="0" indent="0">
              <a:buNone/>
            </a:pPr>
            <a:r>
              <a:rPr lang="en-US" dirty="0"/>
              <a:t>C. entrapment</a:t>
            </a:r>
          </a:p>
          <a:p>
            <a:pPr marL="0" indent="0">
              <a:buNone/>
            </a:pPr>
            <a:r>
              <a:rPr lang="en-US" dirty="0"/>
              <a:t>D. no guilty state of mind</a:t>
            </a:r>
          </a:p>
        </p:txBody>
      </p:sp>
    </p:spTree>
    <p:extLst>
      <p:ext uri="{BB962C8B-B14F-4D97-AF65-F5344CB8AC3E}">
        <p14:creationId xmlns:p14="http://schemas.microsoft.com/office/powerpoint/2010/main" val="2961379089"/>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normAutofit/>
          </a:bodyPr>
          <a:lstStyle/>
          <a:p>
            <a:pPr algn="ctr"/>
            <a:r>
              <a:rPr lang="en-US" dirty="0">
                <a:solidFill>
                  <a:srgbClr val="00B050"/>
                </a:solidFill>
              </a:rPr>
              <a:t>Problem 28. Self-Defense</a:t>
            </a:r>
          </a:p>
        </p:txBody>
      </p:sp>
      <p:sp>
        <p:nvSpPr>
          <p:cNvPr id="3" name="Content Placeholder 2"/>
          <p:cNvSpPr>
            <a:spLocks noGrp="1"/>
          </p:cNvSpPr>
          <p:nvPr>
            <p:ph idx="1"/>
          </p:nvPr>
        </p:nvSpPr>
        <p:spPr>
          <a:xfrm>
            <a:off x="0" y="1609344"/>
            <a:ext cx="12192000" cy="5248656"/>
          </a:xfrm>
        </p:spPr>
        <p:txBody>
          <a:bodyPr/>
          <a:lstStyle/>
          <a:p>
            <a:pPr marL="457200" indent="-457200">
              <a:buFont typeface="+mj-lt"/>
              <a:buAutoNum type="arabicPeriod"/>
            </a:pPr>
            <a:r>
              <a:rPr lang="en-US" dirty="0"/>
              <a:t>Ms. </a:t>
            </a:r>
            <a:r>
              <a:rPr lang="en-US" dirty="0" err="1"/>
              <a:t>Urbanski</a:t>
            </a:r>
            <a:r>
              <a:rPr lang="en-US" dirty="0"/>
              <a:t> kept a pistol in her home as protection against intruders. One evening she heard a noise in the den and went to investigate. Upon entering the room she saw a man stealing her television. The burglar, seeing the gun, ran for the window but Ms. </a:t>
            </a:r>
            <a:r>
              <a:rPr lang="en-US" dirty="0" err="1"/>
              <a:t>Urbanski</a:t>
            </a:r>
            <a:r>
              <a:rPr lang="en-US" dirty="0"/>
              <a:t> fired and killed him before he could escape. In a trial for manslaughter, Ms. </a:t>
            </a:r>
            <a:r>
              <a:rPr lang="en-US" dirty="0" err="1"/>
              <a:t>Urbanski</a:t>
            </a:r>
            <a:r>
              <a:rPr lang="en-US" dirty="0"/>
              <a:t> pleaded self-defense. Would you find her guilty? Why or why not?</a:t>
            </a:r>
          </a:p>
          <a:p>
            <a:pPr marL="457200" indent="-457200">
              <a:buFont typeface="+mj-lt"/>
              <a:buAutoNum type="arabicPeriod"/>
            </a:pPr>
            <a:r>
              <a:rPr lang="en-US" dirty="0"/>
              <a:t>Mr. Peters has a legal handgun to protect his home against intruders and against the increasing crime in his neighborhood. One night, Takeshi (a 16-year old Japanese exchange student) walks up Mr. </a:t>
            </a:r>
            <a:r>
              <a:rPr lang="en-US" dirty="0" err="1"/>
              <a:t>Peters’s</a:t>
            </a:r>
            <a:r>
              <a:rPr lang="en-US" dirty="0"/>
              <a:t> driveway looking for a party. Takeshi thinks Mr. Peters is hosting the party and begins yelling and waving his arms. Mr. Peters gets scared, retrieves his handgun, and points it at Takeshi while yelling “Freeze!” Takeshi does not understand English and keeps walking towards Mr. Peters. Thinking he is an intruder, Mr. Peters shoots and kills Takeshi at the front steps of his house. Mr. Peters is charged with first degree murder. Does he have a defense?</a:t>
            </a:r>
          </a:p>
          <a:p>
            <a:pPr marL="457200" indent="-457200">
              <a:buFont typeface="+mj-lt"/>
              <a:buAutoNum type="arabicPeriod"/>
            </a:pPr>
            <a:r>
              <a:rPr lang="en-US" dirty="0"/>
              <a:t>The owner of a jewelry store witnesses a shoplifter stealing an expensive diamond necklace. Can the owner use force to prevent the crime? If so, how much?</a:t>
            </a:r>
          </a:p>
        </p:txBody>
      </p:sp>
    </p:spTree>
    <p:extLst>
      <p:ext uri="{BB962C8B-B14F-4D97-AF65-F5344CB8AC3E}">
        <p14:creationId xmlns:p14="http://schemas.microsoft.com/office/powerpoint/2010/main" val="4042880981"/>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normAutofit/>
          </a:bodyPr>
          <a:lstStyle/>
          <a:p>
            <a:pPr algn="ctr"/>
            <a:r>
              <a:rPr lang="en-US" sz="4000" dirty="0">
                <a:solidFill>
                  <a:srgbClr val="00B050"/>
                </a:solidFill>
              </a:rPr>
              <a:t>Problem 29. Defenses for the Shipwrecked Sailors</a:t>
            </a:r>
          </a:p>
        </p:txBody>
      </p:sp>
      <p:sp>
        <p:nvSpPr>
          <p:cNvPr id="3" name="Content Placeholder 2"/>
          <p:cNvSpPr>
            <a:spLocks noGrp="1"/>
          </p:cNvSpPr>
          <p:nvPr>
            <p:ph idx="1"/>
          </p:nvPr>
        </p:nvSpPr>
        <p:spPr>
          <a:xfrm>
            <a:off x="0" y="1609344"/>
            <a:ext cx="12192000" cy="5248656"/>
          </a:xfrm>
        </p:spPr>
        <p:txBody>
          <a:bodyPr>
            <a:normAutofit fontScale="85000" lnSpcReduction="20000"/>
          </a:bodyPr>
          <a:lstStyle/>
          <a:p>
            <a:pPr marL="0" indent="0">
              <a:buNone/>
            </a:pPr>
            <a:r>
              <a:rPr lang="en-US" dirty="0"/>
              <a:t>	Three sailors on an oceangoing freighter were cast adrift in a life raft after their ship sank during a storm in the Atlantic Ocean. The ship went down so suddenly that there was no time to send out an SOS. As far as the sailors knew, they were the only survivors. They had no food or water in the raft. And they had no fishing gear or other equipment that might be of use to get food from the ocean.</a:t>
            </a:r>
          </a:p>
          <a:p>
            <a:pPr marL="0" indent="0">
              <a:buNone/>
            </a:pPr>
            <a:r>
              <a:rPr lang="en-US" dirty="0"/>
              <a:t>	After recovering from the shock of the shipwreck, the three sailors began to discuss their situation. Dudley, the ship’s navigator, figured that they were at least one thousand miles from land and that the storm had blown them far from where any ships would normally pass. Stephens, the ship’s doctor, indicated that without any food they could not live longer than 30 days. The only nourishment they could expect was from any rain that might fall from time to time. He noted, however, that if one of the three died before the others, the other two could live a while longer by eating the body of the third.</a:t>
            </a:r>
          </a:p>
          <a:p>
            <a:pPr marL="0" indent="0">
              <a:buNone/>
            </a:pPr>
            <a:r>
              <a:rPr lang="en-US" dirty="0"/>
              <a:t>	On the twenty-fifth day, the third sailor, Brooks, who by this time was extremely weak, suggested that they all draw lots and that the loser be killed and eaten by the other two. Both Dudley and Stephens agreed. The next day, lots were drawn and Brooks lost. At this point, Brooks objected and refused to consent. However, Dudley and Stephens decided that Brooks would die soon anyway. So they might as well get it over with. After thus agreeing, they killed and ate Brooks.</a:t>
            </a:r>
          </a:p>
          <a:p>
            <a:pPr marL="0" indent="0">
              <a:buNone/>
            </a:pPr>
            <a:r>
              <a:rPr lang="en-US" dirty="0"/>
              <a:t>	Five days later, Dudley and Stephens were rescued by a passing ship and brought to port. They explained to the authorities what had happened to Brooks. After recovering from the ordeal, the two were placed on trial for murder. The country in which they were tried had the following law: “any person who deliberately takes the life of another is guilty of murder.”</a:t>
            </a:r>
          </a:p>
          <a:p>
            <a:pPr marL="0" indent="0">
              <a:buNone/>
            </a:pPr>
            <a:endParaRPr lang="en-US" dirty="0"/>
          </a:p>
          <a:p>
            <a:pPr marL="457200" indent="-457200">
              <a:buFont typeface="+mj-lt"/>
              <a:buAutoNum type="arabicPeriod"/>
            </a:pPr>
            <a:r>
              <a:rPr lang="en-US" dirty="0"/>
              <a:t>Do the sailors who survived have any defenses for the killing of Brooks?</a:t>
            </a:r>
          </a:p>
          <a:p>
            <a:pPr marL="457200" indent="-457200">
              <a:buFont typeface="+mj-lt"/>
              <a:buAutoNum type="arabicPeriod"/>
            </a:pPr>
            <a:r>
              <a:rPr lang="en-US" dirty="0"/>
              <a:t>Should they even be prosecuted? Explain.</a:t>
            </a:r>
          </a:p>
        </p:txBody>
      </p:sp>
    </p:spTree>
    <p:extLst>
      <p:ext uri="{BB962C8B-B14F-4D97-AF65-F5344CB8AC3E}">
        <p14:creationId xmlns:p14="http://schemas.microsoft.com/office/powerpoint/2010/main" val="1230244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normAutofit/>
          </a:bodyPr>
          <a:lstStyle/>
          <a:p>
            <a:pPr algn="ctr"/>
            <a:r>
              <a:rPr lang="en-US" dirty="0">
                <a:solidFill>
                  <a:srgbClr val="00B050"/>
                </a:solidFill>
              </a:rPr>
              <a:t>Problem 3. Matt &amp; Kenji’s Skip Day</a:t>
            </a:r>
            <a:endParaRPr lang="en-US" dirty="0"/>
          </a:p>
        </p:txBody>
      </p:sp>
      <p:sp>
        <p:nvSpPr>
          <p:cNvPr id="3" name="Content Placeholder 2"/>
          <p:cNvSpPr>
            <a:spLocks noGrp="1"/>
          </p:cNvSpPr>
          <p:nvPr>
            <p:ph idx="1"/>
          </p:nvPr>
        </p:nvSpPr>
        <p:spPr>
          <a:xfrm>
            <a:off x="0" y="1609344"/>
            <a:ext cx="12192000" cy="5248656"/>
          </a:xfrm>
        </p:spPr>
        <p:txBody>
          <a:bodyPr>
            <a:normAutofit lnSpcReduction="10000"/>
          </a:bodyPr>
          <a:lstStyle/>
          <a:p>
            <a:pPr marL="0" indent="0">
              <a:buNone/>
            </a:pPr>
            <a:r>
              <a:rPr lang="en-US" dirty="0"/>
              <a:t>	Matt and Kenji decide to skip school. They take Kenji’s brother’s car without telling him and drive to a local shopping center. Ignoring the sign “Parking for Handicapped Persons Only,” they leave the car and enter an electronics shop.</a:t>
            </a:r>
          </a:p>
          <a:p>
            <a:pPr marL="0" indent="0">
              <a:buNone/>
            </a:pPr>
            <a:r>
              <a:rPr lang="en-US" dirty="0"/>
              <a:t>	After looking around, they buy an MP3 player. Then they buy some sandwiches from a street vendor and walk to a nearby park. While eating, they discover that the MP3 player does not work. In their hurry to return it, they leave their trash on the park bench.</a:t>
            </a:r>
          </a:p>
          <a:p>
            <a:pPr marL="0" indent="0">
              <a:buNone/>
            </a:pPr>
            <a:r>
              <a:rPr lang="en-US" dirty="0"/>
              <a:t>	When Matt and Kenji get back to the shopping center, they notice a large dent in one side of their car. The dent appears to be the result of a driver’s carelessness in backing out of the next space. They also notice that the car has been broken into and that the satellite radio has been removed.</a:t>
            </a:r>
          </a:p>
          <a:p>
            <a:pPr marL="0" indent="0">
              <a:buNone/>
            </a:pPr>
            <a:r>
              <a:rPr lang="en-US" dirty="0"/>
              <a:t>	They call the police to report the accident and theft. When the police arrive, they seize a small, clear bag containing illegal drugs from behind the car’s backseat. Matt and Kenji are arrested.</a:t>
            </a:r>
          </a:p>
          <a:p>
            <a:pPr marL="0" indent="0">
              <a:buNone/>
            </a:pPr>
            <a:endParaRPr lang="en-US" dirty="0"/>
          </a:p>
          <a:p>
            <a:pPr marL="457200" indent="-457200">
              <a:buFont typeface="+mj-lt"/>
              <a:buAutoNum type="arabicPeriod"/>
            </a:pPr>
            <a:r>
              <a:rPr lang="en-US" dirty="0"/>
              <a:t>List all of the things that Matt and Kenji did wrong.</a:t>
            </a:r>
          </a:p>
          <a:p>
            <a:pPr marL="457200" indent="-457200">
              <a:buFont typeface="+mj-lt"/>
              <a:buAutoNum type="arabicPeriod"/>
            </a:pPr>
            <a:r>
              <a:rPr lang="en-US" dirty="0"/>
              <a:t>What laws are involved in this story?</a:t>
            </a:r>
          </a:p>
          <a:p>
            <a:pPr marL="457200" indent="-457200">
              <a:buFont typeface="+mj-lt"/>
              <a:buAutoNum type="arabicPeriod"/>
            </a:pPr>
            <a:r>
              <a:rPr lang="en-US" dirty="0"/>
              <a:t>Which of these are criminal laws and which are civil laws? </a:t>
            </a:r>
          </a:p>
        </p:txBody>
      </p:sp>
    </p:spTree>
    <p:extLst>
      <p:ext uri="{BB962C8B-B14F-4D97-AF65-F5344CB8AC3E}">
        <p14:creationId xmlns:p14="http://schemas.microsoft.com/office/powerpoint/2010/main" val="84509383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Day 21. Objectives</a:t>
            </a:r>
          </a:p>
        </p:txBody>
      </p:sp>
      <p:sp>
        <p:nvSpPr>
          <p:cNvPr id="3" name="Content Placeholder 2"/>
          <p:cNvSpPr>
            <a:spLocks noGrp="1"/>
          </p:cNvSpPr>
          <p:nvPr>
            <p:ph idx="1"/>
          </p:nvPr>
        </p:nvSpPr>
        <p:spPr>
          <a:xfrm>
            <a:off x="0" y="1609344"/>
            <a:ext cx="12192000" cy="5248656"/>
          </a:xfrm>
        </p:spPr>
        <p:txBody>
          <a:bodyPr/>
          <a:lstStyle/>
          <a:p>
            <a:pPr lvl="1"/>
            <a:r>
              <a:rPr lang="en-US" dirty="0"/>
              <a:t>Students will be able to:</a:t>
            </a:r>
          </a:p>
          <a:p>
            <a:pPr lvl="2"/>
            <a:r>
              <a:rPr lang="en-US" dirty="0"/>
              <a:t>Explain what is needed to obtain an arrest warrant versus what is needed to establish probable cause;</a:t>
            </a:r>
          </a:p>
          <a:p>
            <a:pPr lvl="2"/>
            <a:r>
              <a:rPr lang="en-US" dirty="0"/>
              <a:t>Explain the importance of the Fourth Amendment’s prohibition against illegal searches and seizures and describe what constitutes a valid search versus an illegal search using examples;</a:t>
            </a:r>
          </a:p>
          <a:p>
            <a:pPr lvl="2"/>
            <a:r>
              <a:rPr lang="en-US" dirty="0"/>
              <a:t>Explain the process police must go through in obtaining and carrying out search warrants; and</a:t>
            </a:r>
          </a:p>
          <a:p>
            <a:pPr lvl="2"/>
            <a:r>
              <a:rPr lang="en-US" dirty="0"/>
              <a:t>Describe the rights of school officials to search students and lockers on school property.</a:t>
            </a:r>
          </a:p>
          <a:p>
            <a:endParaRPr lang="en-US" dirty="0"/>
          </a:p>
        </p:txBody>
      </p:sp>
    </p:spTree>
    <p:extLst>
      <p:ext uri="{BB962C8B-B14F-4D97-AF65-F5344CB8AC3E}">
        <p14:creationId xmlns:p14="http://schemas.microsoft.com/office/powerpoint/2010/main" val="2313326771"/>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Criminal Investigation: The Arrest</a:t>
            </a:r>
          </a:p>
        </p:txBody>
      </p:sp>
      <p:sp>
        <p:nvSpPr>
          <p:cNvPr id="3" name="Content Placeholder 2"/>
          <p:cNvSpPr>
            <a:spLocks noGrp="1"/>
          </p:cNvSpPr>
          <p:nvPr>
            <p:ph idx="1"/>
          </p:nvPr>
        </p:nvSpPr>
        <p:spPr>
          <a:xfrm>
            <a:off x="0" y="1609344"/>
            <a:ext cx="12192000" cy="5248656"/>
          </a:xfrm>
        </p:spPr>
        <p:txBody>
          <a:bodyPr>
            <a:normAutofit lnSpcReduction="10000"/>
          </a:bodyPr>
          <a:lstStyle/>
          <a:p>
            <a:r>
              <a:rPr lang="en-US" b="1" u="sng" dirty="0">
                <a:solidFill>
                  <a:srgbClr val="002060"/>
                </a:solidFill>
              </a:rPr>
              <a:t>Arrest</a:t>
            </a:r>
            <a:r>
              <a:rPr lang="en-US" b="1" dirty="0">
                <a:solidFill>
                  <a:srgbClr val="002060"/>
                </a:solidFill>
              </a:rPr>
              <a:t>- when a person suspected of a crime is taken into custody </a:t>
            </a:r>
            <a:r>
              <a:rPr lang="en-US" dirty="0"/>
              <a:t>(2 ways to arrest):</a:t>
            </a:r>
          </a:p>
          <a:p>
            <a:pPr lvl="1"/>
            <a:r>
              <a:rPr lang="en-US" b="1" u="sng" dirty="0">
                <a:solidFill>
                  <a:srgbClr val="002060"/>
                </a:solidFill>
              </a:rPr>
              <a:t>Arrest Warrant</a:t>
            </a:r>
            <a:r>
              <a:rPr lang="en-US" b="1" dirty="0">
                <a:solidFill>
                  <a:srgbClr val="002060"/>
                </a:solidFill>
              </a:rPr>
              <a:t>- a court-ordered document authorizing the police to arrest </a:t>
            </a:r>
            <a:r>
              <a:rPr lang="en-US" b="1" dirty="0"/>
              <a:t>a person on a specific charge </a:t>
            </a:r>
            <a:r>
              <a:rPr lang="en-US" dirty="0"/>
              <a:t>received after filing a complaint with a judge or magistrate.</a:t>
            </a:r>
          </a:p>
          <a:p>
            <a:pPr lvl="1"/>
            <a:r>
              <a:rPr lang="en-US" b="1" u="sng" dirty="0">
                <a:solidFill>
                  <a:srgbClr val="002060"/>
                </a:solidFill>
              </a:rPr>
              <a:t>Probable Cause</a:t>
            </a:r>
            <a:r>
              <a:rPr lang="en-US" b="1" dirty="0">
                <a:solidFill>
                  <a:srgbClr val="002060"/>
                </a:solidFill>
              </a:rPr>
              <a:t>- a reasonable belief that a specific person has committed a crime </a:t>
            </a:r>
            <a:r>
              <a:rPr lang="en-US" dirty="0"/>
              <a:t>(no exact formula- judgment call, tips, or informants but requires more than just mere suspicion or a hunch).</a:t>
            </a:r>
          </a:p>
          <a:p>
            <a:r>
              <a:rPr lang="en-US" dirty="0"/>
              <a:t>Can the </a:t>
            </a:r>
            <a:r>
              <a:rPr lang="en-US" b="1" dirty="0"/>
              <a:t>Police Stop and Question </a:t>
            </a:r>
            <a:r>
              <a:rPr lang="en-US" dirty="0"/>
              <a:t>a Person in the Street?:</a:t>
            </a:r>
          </a:p>
          <a:p>
            <a:pPr lvl="1"/>
            <a:r>
              <a:rPr lang="en-US" b="1" dirty="0"/>
              <a:t>Yes if the police have </a:t>
            </a:r>
            <a:r>
              <a:rPr lang="en-US" b="1" u="sng" dirty="0"/>
              <a:t>reasonable suspicion</a:t>
            </a:r>
            <a:r>
              <a:rPr lang="en-US" b="1" dirty="0"/>
              <a:t> that he is involved in a crime </a:t>
            </a:r>
            <a:r>
              <a:rPr lang="en-US" dirty="0"/>
              <a:t>(even less than probable cause) and they may do a </a:t>
            </a:r>
            <a:r>
              <a:rPr lang="en-US" b="1" dirty="0"/>
              <a:t>stop and frisk (pat down) </a:t>
            </a:r>
            <a:r>
              <a:rPr lang="en-US" dirty="0"/>
              <a:t>for safety purposes if they have reasonable suspicion that the person is armed.</a:t>
            </a:r>
          </a:p>
          <a:p>
            <a:pPr lvl="1"/>
            <a:r>
              <a:rPr lang="en-US" dirty="0"/>
              <a:t>Even if the police do not have reasonable suspicion, they can go up to a person to ask to speak with him but the person can decline and silence cannot be used towards probable cause or reasonable suspicion.</a:t>
            </a:r>
          </a:p>
          <a:p>
            <a:pPr lvl="1"/>
            <a:r>
              <a:rPr lang="en-US" b="1" dirty="0"/>
              <a:t>If a person runs from the police after being asked for ID, it creates reasonable suspicion.</a:t>
            </a:r>
          </a:p>
          <a:p>
            <a:r>
              <a:rPr lang="en-US" dirty="0"/>
              <a:t>Traffic Stop is technically a temporary arrest (and the Supreme Court has ruled that the police can require all passengers out of the car).</a:t>
            </a:r>
          </a:p>
          <a:p>
            <a:r>
              <a:rPr lang="en-US" b="1" u="sng" dirty="0">
                <a:solidFill>
                  <a:srgbClr val="002060"/>
                </a:solidFill>
              </a:rPr>
              <a:t>Deadly Force </a:t>
            </a:r>
            <a:r>
              <a:rPr lang="en-US" b="1" dirty="0">
                <a:solidFill>
                  <a:srgbClr val="002060"/>
                </a:solidFill>
              </a:rPr>
              <a:t>“may not be used unless it is necessary to prevent escape, and the officer has probable cause </a:t>
            </a:r>
            <a:r>
              <a:rPr lang="en-US" b="1" dirty="0"/>
              <a:t>to believe the suspect poses a </a:t>
            </a:r>
            <a:r>
              <a:rPr lang="en-US" b="1" dirty="0">
                <a:solidFill>
                  <a:srgbClr val="002060"/>
                </a:solidFill>
              </a:rPr>
              <a:t>significant threat of death or serious physical harm </a:t>
            </a:r>
            <a:r>
              <a:rPr lang="en-US" b="1" dirty="0"/>
              <a:t>to the officer or others.”</a:t>
            </a:r>
          </a:p>
        </p:txBody>
      </p:sp>
    </p:spTree>
    <p:extLst>
      <p:ext uri="{BB962C8B-B14F-4D97-AF65-F5344CB8AC3E}">
        <p14:creationId xmlns:p14="http://schemas.microsoft.com/office/powerpoint/2010/main" val="21067219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12" y="0"/>
            <a:ext cx="12179987" cy="1609344"/>
          </a:xfrm>
        </p:spPr>
        <p:txBody>
          <a:bodyPr/>
          <a:lstStyle/>
          <a:p>
            <a:pPr algn="ctr"/>
            <a:r>
              <a:rPr lang="en-US" dirty="0"/>
              <a:t>Criminal Investigation: Search &amp; Seizure</a:t>
            </a:r>
          </a:p>
        </p:txBody>
      </p:sp>
      <p:sp>
        <p:nvSpPr>
          <p:cNvPr id="3" name="Content Placeholder 2"/>
          <p:cNvSpPr>
            <a:spLocks noGrp="1"/>
          </p:cNvSpPr>
          <p:nvPr>
            <p:ph idx="1"/>
          </p:nvPr>
        </p:nvSpPr>
        <p:spPr>
          <a:xfrm>
            <a:off x="12011" y="1609344"/>
            <a:ext cx="12179987" cy="5248656"/>
          </a:xfrm>
        </p:spPr>
        <p:txBody>
          <a:bodyPr/>
          <a:lstStyle/>
          <a:p>
            <a:r>
              <a:rPr lang="en-US" b="1" u="sng" dirty="0">
                <a:solidFill>
                  <a:srgbClr val="002060"/>
                </a:solidFill>
              </a:rPr>
              <a:t>4</a:t>
            </a:r>
            <a:r>
              <a:rPr lang="en-US" b="1" u="sng" baseline="30000" dirty="0">
                <a:solidFill>
                  <a:srgbClr val="002060"/>
                </a:solidFill>
              </a:rPr>
              <a:t>th</a:t>
            </a:r>
            <a:r>
              <a:rPr lang="en-US" b="1" u="sng" dirty="0">
                <a:solidFill>
                  <a:srgbClr val="002060"/>
                </a:solidFill>
              </a:rPr>
              <a:t> Amendment</a:t>
            </a:r>
            <a:r>
              <a:rPr lang="en-US" b="1" dirty="0">
                <a:solidFill>
                  <a:srgbClr val="002060"/>
                </a:solidFill>
              </a:rPr>
              <a:t>- “The right of the people to be secure in their persons, houses, papers, and effects against unreasonable searches and seizures</a:t>
            </a:r>
            <a:r>
              <a:rPr lang="en-US" b="1" dirty="0"/>
              <a:t>, shall not be violated, and no Warrants shall issue, but upon probable cause, supported by Oath or affirmation, and particularly describing the place to be searched, and the persons or things to be seized.”</a:t>
            </a:r>
          </a:p>
          <a:p>
            <a:r>
              <a:rPr lang="en-US" dirty="0"/>
              <a:t>To determine </a:t>
            </a:r>
            <a:r>
              <a:rPr lang="en-US" b="1" dirty="0">
                <a:solidFill>
                  <a:srgbClr val="002060"/>
                </a:solidFill>
              </a:rPr>
              <a:t>what is a reasonable </a:t>
            </a:r>
            <a:r>
              <a:rPr lang="en-US" b="1" dirty="0"/>
              <a:t>versus an unreasonable search- courts view the search in view of the </a:t>
            </a:r>
            <a:r>
              <a:rPr lang="en-US" b="1" dirty="0">
                <a:solidFill>
                  <a:srgbClr val="002060"/>
                </a:solidFill>
              </a:rPr>
              <a:t>“</a:t>
            </a:r>
            <a:r>
              <a:rPr lang="en-US" b="1" u="sng" dirty="0">
                <a:solidFill>
                  <a:srgbClr val="002060"/>
                </a:solidFill>
              </a:rPr>
              <a:t>totality</a:t>
            </a:r>
            <a:r>
              <a:rPr lang="en-US" b="1" dirty="0">
                <a:solidFill>
                  <a:srgbClr val="002060"/>
                </a:solidFill>
              </a:rPr>
              <a:t> of the circumstances.”</a:t>
            </a:r>
          </a:p>
          <a:p>
            <a:r>
              <a:rPr lang="en-US" b="1" u="sng" dirty="0">
                <a:solidFill>
                  <a:srgbClr val="002060"/>
                </a:solidFill>
              </a:rPr>
              <a:t>Exclusionary Rule</a:t>
            </a:r>
            <a:r>
              <a:rPr lang="en-US" b="1" dirty="0">
                <a:solidFill>
                  <a:srgbClr val="002060"/>
                </a:solidFill>
              </a:rPr>
              <a:t>- evidence found or seized in an unreasonable search cannot be used at trial </a:t>
            </a:r>
            <a:r>
              <a:rPr lang="en-US" dirty="0"/>
              <a:t>against the defendant (but the person can still be tried and convicted).</a:t>
            </a:r>
          </a:p>
        </p:txBody>
      </p:sp>
    </p:spTree>
    <p:extLst>
      <p:ext uri="{BB962C8B-B14F-4D97-AF65-F5344CB8AC3E}">
        <p14:creationId xmlns:p14="http://schemas.microsoft.com/office/powerpoint/2010/main" val="134798718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Criminal Investigation: Search &amp; Seizure</a:t>
            </a:r>
          </a:p>
        </p:txBody>
      </p:sp>
      <p:sp>
        <p:nvSpPr>
          <p:cNvPr id="3" name="Content Placeholder 2"/>
          <p:cNvSpPr>
            <a:spLocks noGrp="1"/>
          </p:cNvSpPr>
          <p:nvPr>
            <p:ph idx="1"/>
          </p:nvPr>
        </p:nvSpPr>
        <p:spPr>
          <a:xfrm>
            <a:off x="0" y="1609344"/>
            <a:ext cx="12192000" cy="5248656"/>
          </a:xfrm>
        </p:spPr>
        <p:txBody>
          <a:bodyPr>
            <a:normAutofit fontScale="92500" lnSpcReduction="10000"/>
          </a:bodyPr>
          <a:lstStyle/>
          <a:p>
            <a:r>
              <a:rPr lang="en-US" b="1" u="sng" dirty="0">
                <a:solidFill>
                  <a:srgbClr val="002060"/>
                </a:solidFill>
              </a:rPr>
              <a:t>Search Warrant</a:t>
            </a:r>
            <a:r>
              <a:rPr lang="en-US" b="1" dirty="0">
                <a:solidFill>
                  <a:srgbClr val="002060"/>
                </a:solidFill>
              </a:rPr>
              <a:t>- court order obtained from a judge or magistrate upon showing that there is a bona fide (genuine) need to search a person or a place.</a:t>
            </a:r>
          </a:p>
          <a:p>
            <a:pPr lvl="1"/>
            <a:r>
              <a:rPr lang="en-US" dirty="0"/>
              <a:t>Police must first file an </a:t>
            </a:r>
            <a:r>
              <a:rPr lang="en-US" b="1" u="sng" dirty="0">
                <a:solidFill>
                  <a:srgbClr val="002060"/>
                </a:solidFill>
              </a:rPr>
              <a:t>affidavit</a:t>
            </a:r>
            <a:r>
              <a:rPr lang="en-US" b="1" dirty="0">
                <a:solidFill>
                  <a:srgbClr val="002060"/>
                </a:solidFill>
              </a:rPr>
              <a:t> (sworn statements of facts and circumstances)</a:t>
            </a:r>
            <a:r>
              <a:rPr lang="en-US" dirty="0"/>
              <a:t>- that shows probable cause to believe a search is warranted.</a:t>
            </a:r>
          </a:p>
          <a:p>
            <a:pPr lvl="1"/>
            <a:r>
              <a:rPr lang="en-US" dirty="0"/>
              <a:t>Search warrant must be specific to describe the person or place and things to be seized and must be carried out within a certain number of days (usually no general searches of an area).</a:t>
            </a:r>
          </a:p>
          <a:p>
            <a:pPr lvl="1"/>
            <a:r>
              <a:rPr lang="en-US" dirty="0"/>
              <a:t>Illegal items in plain view can be seized even if they are not related to a search.</a:t>
            </a:r>
          </a:p>
          <a:p>
            <a:r>
              <a:rPr lang="en-US" b="1" dirty="0">
                <a:solidFill>
                  <a:srgbClr val="002060"/>
                </a:solidFill>
              </a:rPr>
              <a:t>Knock &amp; Announce</a:t>
            </a:r>
            <a:r>
              <a:rPr lang="en-US" b="1" dirty="0"/>
              <a:t>- police must knock on the door, announce that they are the police, and request to be allowed in</a:t>
            </a:r>
            <a:r>
              <a:rPr lang="en-US" dirty="0"/>
              <a:t> (limited “no-knock” cases are permitted).</a:t>
            </a:r>
          </a:p>
          <a:p>
            <a:r>
              <a:rPr lang="en-US" b="1" dirty="0">
                <a:solidFill>
                  <a:srgbClr val="002060"/>
                </a:solidFill>
              </a:rPr>
              <a:t>Searches Without a Warrant:</a:t>
            </a:r>
          </a:p>
          <a:p>
            <a:pPr lvl="1"/>
            <a:r>
              <a:rPr lang="en-US" b="1" dirty="0"/>
              <a:t>Searches </a:t>
            </a:r>
            <a:r>
              <a:rPr lang="en-US" b="1" dirty="0">
                <a:solidFill>
                  <a:srgbClr val="002060"/>
                </a:solidFill>
              </a:rPr>
              <a:t>Incident to a </a:t>
            </a:r>
            <a:r>
              <a:rPr lang="en-US" b="1" u="sng" dirty="0">
                <a:solidFill>
                  <a:srgbClr val="002060"/>
                </a:solidFill>
              </a:rPr>
              <a:t>Lawful Arrest</a:t>
            </a:r>
            <a:r>
              <a:rPr lang="en-US" b="1" dirty="0"/>
              <a:t>- person and immediate area (“grab area”);</a:t>
            </a:r>
          </a:p>
          <a:p>
            <a:pPr lvl="1"/>
            <a:r>
              <a:rPr lang="en-US" b="1" u="sng" dirty="0">
                <a:solidFill>
                  <a:srgbClr val="002060"/>
                </a:solidFill>
              </a:rPr>
              <a:t>Stop &amp; Frisk</a:t>
            </a:r>
            <a:r>
              <a:rPr lang="en-US" b="1" dirty="0">
                <a:solidFill>
                  <a:srgbClr val="002060"/>
                </a:solidFill>
              </a:rPr>
              <a:t>- person behaving suspiciously and likely to be armed;</a:t>
            </a:r>
          </a:p>
          <a:p>
            <a:pPr lvl="1"/>
            <a:r>
              <a:rPr lang="en-US" b="1" u="sng" dirty="0">
                <a:solidFill>
                  <a:srgbClr val="002060"/>
                </a:solidFill>
              </a:rPr>
              <a:t>Consent</a:t>
            </a:r>
            <a:r>
              <a:rPr lang="en-US" b="1" dirty="0">
                <a:solidFill>
                  <a:srgbClr val="002060"/>
                </a:solidFill>
              </a:rPr>
              <a:t>- person agrees;</a:t>
            </a:r>
          </a:p>
          <a:p>
            <a:pPr lvl="1"/>
            <a:r>
              <a:rPr lang="en-US" b="1" u="sng" dirty="0">
                <a:solidFill>
                  <a:srgbClr val="002060"/>
                </a:solidFill>
              </a:rPr>
              <a:t>Border &amp; Airport</a:t>
            </a:r>
            <a:r>
              <a:rPr lang="en-US" b="1" dirty="0">
                <a:solidFill>
                  <a:srgbClr val="002060"/>
                </a:solidFill>
              </a:rPr>
              <a:t> Searches</a:t>
            </a:r>
            <a:r>
              <a:rPr lang="en-US" b="1" dirty="0"/>
              <a:t>- Custom’s searches of luggage and persons at check points;</a:t>
            </a:r>
          </a:p>
          <a:p>
            <a:pPr lvl="1"/>
            <a:r>
              <a:rPr lang="en-US" b="1" u="sng" dirty="0">
                <a:solidFill>
                  <a:srgbClr val="002060"/>
                </a:solidFill>
              </a:rPr>
              <a:t>Vehicle</a:t>
            </a:r>
            <a:r>
              <a:rPr lang="en-US" b="1" dirty="0">
                <a:solidFill>
                  <a:srgbClr val="002060"/>
                </a:solidFill>
              </a:rPr>
              <a:t> Searches</a:t>
            </a:r>
            <a:r>
              <a:rPr lang="en-US" b="1" dirty="0"/>
              <a:t>- with probable cause police can search the whole vehicle (not just an area);</a:t>
            </a:r>
          </a:p>
          <a:p>
            <a:pPr lvl="1"/>
            <a:r>
              <a:rPr lang="en-US" b="1" u="sng" dirty="0">
                <a:solidFill>
                  <a:srgbClr val="002060"/>
                </a:solidFill>
              </a:rPr>
              <a:t>Plain View</a:t>
            </a:r>
            <a:r>
              <a:rPr lang="en-US" b="1" dirty="0"/>
              <a:t>- can be seen from the area where the police have a right to be;</a:t>
            </a:r>
          </a:p>
          <a:p>
            <a:pPr lvl="1"/>
            <a:r>
              <a:rPr lang="en-US" b="1" u="sng" dirty="0">
                <a:solidFill>
                  <a:srgbClr val="002060"/>
                </a:solidFill>
              </a:rPr>
              <a:t>Hot Pursuit</a:t>
            </a:r>
            <a:r>
              <a:rPr lang="en-US" b="1" dirty="0"/>
              <a:t>- police may enter buildings while chasing a suspect; and</a:t>
            </a:r>
          </a:p>
          <a:p>
            <a:pPr lvl="1"/>
            <a:r>
              <a:rPr lang="en-US" b="1" u="sng" dirty="0">
                <a:solidFill>
                  <a:srgbClr val="002060"/>
                </a:solidFill>
              </a:rPr>
              <a:t>Emergency</a:t>
            </a:r>
            <a:r>
              <a:rPr lang="en-US" b="1" dirty="0">
                <a:solidFill>
                  <a:srgbClr val="002060"/>
                </a:solidFill>
              </a:rPr>
              <a:t> Situations</a:t>
            </a:r>
            <a:r>
              <a:rPr lang="en-US" b="1" dirty="0"/>
              <a:t>- responding to emergencies or when evidence is likely to be destroyed.</a:t>
            </a:r>
          </a:p>
        </p:txBody>
      </p:sp>
    </p:spTree>
    <p:extLst>
      <p:ext uri="{BB962C8B-B14F-4D97-AF65-F5344CB8AC3E}">
        <p14:creationId xmlns:p14="http://schemas.microsoft.com/office/powerpoint/2010/main" val="2508109256"/>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Criminal Investigation: Search &amp; Seizure</a:t>
            </a:r>
          </a:p>
        </p:txBody>
      </p:sp>
      <p:sp>
        <p:nvSpPr>
          <p:cNvPr id="3" name="Content Placeholder 2"/>
          <p:cNvSpPr>
            <a:spLocks noGrp="1"/>
          </p:cNvSpPr>
          <p:nvPr>
            <p:ph idx="1"/>
          </p:nvPr>
        </p:nvSpPr>
        <p:spPr>
          <a:xfrm>
            <a:off x="0" y="1609344"/>
            <a:ext cx="12192000" cy="5248656"/>
          </a:xfrm>
        </p:spPr>
        <p:txBody>
          <a:bodyPr>
            <a:normAutofit/>
          </a:bodyPr>
          <a:lstStyle/>
          <a:p>
            <a:r>
              <a:rPr lang="en-US" b="1" u="sng" dirty="0">
                <a:solidFill>
                  <a:srgbClr val="002060"/>
                </a:solidFill>
              </a:rPr>
              <a:t>School Searches</a:t>
            </a:r>
            <a:r>
              <a:rPr lang="en-US" b="1" dirty="0">
                <a:solidFill>
                  <a:srgbClr val="002060"/>
                </a:solidFill>
              </a:rPr>
              <a:t>- public schools have broad authority to search students and possessions at school</a:t>
            </a:r>
            <a:r>
              <a:rPr lang="en-US" b="1" dirty="0"/>
              <a:t>- but the search must be legitimate in the context of the school’s legitimate interests.</a:t>
            </a:r>
          </a:p>
          <a:p>
            <a:pPr lvl="1"/>
            <a:r>
              <a:rPr lang="en-US" b="1" dirty="0"/>
              <a:t>school only needs </a:t>
            </a:r>
            <a:r>
              <a:rPr lang="en-US" b="1" u="sng" dirty="0">
                <a:solidFill>
                  <a:srgbClr val="002060"/>
                </a:solidFill>
              </a:rPr>
              <a:t>reasonable suspicion</a:t>
            </a:r>
            <a:r>
              <a:rPr lang="en-US" b="1" dirty="0"/>
              <a:t> </a:t>
            </a:r>
            <a:r>
              <a:rPr lang="en-US" dirty="0"/>
              <a:t>that a search will turn up evidence that the student violated school rules or the law;</a:t>
            </a:r>
          </a:p>
          <a:p>
            <a:pPr lvl="1"/>
            <a:r>
              <a:rPr lang="en-US" b="1" dirty="0">
                <a:solidFill>
                  <a:srgbClr val="002060"/>
                </a:solidFill>
              </a:rPr>
              <a:t>student locker searches</a:t>
            </a:r>
            <a:r>
              <a:rPr lang="en-US" dirty="0"/>
              <a:t>- lockers belong to the school and there is no expectation of privacy in school property;</a:t>
            </a:r>
          </a:p>
          <a:p>
            <a:pPr lvl="1"/>
            <a:r>
              <a:rPr lang="en-US" b="1" dirty="0">
                <a:solidFill>
                  <a:srgbClr val="002060"/>
                </a:solidFill>
              </a:rPr>
              <a:t>drug sniffing dogs; and</a:t>
            </a:r>
          </a:p>
          <a:p>
            <a:pPr lvl="1"/>
            <a:r>
              <a:rPr lang="en-US" dirty="0"/>
              <a:t>strip searches are not reasonable.</a:t>
            </a:r>
          </a:p>
          <a:p>
            <a:r>
              <a:rPr lang="en-US" b="1" u="sng" dirty="0">
                <a:solidFill>
                  <a:srgbClr val="002060"/>
                </a:solidFill>
              </a:rPr>
              <a:t>Racial Profiling</a:t>
            </a:r>
            <a:r>
              <a:rPr lang="en-US" b="1" dirty="0">
                <a:solidFill>
                  <a:srgbClr val="002060"/>
                </a:solidFill>
              </a:rPr>
              <a:t>- police action based on ethnicity, national origin, religion, or race </a:t>
            </a:r>
            <a:r>
              <a:rPr lang="en-US" b="1" dirty="0"/>
              <a:t>based solely on a person’s appearance or these characteristics.</a:t>
            </a:r>
          </a:p>
        </p:txBody>
      </p:sp>
    </p:spTree>
    <p:extLst>
      <p:ext uri="{BB962C8B-B14F-4D97-AF65-F5344CB8AC3E}">
        <p14:creationId xmlns:p14="http://schemas.microsoft.com/office/powerpoint/2010/main" val="403149749"/>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121. What may be used by a police officer to prevent the escape of a suspect if he has probable cause to believe that the suspect poses a significant threat of death or serious physical harm to the officer or others?</a:t>
            </a:r>
          </a:p>
          <a:p>
            <a:pPr marL="0" indent="0">
              <a:buNone/>
            </a:pPr>
            <a:r>
              <a:rPr lang="en-US" dirty="0"/>
              <a:t>A. deadly force</a:t>
            </a:r>
          </a:p>
          <a:p>
            <a:pPr marL="0" indent="0">
              <a:buNone/>
            </a:pPr>
            <a:r>
              <a:rPr lang="en-US" dirty="0"/>
              <a:t>B. any means necessary</a:t>
            </a:r>
          </a:p>
          <a:p>
            <a:pPr marL="0" indent="0">
              <a:buNone/>
            </a:pPr>
            <a:r>
              <a:rPr lang="en-US" dirty="0"/>
              <a:t>C. any form of non-deadly force</a:t>
            </a:r>
          </a:p>
          <a:p>
            <a:pPr marL="0" indent="0">
              <a:buNone/>
            </a:pPr>
            <a:r>
              <a:rPr lang="en-US" dirty="0"/>
              <a:t>D. no force </a:t>
            </a:r>
          </a:p>
          <a:p>
            <a:pPr marL="0" indent="0">
              <a:buNone/>
            </a:pPr>
            <a:endParaRPr lang="en-US" dirty="0"/>
          </a:p>
          <a:p>
            <a:pPr marL="0" indent="0">
              <a:buNone/>
            </a:pPr>
            <a:r>
              <a:rPr lang="en-US" dirty="0"/>
              <a:t>122. Police officers may legally make an arrest if they have an arrest warrant or what?</a:t>
            </a:r>
          </a:p>
          <a:p>
            <a:pPr marL="0" indent="0">
              <a:buNone/>
            </a:pPr>
            <a:r>
              <a:rPr lang="en-US" dirty="0"/>
              <a:t>A. suspicion that a person committed a crime</a:t>
            </a:r>
          </a:p>
          <a:p>
            <a:pPr marL="0" indent="0">
              <a:buNone/>
            </a:pPr>
            <a:r>
              <a:rPr lang="en-US" dirty="0"/>
              <a:t>B. probable cause to believe that a person committed a crime</a:t>
            </a:r>
          </a:p>
          <a:p>
            <a:pPr marL="0" indent="0">
              <a:buNone/>
            </a:pPr>
            <a:r>
              <a:rPr lang="en-US" dirty="0"/>
              <a:t>C. a hunch that a person committed a crime</a:t>
            </a:r>
          </a:p>
          <a:p>
            <a:pPr marL="0" indent="0">
              <a:buNone/>
            </a:pPr>
            <a:r>
              <a:rPr lang="en-US" dirty="0"/>
              <a:t>D. all of the above</a:t>
            </a:r>
          </a:p>
        </p:txBody>
      </p:sp>
    </p:spTree>
    <p:extLst>
      <p:ext uri="{BB962C8B-B14F-4D97-AF65-F5344CB8AC3E}">
        <p14:creationId xmlns:p14="http://schemas.microsoft.com/office/powerpoint/2010/main" val="4064223008"/>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123. What is required for a police officer to stop and question someone on the street?</a:t>
            </a:r>
          </a:p>
          <a:p>
            <a:pPr marL="0" indent="0">
              <a:buNone/>
            </a:pPr>
            <a:r>
              <a:rPr lang="en-US" dirty="0"/>
              <a:t>A. probable cause</a:t>
            </a:r>
          </a:p>
          <a:p>
            <a:pPr marL="0" indent="0">
              <a:buNone/>
            </a:pPr>
            <a:r>
              <a:rPr lang="en-US" dirty="0"/>
              <a:t>B. reasonable suspicion</a:t>
            </a:r>
          </a:p>
          <a:p>
            <a:pPr marL="0" indent="0">
              <a:buNone/>
            </a:pPr>
            <a:r>
              <a:rPr lang="en-US" dirty="0"/>
              <a:t>C. justifiable cause</a:t>
            </a:r>
          </a:p>
          <a:p>
            <a:pPr marL="0" indent="0">
              <a:buNone/>
            </a:pPr>
            <a:r>
              <a:rPr lang="en-US" dirty="0"/>
              <a:t>D. nothing in particular is needed but a person may decline the questioning</a:t>
            </a:r>
          </a:p>
          <a:p>
            <a:pPr marL="0" indent="0">
              <a:buNone/>
            </a:pPr>
            <a:endParaRPr lang="en-US" dirty="0"/>
          </a:p>
          <a:p>
            <a:pPr marL="0" indent="0">
              <a:buNone/>
            </a:pPr>
            <a:r>
              <a:rPr lang="en-US" dirty="0"/>
              <a:t>124. In determining what is a reasonable search versus an unreasonable search under the Fourth Amendment, what do courts look at?</a:t>
            </a:r>
          </a:p>
          <a:p>
            <a:pPr marL="0" indent="0">
              <a:buNone/>
            </a:pPr>
            <a:r>
              <a:rPr lang="en-US" dirty="0"/>
              <a:t>A. what was discovered</a:t>
            </a:r>
          </a:p>
          <a:p>
            <a:pPr marL="0" indent="0">
              <a:buNone/>
            </a:pPr>
            <a:r>
              <a:rPr lang="en-US" dirty="0"/>
              <a:t>B. only whether or not probable cause existed at the time of the search</a:t>
            </a:r>
          </a:p>
          <a:p>
            <a:pPr marL="0" indent="0">
              <a:buNone/>
            </a:pPr>
            <a:r>
              <a:rPr lang="en-US" dirty="0"/>
              <a:t>C. the totality of the circumstances</a:t>
            </a:r>
          </a:p>
          <a:p>
            <a:pPr marL="0" indent="0">
              <a:buNone/>
            </a:pPr>
            <a:r>
              <a:rPr lang="en-US" dirty="0"/>
              <a:t>D. all of the above</a:t>
            </a:r>
          </a:p>
        </p:txBody>
      </p:sp>
    </p:spTree>
    <p:extLst>
      <p:ext uri="{BB962C8B-B14F-4D97-AF65-F5344CB8AC3E}">
        <p14:creationId xmlns:p14="http://schemas.microsoft.com/office/powerpoint/2010/main" val="530825411"/>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125. What happens to evidence illegally obtained?</a:t>
            </a:r>
          </a:p>
          <a:p>
            <a:pPr marL="0" indent="0">
              <a:buNone/>
            </a:pPr>
            <a:r>
              <a:rPr lang="en-US" dirty="0"/>
              <a:t>A. depends on how important the evidence is to the case</a:t>
            </a:r>
          </a:p>
          <a:p>
            <a:pPr marL="0" indent="0">
              <a:buNone/>
            </a:pPr>
            <a:r>
              <a:rPr lang="en-US" dirty="0"/>
              <a:t>B. it is excluded from the case</a:t>
            </a:r>
          </a:p>
          <a:p>
            <a:pPr marL="0" indent="0">
              <a:buNone/>
            </a:pPr>
            <a:r>
              <a:rPr lang="en-US" dirty="0"/>
              <a:t>C. it is excluded from the case and must be returned to the owner</a:t>
            </a:r>
          </a:p>
          <a:p>
            <a:pPr marL="0" indent="0">
              <a:buNone/>
            </a:pPr>
            <a:r>
              <a:rPr lang="en-US" dirty="0"/>
              <a:t>D. it is excluded from the case and the case must be dismissed</a:t>
            </a:r>
          </a:p>
          <a:p>
            <a:pPr marL="0" indent="0">
              <a:buNone/>
            </a:pPr>
            <a:endParaRPr lang="en-US" dirty="0"/>
          </a:p>
          <a:p>
            <a:pPr marL="0" indent="0">
              <a:buNone/>
            </a:pPr>
            <a:r>
              <a:rPr lang="en-US" dirty="0"/>
              <a:t>126. Several types of searches do not need search warrants. Which of the following is </a:t>
            </a:r>
            <a:r>
              <a:rPr lang="en-US" u="sng" dirty="0"/>
              <a:t>not</a:t>
            </a:r>
            <a:r>
              <a:rPr lang="en-US" dirty="0"/>
              <a:t> one?</a:t>
            </a:r>
          </a:p>
          <a:p>
            <a:pPr marL="0" indent="0">
              <a:buNone/>
            </a:pPr>
            <a:r>
              <a:rPr lang="en-US" dirty="0"/>
              <a:t>A. search incident to a lawful arrest</a:t>
            </a:r>
          </a:p>
          <a:p>
            <a:pPr marL="0" indent="0">
              <a:buNone/>
            </a:pPr>
            <a:r>
              <a:rPr lang="en-US" dirty="0"/>
              <a:t>B. search at the border or airport</a:t>
            </a:r>
          </a:p>
          <a:p>
            <a:pPr marL="0" indent="0">
              <a:buNone/>
            </a:pPr>
            <a:r>
              <a:rPr lang="en-US" dirty="0"/>
              <a:t>C. search for random weapons</a:t>
            </a:r>
          </a:p>
          <a:p>
            <a:pPr marL="0" indent="0">
              <a:buNone/>
            </a:pPr>
            <a:r>
              <a:rPr lang="en-US" dirty="0"/>
              <a:t>D. search while an officer is in hot pursuit</a:t>
            </a:r>
          </a:p>
        </p:txBody>
      </p:sp>
    </p:spTree>
    <p:extLst>
      <p:ext uri="{BB962C8B-B14F-4D97-AF65-F5344CB8AC3E}">
        <p14:creationId xmlns:p14="http://schemas.microsoft.com/office/powerpoint/2010/main" val="3929834552"/>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fontScale="92500" lnSpcReduction="10000"/>
          </a:bodyPr>
          <a:lstStyle/>
          <a:p>
            <a:pPr marL="0" indent="0">
              <a:buNone/>
            </a:pPr>
            <a:r>
              <a:rPr lang="en-US" dirty="0"/>
              <a:t>127. Which of the following is not a reasonable school search?</a:t>
            </a:r>
          </a:p>
          <a:p>
            <a:pPr marL="0" indent="0">
              <a:buNone/>
            </a:pPr>
            <a:r>
              <a:rPr lang="en-US" dirty="0"/>
              <a:t>A. student locker search with drug sniffing dogs</a:t>
            </a:r>
          </a:p>
          <a:p>
            <a:pPr marL="0" indent="0">
              <a:buNone/>
            </a:pPr>
            <a:r>
              <a:rPr lang="en-US" dirty="0"/>
              <a:t>B. search of a student and his possessions with reasonable suspicion of uncovering drugs</a:t>
            </a:r>
          </a:p>
          <a:p>
            <a:pPr marL="0" indent="0">
              <a:buNone/>
            </a:pPr>
            <a:r>
              <a:rPr lang="en-US" dirty="0"/>
              <a:t>C. strip search with reasonable suspicion of uncovering drugs hidden in the orifices of the body</a:t>
            </a:r>
          </a:p>
          <a:p>
            <a:pPr marL="0" indent="0">
              <a:buNone/>
            </a:pPr>
            <a:r>
              <a:rPr lang="en-US" dirty="0"/>
              <a:t>D. all of these examples are reasonable school searches</a:t>
            </a:r>
          </a:p>
          <a:p>
            <a:pPr marL="0" indent="0">
              <a:buNone/>
            </a:pPr>
            <a:endParaRPr lang="en-US" dirty="0"/>
          </a:p>
          <a:p>
            <a:pPr marL="0" indent="0">
              <a:buNone/>
            </a:pPr>
            <a:r>
              <a:rPr lang="en-US" dirty="0"/>
              <a:t>128. Cheech is pulled over by the police for speeding. The police officer asks him to open his trunk and Cheech agrees. Inside the trunk is a significant quantity of illegal narcotics. What is the result?</a:t>
            </a:r>
          </a:p>
          <a:p>
            <a:pPr marL="0" indent="0">
              <a:buNone/>
            </a:pPr>
            <a:r>
              <a:rPr lang="en-US" dirty="0"/>
              <a:t>A. the evidence may be used at trial because Cheech agreed to open the trunk</a:t>
            </a:r>
          </a:p>
          <a:p>
            <a:pPr marL="0" indent="0">
              <a:buNone/>
            </a:pPr>
            <a:r>
              <a:rPr lang="en-US" dirty="0"/>
              <a:t>B. the evidence may not be used at trial because the police officer did not have probable cause to search the trunk</a:t>
            </a:r>
          </a:p>
          <a:p>
            <a:pPr marL="0" indent="0">
              <a:buNone/>
            </a:pPr>
            <a:r>
              <a:rPr lang="en-US" dirty="0"/>
              <a:t>C. the evidence may not be used at trial because the police officer forced Cheech to open the trunk</a:t>
            </a:r>
          </a:p>
          <a:p>
            <a:pPr marL="0" indent="0">
              <a:buNone/>
            </a:pPr>
            <a:r>
              <a:rPr lang="en-US" dirty="0"/>
              <a:t>D. the evidence may not be used at trial because Cheech thought that he had to open the trunk whenever a police officer asks him to</a:t>
            </a:r>
          </a:p>
        </p:txBody>
      </p:sp>
    </p:spTree>
    <p:extLst>
      <p:ext uri="{BB962C8B-B14F-4D97-AF65-F5344CB8AC3E}">
        <p14:creationId xmlns:p14="http://schemas.microsoft.com/office/powerpoint/2010/main" val="475468254"/>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fontScale="85000" lnSpcReduction="10000"/>
          </a:bodyPr>
          <a:lstStyle/>
          <a:p>
            <a:pPr marL="0" indent="0">
              <a:buNone/>
            </a:pPr>
            <a:r>
              <a:rPr lang="en-US" dirty="0"/>
              <a:t>129. Cheech is pulled over by the police for speeding. The police officer asks him to open his trunk and Cheech refuses. The officer opens the trunk anyways. Inside the trunk is a significant quantity of illegal narcotics. What is the result?</a:t>
            </a:r>
          </a:p>
          <a:p>
            <a:pPr marL="0" indent="0">
              <a:buNone/>
            </a:pPr>
            <a:r>
              <a:rPr lang="en-US" dirty="0"/>
              <a:t>A. the evidence may be used at trial because the officer had probable cause to force Cheech to open the trunk</a:t>
            </a:r>
          </a:p>
          <a:p>
            <a:pPr marL="0" indent="0">
              <a:buNone/>
            </a:pPr>
            <a:r>
              <a:rPr lang="en-US" dirty="0"/>
              <a:t>B. the evidence may not be used at trial because the police officer did not have probable cause to search the trunk</a:t>
            </a:r>
          </a:p>
          <a:p>
            <a:pPr marL="0" indent="0">
              <a:buNone/>
            </a:pPr>
            <a:r>
              <a:rPr lang="en-US" dirty="0"/>
              <a:t>C. the evidence may not be used at trial because it was not Cheech’s car</a:t>
            </a:r>
          </a:p>
          <a:p>
            <a:pPr marL="0" indent="0">
              <a:buNone/>
            </a:pPr>
            <a:r>
              <a:rPr lang="en-US" dirty="0"/>
              <a:t>D. the evidence may be used at trial because the search was incident to a lawful arrest</a:t>
            </a:r>
          </a:p>
          <a:p>
            <a:pPr marL="0" indent="0">
              <a:buNone/>
            </a:pPr>
            <a:endParaRPr lang="en-US" dirty="0"/>
          </a:p>
          <a:p>
            <a:pPr marL="0" indent="0">
              <a:buNone/>
            </a:pPr>
            <a:r>
              <a:rPr lang="en-US" dirty="0"/>
              <a:t>130. Cheech is pulled over by the police for speeding. The police officer notices a white powdery substance throughout the interior of the car. The officer asks Cheech to open the trunk but he refuses. The officer opens the trunk anyways and inside he finds a significant quantity of illegal narcotics. What is the result?</a:t>
            </a:r>
          </a:p>
          <a:p>
            <a:pPr marL="0" indent="0">
              <a:buNone/>
            </a:pPr>
            <a:r>
              <a:rPr lang="en-US" dirty="0"/>
              <a:t>A. the evidence may be used at trial because the officer had probable cause to force Cheech to open the trunk</a:t>
            </a:r>
          </a:p>
          <a:p>
            <a:pPr marL="0" indent="0">
              <a:buNone/>
            </a:pPr>
            <a:r>
              <a:rPr lang="en-US" dirty="0"/>
              <a:t>B. the evidence may not be used at trial because the police officer did not have probable cause to search the trunk</a:t>
            </a:r>
          </a:p>
          <a:p>
            <a:pPr marL="0" indent="0">
              <a:buNone/>
            </a:pPr>
            <a:r>
              <a:rPr lang="en-US" dirty="0"/>
              <a:t>C. the evidence may not be used at trial because the police officer forced Cheech to open the trunk</a:t>
            </a:r>
          </a:p>
          <a:p>
            <a:pPr marL="0" indent="0">
              <a:buNone/>
            </a:pPr>
            <a:r>
              <a:rPr lang="en-US" dirty="0"/>
              <a:t>D. the evidence may not be used at trial because the powdery substance in the interior of the car was, in fact, caused by powdered donuts and Cheech told the officer this and even showed him the empty powdered donut box on the front seat</a:t>
            </a:r>
          </a:p>
        </p:txBody>
      </p:sp>
    </p:spTree>
    <p:extLst>
      <p:ext uri="{BB962C8B-B14F-4D97-AF65-F5344CB8AC3E}">
        <p14:creationId xmlns:p14="http://schemas.microsoft.com/office/powerpoint/2010/main" val="2282017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Day 3. Objectives</a:t>
            </a:r>
          </a:p>
        </p:txBody>
      </p:sp>
      <p:sp>
        <p:nvSpPr>
          <p:cNvPr id="3" name="Content Placeholder 2"/>
          <p:cNvSpPr>
            <a:spLocks noGrp="1"/>
          </p:cNvSpPr>
          <p:nvPr>
            <p:ph idx="1"/>
          </p:nvPr>
        </p:nvSpPr>
        <p:spPr>
          <a:xfrm>
            <a:off x="0" y="1609344"/>
            <a:ext cx="12192000" cy="5248656"/>
          </a:xfrm>
        </p:spPr>
        <p:txBody>
          <a:bodyPr/>
          <a:lstStyle/>
          <a:p>
            <a:r>
              <a:rPr lang="en-US" dirty="0"/>
              <a:t>Students will be able to:</a:t>
            </a:r>
          </a:p>
          <a:p>
            <a:pPr lvl="1"/>
            <a:r>
              <a:rPr lang="en-US" dirty="0"/>
              <a:t>Explain the Constitutional foundation upon which all law is structured in the U.S., including the seven principles of government, and the purposes and functions of each of the three branches or government; and</a:t>
            </a:r>
          </a:p>
          <a:p>
            <a:pPr lvl="1"/>
            <a:r>
              <a:rPr lang="en-US" dirty="0"/>
              <a:t>List federal, state, and local issues as well as issues of concurrent jurisdiction; and</a:t>
            </a:r>
          </a:p>
          <a:p>
            <a:pPr lvl="1"/>
            <a:r>
              <a:rPr lang="en-US" dirty="0"/>
              <a:t>Explain the importance and role of the Supremacy Clause of Article VI of the Constitution.</a:t>
            </a:r>
          </a:p>
        </p:txBody>
      </p:sp>
    </p:spTree>
    <p:extLst>
      <p:ext uri="{BB962C8B-B14F-4D97-AF65-F5344CB8AC3E}">
        <p14:creationId xmlns:p14="http://schemas.microsoft.com/office/powerpoint/2010/main" val="1200554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normAutofit/>
          </a:bodyPr>
          <a:lstStyle/>
          <a:p>
            <a:pPr algn="ctr"/>
            <a:r>
              <a:rPr lang="en-US" sz="4400" dirty="0">
                <a:solidFill>
                  <a:srgbClr val="00B050"/>
                </a:solidFill>
              </a:rPr>
              <a:t>Problem 30. The Case of the Unlucky Couple</a:t>
            </a:r>
          </a:p>
        </p:txBody>
      </p:sp>
      <p:sp>
        <p:nvSpPr>
          <p:cNvPr id="3" name="Content Placeholder 2"/>
          <p:cNvSpPr>
            <a:spLocks noGrp="1"/>
          </p:cNvSpPr>
          <p:nvPr>
            <p:ph idx="1"/>
          </p:nvPr>
        </p:nvSpPr>
        <p:spPr>
          <a:xfrm>
            <a:off x="0" y="1609344"/>
            <a:ext cx="12192000" cy="5248656"/>
          </a:xfrm>
        </p:spPr>
        <p:txBody>
          <a:bodyPr>
            <a:normAutofit fontScale="85000" lnSpcReduction="10000"/>
          </a:bodyPr>
          <a:lstStyle/>
          <a:p>
            <a:pPr marL="0" indent="0">
              <a:buNone/>
            </a:pPr>
            <a:r>
              <a:rPr lang="en-US" dirty="0"/>
              <a:t>	After an evening at the movies, Lonnie Howard and his girlfriend Melissa decide to park in the empty lot behind Briarwood Elementary School. They begin talking and start drinking the beer they brought with them. After several beers the couple is startled by the sound of breaking glass and voices from the rear of the school.</a:t>
            </a:r>
          </a:p>
          <a:p>
            <a:pPr marL="0" indent="0">
              <a:buNone/>
            </a:pPr>
            <a:r>
              <a:rPr lang="en-US" dirty="0"/>
              <a:t>	Unnoticed in their darkened car, Lonnie and Melissa observe two men loading office furniture and electronics equipment from the school into the back of a van. Quickly concluding that the men must be burglars, Lonnie decides he should leave the parking lot. He revs up his engine and roars out of the parking lot onto Main Street.</a:t>
            </a:r>
          </a:p>
          <a:p>
            <a:pPr marL="0" indent="0">
              <a:buNone/>
            </a:pPr>
            <a:r>
              <a:rPr lang="en-US" dirty="0"/>
              <a:t>	Meanwhile, unknown to Lonnie and Melissa, a silent security alarm has also alerted the local police to the break-in at the school. Responding to the alarm, Officer Vicki Ramos heads for the school. She turns onto Main Street just in time to see one vehicle (Lonnie’s car) speeding away from the school.</a:t>
            </a:r>
          </a:p>
          <a:p>
            <a:pPr marL="0" indent="0">
              <a:buNone/>
            </a:pPr>
            <a:endParaRPr lang="en-US" dirty="0"/>
          </a:p>
          <a:p>
            <a:pPr marL="457200" indent="-457200">
              <a:buFont typeface="+mj-lt"/>
              <a:buAutoNum type="arabicPeriod"/>
            </a:pPr>
            <a:r>
              <a:rPr lang="en-US" dirty="0"/>
              <a:t>If you were Officer Ramos what would you do in this situation? If you were Lonnie what would you do?</a:t>
            </a:r>
          </a:p>
          <a:p>
            <a:pPr marL="457200" indent="-457200">
              <a:buFont typeface="+mj-lt"/>
              <a:buAutoNum type="arabicPeriod"/>
            </a:pPr>
            <a:r>
              <a:rPr lang="en-US" dirty="0"/>
              <a:t>If Officer Ramos chases Lonnie will she have the probable cause to stop and arrest him?</a:t>
            </a:r>
          </a:p>
          <a:p>
            <a:pPr marL="457200" indent="-457200">
              <a:buFont typeface="+mj-lt"/>
              <a:buAutoNum type="arabicPeriod"/>
            </a:pPr>
            <a:r>
              <a:rPr lang="en-US" dirty="0"/>
              <a:t>How do you think Officer Ramos would act after stopping Lonnie? How do you think Lonnie and Melissa would act?</a:t>
            </a:r>
          </a:p>
          <a:p>
            <a:pPr marL="457200" indent="-457200">
              <a:buFont typeface="+mj-lt"/>
              <a:buAutoNum type="arabicPeriod"/>
            </a:pPr>
            <a:r>
              <a:rPr lang="en-US" dirty="0"/>
              <a:t>What could Lonnie and Melissa do if they were mistakenly arrested for burglary? Would could they do if they were abused or mistreated by Officer Ramos?</a:t>
            </a:r>
          </a:p>
          <a:p>
            <a:pPr marL="457200" indent="-457200">
              <a:buFont typeface="+mj-lt"/>
              <a:buAutoNum type="arabicPeriod"/>
            </a:pPr>
            <a:r>
              <a:rPr lang="en-US" dirty="0"/>
              <a:t>Assume Lonnie takes a baseball bat from the back of the car and begins to wave it after being stopped by Officer Ramos. Would it be legal for Officer Ramos to use deadly force?</a:t>
            </a:r>
          </a:p>
        </p:txBody>
      </p:sp>
    </p:spTree>
    <p:extLst>
      <p:ext uri="{BB962C8B-B14F-4D97-AF65-F5344CB8AC3E}">
        <p14:creationId xmlns:p14="http://schemas.microsoft.com/office/powerpoint/2010/main" val="2407581860"/>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normAutofit/>
          </a:bodyPr>
          <a:lstStyle/>
          <a:p>
            <a:pPr algn="ctr"/>
            <a:r>
              <a:rPr lang="en-US" sz="4800" dirty="0">
                <a:solidFill>
                  <a:srgbClr val="00B050"/>
                </a:solidFill>
              </a:rPr>
              <a:t>Problem 31. The Case of the Dangerous Car Chase</a:t>
            </a:r>
          </a:p>
        </p:txBody>
      </p:sp>
      <p:sp>
        <p:nvSpPr>
          <p:cNvPr id="3" name="Content Placeholder 2"/>
          <p:cNvSpPr>
            <a:spLocks noGrp="1"/>
          </p:cNvSpPr>
          <p:nvPr>
            <p:ph idx="1"/>
          </p:nvPr>
        </p:nvSpPr>
        <p:spPr>
          <a:xfrm>
            <a:off x="0" y="1609344"/>
            <a:ext cx="12192000" cy="5248656"/>
          </a:xfrm>
        </p:spPr>
        <p:txBody>
          <a:bodyPr/>
          <a:lstStyle/>
          <a:p>
            <a:pPr marL="0" indent="0">
              <a:buNone/>
            </a:pPr>
            <a:r>
              <a:rPr lang="en-US" dirty="0"/>
              <a:t>	In March 2001, Victor Harris (age 19) was speeding at 73 mph on a stretch of road where the speed limit was 55 mph. A police officer activated his blue flashing lights to signal for Harris to pull over but Harris sped away. The officer chased Harris and radioed his dispatcher for assistance.</a:t>
            </a:r>
          </a:p>
          <a:p>
            <a:pPr marL="0" indent="0">
              <a:buNone/>
            </a:pPr>
            <a:r>
              <a:rPr lang="en-US" dirty="0"/>
              <a:t>	Deputy Timothy Scott joined the pursuit along with other officers and most of the chase occurred on a two-lane highway. At one point, Harris pulled into a shopping center parking lot, where he collided with one of the patrol cars and then continued fleeing down the highway. Deputy Scott, now the lead pursuit vehicle, decided to stop Harris by ramming his car from behind. He sought and received permission from his supervisor, who said “go ahead and take him out.”</a:t>
            </a:r>
          </a:p>
          <a:p>
            <a:pPr marL="0" indent="0">
              <a:buNone/>
            </a:pPr>
            <a:r>
              <a:rPr lang="en-US" dirty="0"/>
              <a:t>	Scott pushed his bumper into the rear of Harris’s vehicle, which ran off the road, overturned, and crashed. Harris was badly injured in the crash, which left him a </a:t>
            </a:r>
            <a:r>
              <a:rPr lang="en-US" dirty="0" err="1"/>
              <a:t>quadripolegic</a:t>
            </a:r>
            <a:r>
              <a:rPr lang="en-US" dirty="0"/>
              <a:t>. He sued Scott for violating his Fourth Amendment rights, saying that Scott used excessive force to seize him.</a:t>
            </a:r>
          </a:p>
          <a:p>
            <a:pPr marL="0" indent="0">
              <a:buNone/>
            </a:pPr>
            <a:endParaRPr lang="en-US" dirty="0"/>
          </a:p>
          <a:p>
            <a:pPr marL="457200" indent="-457200">
              <a:buFont typeface="+mj-lt"/>
              <a:buAutoNum type="arabicPeriod"/>
            </a:pPr>
            <a:r>
              <a:rPr lang="en-US" dirty="0"/>
              <a:t>What arguments can Harris make that his rights were violated?</a:t>
            </a:r>
          </a:p>
          <a:p>
            <a:pPr marL="457200" indent="-457200">
              <a:buFont typeface="+mj-lt"/>
              <a:buAutoNum type="arabicPeriod"/>
            </a:pPr>
            <a:r>
              <a:rPr lang="en-US" dirty="0"/>
              <a:t>What arguments can Officer Scott make that his use of force did not violate Harris’ rights?</a:t>
            </a:r>
          </a:p>
          <a:p>
            <a:pPr marL="457200" indent="-457200">
              <a:buFont typeface="+mj-lt"/>
              <a:buAutoNum type="arabicPeriod"/>
            </a:pPr>
            <a:r>
              <a:rPr lang="en-US" dirty="0"/>
              <a:t>How should this case be decided? Explain.</a:t>
            </a:r>
          </a:p>
        </p:txBody>
      </p:sp>
    </p:spTree>
    <p:extLst>
      <p:ext uri="{BB962C8B-B14F-4D97-AF65-F5344CB8AC3E}">
        <p14:creationId xmlns:p14="http://schemas.microsoft.com/office/powerpoint/2010/main" val="2321625971"/>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normAutofit/>
          </a:bodyPr>
          <a:lstStyle/>
          <a:p>
            <a:pPr algn="ctr"/>
            <a:r>
              <a:rPr lang="en-US" sz="4800" dirty="0">
                <a:solidFill>
                  <a:srgbClr val="00B050"/>
                </a:solidFill>
              </a:rPr>
              <a:t>Problem 32. Reasonable Search &amp; Seizure</a:t>
            </a:r>
          </a:p>
        </p:txBody>
      </p:sp>
      <p:sp>
        <p:nvSpPr>
          <p:cNvPr id="3" name="Content Placeholder 2"/>
          <p:cNvSpPr>
            <a:spLocks noGrp="1"/>
          </p:cNvSpPr>
          <p:nvPr>
            <p:ph idx="1"/>
          </p:nvPr>
        </p:nvSpPr>
        <p:spPr>
          <a:xfrm>
            <a:off x="0" y="1609344"/>
            <a:ext cx="12192000" cy="5248656"/>
          </a:xfrm>
        </p:spPr>
        <p:txBody>
          <a:bodyPr/>
          <a:lstStyle/>
          <a:p>
            <a:pPr marL="0" indent="0">
              <a:buNone/>
            </a:pPr>
            <a:r>
              <a:rPr lang="en-US" dirty="0"/>
              <a:t>Examine the following situations. Decide whether the search violates the Fourth Amendment. Explain.</a:t>
            </a:r>
          </a:p>
          <a:p>
            <a:pPr marL="0" indent="0">
              <a:buNone/>
            </a:pPr>
            <a:endParaRPr lang="en-US" dirty="0"/>
          </a:p>
          <a:p>
            <a:pPr marL="457200" indent="-457200">
              <a:buFont typeface="+mj-lt"/>
              <a:buAutoNum type="arabicPeriod"/>
            </a:pPr>
            <a:r>
              <a:rPr lang="en-US" dirty="0"/>
              <a:t>The police see Dell standing at a bus stop in an area known for drug dealing. They stop and search him, finding drugs in his pocket.</a:t>
            </a:r>
          </a:p>
          <a:p>
            <a:pPr marL="457200" indent="-457200">
              <a:buFont typeface="+mj-lt"/>
              <a:buAutoNum type="arabicPeriod"/>
            </a:pPr>
            <a:r>
              <a:rPr lang="en-US" dirty="0"/>
              <a:t>After Brandon checks out of a hotel, the police ask the hotel manager to turn over the contents of the wastebasket, where they find notes planning a murder.</a:t>
            </a:r>
          </a:p>
          <a:p>
            <a:pPr marL="457200" indent="-457200">
              <a:buFont typeface="+mj-lt"/>
              <a:buAutoNum type="arabicPeriod"/>
            </a:pPr>
            <a:r>
              <a:rPr lang="en-US" dirty="0"/>
              <a:t>Jill’s ex-boyfriend breaks into her apartment and looks through her desk for love letters. Instead, he finds drugs, which he gives to the police.</a:t>
            </a:r>
          </a:p>
          <a:p>
            <a:pPr marL="457200" indent="-457200">
              <a:buFont typeface="+mj-lt"/>
              <a:buAutoNum type="arabicPeriod"/>
            </a:pPr>
            <a:r>
              <a:rPr lang="en-US" dirty="0"/>
              <a:t>Pam is seen shoplifting in a store. Police chase Pam into her apartment building and arrest her outside the closed door of her apartment. A search of the apartment reveals a large quantity of stolen goods.</a:t>
            </a:r>
          </a:p>
          <a:p>
            <a:pPr marL="457200" indent="-457200">
              <a:buFont typeface="+mj-lt"/>
              <a:buAutoNum type="arabicPeriod"/>
            </a:pPr>
            <a:r>
              <a:rPr lang="en-US" dirty="0"/>
              <a:t>Sandi is suspected of receiving stolen goods. The police go to her house and ask Claire, her roommate, if they can search the house. Claire gives them permission and they find stolen items in Sandi’s dresser.</a:t>
            </a:r>
          </a:p>
        </p:txBody>
      </p:sp>
    </p:spTree>
    <p:extLst>
      <p:ext uri="{BB962C8B-B14F-4D97-AF65-F5344CB8AC3E}">
        <p14:creationId xmlns:p14="http://schemas.microsoft.com/office/powerpoint/2010/main" val="782561339"/>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normAutofit/>
          </a:bodyPr>
          <a:lstStyle/>
          <a:p>
            <a:pPr algn="ctr"/>
            <a:r>
              <a:rPr lang="en-US" sz="4400" dirty="0">
                <a:solidFill>
                  <a:srgbClr val="00B050"/>
                </a:solidFill>
              </a:rPr>
              <a:t>Problem 33. The Case of Student Drug Testing</a:t>
            </a:r>
          </a:p>
        </p:txBody>
      </p:sp>
      <p:sp>
        <p:nvSpPr>
          <p:cNvPr id="3" name="Content Placeholder 2"/>
          <p:cNvSpPr>
            <a:spLocks noGrp="1"/>
          </p:cNvSpPr>
          <p:nvPr>
            <p:ph idx="1"/>
          </p:nvPr>
        </p:nvSpPr>
        <p:spPr>
          <a:xfrm>
            <a:off x="0" y="1609344"/>
            <a:ext cx="12192000" cy="5248656"/>
          </a:xfrm>
        </p:spPr>
        <p:txBody>
          <a:bodyPr>
            <a:normAutofit fontScale="70000" lnSpcReduction="20000"/>
          </a:bodyPr>
          <a:lstStyle/>
          <a:p>
            <a:pPr marL="0" indent="0">
              <a:buNone/>
            </a:pPr>
            <a:r>
              <a:rPr lang="en-US" dirty="0"/>
              <a:t>	Tecumseh High School (“THS”) offers a variety of extracurricular activities for its students. These activities include choir, band, color guard, Future Farmers of America (“FFA”), Future Homemakers of America (“FHA”), and the academic team as well as athletics and the cheerleading squad. The majority of the school’s 500 students participate in one or more of these activities.</a:t>
            </a:r>
          </a:p>
          <a:p>
            <a:pPr marL="0" indent="0">
              <a:buNone/>
            </a:pPr>
            <a:r>
              <a:rPr lang="en-US" dirty="0"/>
              <a:t>	At the start of the school year, the school district adopted the Student Activities Drug Testing Policy. While the school acknowledged only a minimal problem with drugs, they adopted this policy to prevent a bigger problem from developing. The policy required drug testing of all students who participated in any school-sanctioned extracurricular activity. Specifically, in order to participate in an activity, each student had to sign a written consent agreeing to be tested for drug use on several occasions: prior to participating in the activity, randomly during the year while participating in the activity, and at any time while participating in the activity upon reasonable suspicion.</a:t>
            </a:r>
          </a:p>
          <a:p>
            <a:pPr marL="0" indent="0">
              <a:buNone/>
            </a:pPr>
            <a:r>
              <a:rPr lang="en-US" dirty="0"/>
              <a:t>	According to the policy, students to be tested at random are called out of class in groups of two or three. The students are directed to a restroom, where a faculty member serves as a monitor. The monitor waits outside the closed restroom stall for the student to produce the urine sample. The monitor pours the contents of the vial into two bottles. Together the faculty monitor and the student seal the bottles. The student signs a form, which the monitor places with the filled bottles into a mailing pouch in the presence of the student. The bottles are then sent to be tested at a designated laboratory. Random drug testing was conducted in this manner on approximately eight occasions during the school year.</a:t>
            </a:r>
          </a:p>
          <a:p>
            <a:pPr marL="0" indent="0">
              <a:buNone/>
            </a:pPr>
            <a:r>
              <a:rPr lang="en-US" dirty="0"/>
              <a:t>	There are  no academic penalties for refusing to take the test or for a negative result, and results of the test are not shared with law enforcement authorities. Students who refuse to submit to the policy simply cannot participate in the extracurricular activity. In two school years, a total of 484 students were tested as part of this policy. Four students tested positive. Two students, neither of them athletes, challenged this policy in federal court as a violation of their right to privacy. The District Court sided with the school but the Federal Court of Appeals reversed the decision. The school board has appealed to the U.S. Supreme Court, which has agreed to hear the case. Several years earlier, the U.S. Supreme Court upheld the policy of an Oregon high school to conduct random, </a:t>
            </a:r>
            <a:r>
              <a:rPr lang="en-US" dirty="0" err="1"/>
              <a:t>suspicionless</a:t>
            </a:r>
            <a:r>
              <a:rPr lang="en-US" dirty="0"/>
              <a:t> searches of student athletes at a high school with a serious drug problem. In that case, school officials had determined that the student athletes were among the leaders of the “drug culture” at the school.</a:t>
            </a:r>
          </a:p>
          <a:p>
            <a:pPr marL="457200" indent="-457200">
              <a:buFont typeface="+mj-lt"/>
              <a:buAutoNum type="arabicPeriod"/>
            </a:pPr>
            <a:r>
              <a:rPr lang="en-US" dirty="0"/>
              <a:t>How is the THS case like the Oregon case? How is it different?</a:t>
            </a:r>
          </a:p>
          <a:p>
            <a:pPr marL="457200" indent="-457200">
              <a:buFont typeface="+mj-lt"/>
              <a:buAutoNum type="arabicPeriod"/>
            </a:pPr>
            <a:r>
              <a:rPr lang="en-US" dirty="0"/>
              <a:t>What are the most convincing arguments challenging the policy for the students?</a:t>
            </a:r>
          </a:p>
          <a:p>
            <a:pPr marL="457200" indent="-457200">
              <a:buFont typeface="+mj-lt"/>
              <a:buAutoNum type="arabicPeriod"/>
            </a:pPr>
            <a:r>
              <a:rPr lang="en-US" dirty="0"/>
              <a:t>What are the most convincing arguments in justifying the policy for the school?</a:t>
            </a:r>
          </a:p>
          <a:p>
            <a:pPr marL="457200" indent="-457200">
              <a:buFont typeface="+mj-lt"/>
              <a:buAutoNum type="arabicPeriod"/>
            </a:pPr>
            <a:r>
              <a:rPr lang="en-US" dirty="0"/>
              <a:t>How should this case be decided? Explain.</a:t>
            </a:r>
          </a:p>
          <a:p>
            <a:pPr marL="457200" indent="-457200">
              <a:buFont typeface="+mj-lt"/>
              <a:buAutoNum type="arabicPeriod"/>
            </a:pPr>
            <a:r>
              <a:rPr lang="en-US" dirty="0"/>
              <a:t>Assume the case is decided for the school. Will this mean that schools can test all students for drugs? Should schools be able to test everyone?</a:t>
            </a:r>
          </a:p>
        </p:txBody>
      </p:sp>
    </p:spTree>
    <p:extLst>
      <p:ext uri="{BB962C8B-B14F-4D97-AF65-F5344CB8AC3E}">
        <p14:creationId xmlns:p14="http://schemas.microsoft.com/office/powerpoint/2010/main" val="862894409"/>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Day 22. Objectives</a:t>
            </a:r>
          </a:p>
        </p:txBody>
      </p:sp>
      <p:sp>
        <p:nvSpPr>
          <p:cNvPr id="3" name="Content Placeholder 2"/>
          <p:cNvSpPr>
            <a:spLocks noGrp="1"/>
          </p:cNvSpPr>
          <p:nvPr>
            <p:ph idx="1"/>
          </p:nvPr>
        </p:nvSpPr>
        <p:spPr>
          <a:xfrm>
            <a:off x="0" y="1609344"/>
            <a:ext cx="12192000" cy="5248656"/>
          </a:xfrm>
        </p:spPr>
        <p:txBody>
          <a:bodyPr/>
          <a:lstStyle/>
          <a:p>
            <a:pPr lvl="1"/>
            <a:r>
              <a:rPr lang="en-US" dirty="0"/>
              <a:t>Students will be able to:</a:t>
            </a:r>
          </a:p>
          <a:p>
            <a:pPr lvl="2"/>
            <a:r>
              <a:rPr lang="en-US" dirty="0"/>
              <a:t>Explain the proper procedure for police investigations following an arrest;</a:t>
            </a:r>
          </a:p>
          <a:p>
            <a:pPr lvl="2"/>
            <a:r>
              <a:rPr lang="en-US" dirty="0"/>
              <a:t>Explain the importance of </a:t>
            </a:r>
            <a:r>
              <a:rPr lang="en-US" i="1" dirty="0"/>
              <a:t>Miranda</a:t>
            </a:r>
            <a:r>
              <a:rPr lang="en-US" dirty="0"/>
              <a:t> rights;</a:t>
            </a:r>
          </a:p>
          <a:p>
            <a:pPr lvl="2"/>
            <a:r>
              <a:rPr lang="en-US" dirty="0"/>
              <a:t>Explain the process of booking, setting bail, and formally charging suspects;</a:t>
            </a:r>
          </a:p>
          <a:p>
            <a:pPr lvl="2"/>
            <a:r>
              <a:rPr lang="en-US" dirty="0"/>
              <a:t>Describe the pre-trial hearings that take place in the criminal law setting; and</a:t>
            </a:r>
          </a:p>
          <a:p>
            <a:pPr lvl="2"/>
            <a:r>
              <a:rPr lang="en-US" dirty="0"/>
              <a:t>Describe the constitutional rights that suspects have after an arrest.</a:t>
            </a:r>
          </a:p>
          <a:p>
            <a:pPr lvl="1"/>
            <a:endParaRPr lang="en-US" dirty="0"/>
          </a:p>
          <a:p>
            <a:endParaRPr lang="en-US" dirty="0"/>
          </a:p>
        </p:txBody>
      </p:sp>
    </p:spTree>
    <p:extLst>
      <p:ext uri="{BB962C8B-B14F-4D97-AF65-F5344CB8AC3E}">
        <p14:creationId xmlns:p14="http://schemas.microsoft.com/office/powerpoint/2010/main" val="117935986"/>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Criminal Investigation: Interrogations and Confessions</a:t>
            </a:r>
          </a:p>
        </p:txBody>
      </p:sp>
      <p:sp>
        <p:nvSpPr>
          <p:cNvPr id="3" name="Content Placeholder 2"/>
          <p:cNvSpPr>
            <a:spLocks noGrp="1"/>
          </p:cNvSpPr>
          <p:nvPr>
            <p:ph idx="1"/>
          </p:nvPr>
        </p:nvSpPr>
        <p:spPr>
          <a:xfrm>
            <a:off x="0" y="1609344"/>
            <a:ext cx="12192000" cy="5248656"/>
          </a:xfrm>
        </p:spPr>
        <p:txBody>
          <a:bodyPr>
            <a:normAutofit/>
          </a:bodyPr>
          <a:lstStyle/>
          <a:p>
            <a:r>
              <a:rPr lang="en-US" b="1" u="sng" dirty="0">
                <a:solidFill>
                  <a:srgbClr val="002060"/>
                </a:solidFill>
              </a:rPr>
              <a:t>5</a:t>
            </a:r>
            <a:r>
              <a:rPr lang="en-US" b="1" u="sng" baseline="30000" dirty="0">
                <a:solidFill>
                  <a:srgbClr val="002060"/>
                </a:solidFill>
              </a:rPr>
              <a:t>th</a:t>
            </a:r>
            <a:r>
              <a:rPr lang="en-US" b="1" u="sng" dirty="0">
                <a:solidFill>
                  <a:srgbClr val="002060"/>
                </a:solidFill>
              </a:rPr>
              <a:t> Amendment</a:t>
            </a:r>
            <a:r>
              <a:rPr lang="en-US" b="1" dirty="0">
                <a:solidFill>
                  <a:srgbClr val="002060"/>
                </a:solidFill>
              </a:rPr>
              <a:t>- “No person shall…be subject for the same offence to be twice put in jeopardy of life or limb; nor shall be compelled in any criminal case to be a witness against himself, nor be deprived of life, liberty, or property, without due process of law.”</a:t>
            </a:r>
          </a:p>
          <a:p>
            <a:r>
              <a:rPr lang="en-US" b="1" u="sng" dirty="0">
                <a:solidFill>
                  <a:srgbClr val="002060"/>
                </a:solidFill>
              </a:rPr>
              <a:t>6</a:t>
            </a:r>
            <a:r>
              <a:rPr lang="en-US" b="1" u="sng" baseline="30000" dirty="0">
                <a:solidFill>
                  <a:srgbClr val="002060"/>
                </a:solidFill>
              </a:rPr>
              <a:t>th</a:t>
            </a:r>
            <a:r>
              <a:rPr lang="en-US" b="1" u="sng" dirty="0">
                <a:solidFill>
                  <a:srgbClr val="002060"/>
                </a:solidFill>
              </a:rPr>
              <a:t> Amendment</a:t>
            </a:r>
            <a:r>
              <a:rPr lang="en-US" b="1" dirty="0">
                <a:solidFill>
                  <a:srgbClr val="002060"/>
                </a:solidFill>
              </a:rPr>
              <a:t>- “In all criminal prosecutions, the accused shall…have the Assistance of Counsel for his defense.”</a:t>
            </a:r>
          </a:p>
          <a:p>
            <a:r>
              <a:rPr lang="en-US" b="1" u="sng" dirty="0">
                <a:solidFill>
                  <a:srgbClr val="002060"/>
                </a:solidFill>
              </a:rPr>
              <a:t>Interrogation</a:t>
            </a:r>
            <a:r>
              <a:rPr lang="en-US" b="1" dirty="0">
                <a:solidFill>
                  <a:srgbClr val="002060"/>
                </a:solidFill>
              </a:rPr>
              <a:t>- questioning of a witness</a:t>
            </a:r>
            <a:r>
              <a:rPr lang="en-US" b="1" dirty="0"/>
              <a:t> or a suspected criminal.</a:t>
            </a:r>
          </a:p>
          <a:p>
            <a:r>
              <a:rPr lang="en-US" dirty="0"/>
              <a:t>Police interrogations happen shortly after an arrest.</a:t>
            </a:r>
          </a:p>
          <a:p>
            <a:pPr lvl="1"/>
            <a:r>
              <a:rPr lang="en-US" b="1" dirty="0">
                <a:solidFill>
                  <a:srgbClr val="002060"/>
                </a:solidFill>
              </a:rPr>
              <a:t>Confessions and Admissions are not valid if the police used physical force, torture, or threats</a:t>
            </a:r>
            <a:r>
              <a:rPr lang="en-US" b="1" dirty="0"/>
              <a:t> in the interrogation.</a:t>
            </a:r>
          </a:p>
          <a:p>
            <a:pPr lvl="1"/>
            <a:r>
              <a:rPr lang="en-US" dirty="0"/>
              <a:t>Confessions and Admissions are </a:t>
            </a:r>
            <a:r>
              <a:rPr lang="en-US" b="1" dirty="0">
                <a:solidFill>
                  <a:srgbClr val="002060"/>
                </a:solidFill>
              </a:rPr>
              <a:t>not valid if a person asked for a lawyer </a:t>
            </a:r>
            <a:r>
              <a:rPr lang="en-US" b="1" dirty="0"/>
              <a:t>to be present and it was denied.</a:t>
            </a:r>
          </a:p>
          <a:p>
            <a:r>
              <a:rPr lang="en-US" b="1" i="1" u="sng" dirty="0">
                <a:solidFill>
                  <a:srgbClr val="002060"/>
                </a:solidFill>
              </a:rPr>
              <a:t>Miranda v. Arizona</a:t>
            </a:r>
            <a:r>
              <a:rPr lang="en-US" b="1" dirty="0">
                <a:solidFill>
                  <a:srgbClr val="002060"/>
                </a:solidFill>
              </a:rPr>
              <a:t>- right to remain silent </a:t>
            </a:r>
            <a:r>
              <a:rPr lang="en-US" b="1" dirty="0"/>
              <a:t>(police must read </a:t>
            </a:r>
            <a:r>
              <a:rPr lang="en-US" b="1" i="1" dirty="0"/>
              <a:t>Miranda</a:t>
            </a:r>
            <a:r>
              <a:rPr lang="en-US" b="1" dirty="0"/>
              <a:t> Rights before questioning begins).</a:t>
            </a:r>
          </a:p>
        </p:txBody>
      </p:sp>
    </p:spTree>
    <p:extLst>
      <p:ext uri="{BB962C8B-B14F-4D97-AF65-F5344CB8AC3E}">
        <p14:creationId xmlns:p14="http://schemas.microsoft.com/office/powerpoint/2010/main" val="2294704809"/>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Criminal Pre-Trial: Booking &amp; Bail</a:t>
            </a:r>
          </a:p>
        </p:txBody>
      </p:sp>
      <p:sp>
        <p:nvSpPr>
          <p:cNvPr id="3" name="Content Placeholder 2"/>
          <p:cNvSpPr>
            <a:spLocks noGrp="1"/>
          </p:cNvSpPr>
          <p:nvPr>
            <p:ph idx="1"/>
          </p:nvPr>
        </p:nvSpPr>
        <p:spPr>
          <a:xfrm>
            <a:off x="0" y="1609344"/>
            <a:ext cx="12192000" cy="5248656"/>
          </a:xfrm>
        </p:spPr>
        <p:txBody>
          <a:bodyPr>
            <a:normAutofit/>
          </a:bodyPr>
          <a:lstStyle/>
          <a:p>
            <a:r>
              <a:rPr lang="en-US" b="1" u="sng" dirty="0">
                <a:solidFill>
                  <a:srgbClr val="002060"/>
                </a:solidFill>
              </a:rPr>
              <a:t>Booking</a:t>
            </a:r>
            <a:r>
              <a:rPr lang="en-US" b="1" dirty="0">
                <a:solidFill>
                  <a:srgbClr val="002060"/>
                </a:solidFill>
              </a:rPr>
              <a:t>- the formal process of making a police record after an arrest. It includes gathering:</a:t>
            </a:r>
          </a:p>
          <a:p>
            <a:pPr lvl="1"/>
            <a:r>
              <a:rPr lang="en-US" b="1" dirty="0"/>
              <a:t>information: name, address, date or birth, place of employment, details on previous arrests;</a:t>
            </a:r>
          </a:p>
          <a:p>
            <a:pPr lvl="1"/>
            <a:r>
              <a:rPr lang="en-US" b="1" dirty="0"/>
              <a:t>photograph and fingerprints; and</a:t>
            </a:r>
          </a:p>
          <a:p>
            <a:pPr lvl="1"/>
            <a:r>
              <a:rPr lang="en-US" dirty="0"/>
              <a:t>sometimes- fingernail clippings and hair, urine, blood, or handwriting samples.</a:t>
            </a:r>
          </a:p>
          <a:p>
            <a:r>
              <a:rPr lang="en-US" dirty="0"/>
              <a:t>Initial Appearance- judge or magistrate explains the charges and defendant’s rights, sets bail, has an attorney appointed, and sometimes (in misdemeanor cases) the defendant even enters plea at this stage (if it is a felony- the plea is entered at an arraignment).</a:t>
            </a:r>
          </a:p>
          <a:p>
            <a:r>
              <a:rPr lang="en-US" b="1" u="sng" dirty="0">
                <a:solidFill>
                  <a:srgbClr val="002060"/>
                </a:solidFill>
              </a:rPr>
              <a:t>Bail</a:t>
            </a:r>
            <a:r>
              <a:rPr lang="en-US" b="1" dirty="0">
                <a:solidFill>
                  <a:srgbClr val="002060"/>
                </a:solidFill>
              </a:rPr>
              <a:t>- money or property put up by the accused or his agent to allow for his release from jail before trial </a:t>
            </a:r>
            <a:r>
              <a:rPr lang="en-US" dirty="0"/>
              <a:t>(money is returned if the person attends trial).</a:t>
            </a:r>
          </a:p>
          <a:p>
            <a:pPr lvl="1"/>
            <a:r>
              <a:rPr lang="en-US" b="1" u="sng" dirty="0">
                <a:solidFill>
                  <a:srgbClr val="002060"/>
                </a:solidFill>
              </a:rPr>
              <a:t>8</a:t>
            </a:r>
            <a:r>
              <a:rPr lang="en-US" b="1" u="sng" baseline="30000" dirty="0">
                <a:solidFill>
                  <a:srgbClr val="002060"/>
                </a:solidFill>
              </a:rPr>
              <a:t>th</a:t>
            </a:r>
            <a:r>
              <a:rPr lang="en-US" b="1" u="sng" dirty="0">
                <a:solidFill>
                  <a:srgbClr val="002060"/>
                </a:solidFill>
              </a:rPr>
              <a:t> Amendment</a:t>
            </a:r>
            <a:r>
              <a:rPr lang="en-US" b="1" dirty="0">
                <a:solidFill>
                  <a:srgbClr val="002060"/>
                </a:solidFill>
              </a:rPr>
              <a:t>- “Excessive bail shall not be required, nor excessive fines imposed, nor cruel and unusual punishments inflicted.”</a:t>
            </a:r>
          </a:p>
          <a:p>
            <a:pPr lvl="1"/>
            <a:r>
              <a:rPr lang="en-US" b="1" dirty="0">
                <a:solidFill>
                  <a:srgbClr val="002060"/>
                </a:solidFill>
              </a:rPr>
              <a:t>Personal recognizance- release without money but only with a promise to return</a:t>
            </a:r>
            <a:r>
              <a:rPr lang="en-US" b="1" dirty="0"/>
              <a:t> </a:t>
            </a:r>
            <a:r>
              <a:rPr lang="en-US" dirty="0"/>
              <a:t>to court, which is given to people considered a low risk of failing to show up for trial.</a:t>
            </a:r>
          </a:p>
          <a:p>
            <a:r>
              <a:rPr lang="en-US" b="1" dirty="0">
                <a:solidFill>
                  <a:srgbClr val="002060"/>
                </a:solidFill>
              </a:rPr>
              <a:t>Prosecutor’s Information- formal criminal charge</a:t>
            </a:r>
            <a:r>
              <a:rPr lang="en-US" dirty="0"/>
              <a:t>: details the nature and circumstances of the charge gathered from the prosecutor’s preliminary investigation.</a:t>
            </a:r>
          </a:p>
        </p:txBody>
      </p:sp>
    </p:spTree>
    <p:extLst>
      <p:ext uri="{BB962C8B-B14F-4D97-AF65-F5344CB8AC3E}">
        <p14:creationId xmlns:p14="http://schemas.microsoft.com/office/powerpoint/2010/main" val="3951118224"/>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Criminal Pre-Trial: Hearings &amp; pleas</a:t>
            </a:r>
          </a:p>
        </p:txBody>
      </p:sp>
      <p:sp>
        <p:nvSpPr>
          <p:cNvPr id="3" name="Content Placeholder 2"/>
          <p:cNvSpPr>
            <a:spLocks noGrp="1"/>
          </p:cNvSpPr>
          <p:nvPr>
            <p:ph idx="1"/>
          </p:nvPr>
        </p:nvSpPr>
        <p:spPr>
          <a:xfrm>
            <a:off x="0" y="1609344"/>
            <a:ext cx="12192000" cy="5248656"/>
          </a:xfrm>
        </p:spPr>
        <p:txBody>
          <a:bodyPr>
            <a:normAutofit fontScale="85000" lnSpcReduction="20000"/>
          </a:bodyPr>
          <a:lstStyle/>
          <a:p>
            <a:r>
              <a:rPr lang="en-US" b="1" dirty="0"/>
              <a:t>Proceed to Trial?</a:t>
            </a:r>
          </a:p>
          <a:p>
            <a:pPr lvl="1"/>
            <a:r>
              <a:rPr lang="en-US" b="1" u="sng" dirty="0">
                <a:solidFill>
                  <a:srgbClr val="002060"/>
                </a:solidFill>
              </a:rPr>
              <a:t>Preliminary Hearing</a:t>
            </a:r>
            <a:r>
              <a:rPr lang="en-US" b="1" dirty="0">
                <a:solidFill>
                  <a:srgbClr val="002060"/>
                </a:solidFill>
              </a:rPr>
              <a:t>- screening process by a judge </a:t>
            </a:r>
            <a:r>
              <a:rPr lang="en-US" b="1" dirty="0"/>
              <a:t>to determine whether there is </a:t>
            </a:r>
            <a:r>
              <a:rPr lang="en-US" b="1" dirty="0">
                <a:solidFill>
                  <a:srgbClr val="002060"/>
                </a:solidFill>
              </a:rPr>
              <a:t>sufficient evidence </a:t>
            </a:r>
            <a:r>
              <a:rPr lang="en-US" b="1" dirty="0"/>
              <a:t>for the defendant to go to </a:t>
            </a:r>
            <a:r>
              <a:rPr lang="en-US" b="1" dirty="0">
                <a:solidFill>
                  <a:srgbClr val="002060"/>
                </a:solidFill>
              </a:rPr>
              <a:t>trial</a:t>
            </a:r>
            <a:r>
              <a:rPr lang="en-US" dirty="0"/>
              <a:t> (prosecutor must show that a crime happened and defendant probably did it).</a:t>
            </a:r>
          </a:p>
          <a:p>
            <a:pPr lvl="1"/>
            <a:r>
              <a:rPr lang="en-US" b="1" u="sng" dirty="0">
                <a:solidFill>
                  <a:srgbClr val="002060"/>
                </a:solidFill>
              </a:rPr>
              <a:t>Grand Jury</a:t>
            </a:r>
            <a:r>
              <a:rPr lang="en-US" b="1" dirty="0">
                <a:solidFill>
                  <a:srgbClr val="002060"/>
                </a:solidFill>
              </a:rPr>
              <a:t>- 16-23 people who determine whether there is sufficient cause </a:t>
            </a:r>
            <a:r>
              <a:rPr lang="en-US" b="1" dirty="0"/>
              <a:t>to believe that a person has committed a crime </a:t>
            </a:r>
            <a:r>
              <a:rPr lang="en-US" b="1" dirty="0">
                <a:solidFill>
                  <a:srgbClr val="002060"/>
                </a:solidFill>
              </a:rPr>
              <a:t>and should stand trial.</a:t>
            </a:r>
          </a:p>
          <a:p>
            <a:pPr lvl="2"/>
            <a:r>
              <a:rPr lang="en-US" dirty="0"/>
              <a:t>Grand Jury Indictment- formal charge of criminal action.</a:t>
            </a:r>
          </a:p>
          <a:p>
            <a:pPr lvl="2"/>
            <a:r>
              <a:rPr lang="en-US" dirty="0"/>
              <a:t>In Massachusetts grand juries are used for serious crimes.</a:t>
            </a:r>
          </a:p>
          <a:p>
            <a:r>
              <a:rPr lang="en-US" b="1" u="sng" dirty="0">
                <a:solidFill>
                  <a:srgbClr val="002060"/>
                </a:solidFill>
              </a:rPr>
              <a:t>Arraignment</a:t>
            </a:r>
            <a:r>
              <a:rPr lang="en-US" b="1" dirty="0">
                <a:solidFill>
                  <a:srgbClr val="002060"/>
                </a:solidFill>
              </a:rPr>
              <a:t>- after it is determined that a case will go to trial, the defendant must enter a plea:</a:t>
            </a:r>
          </a:p>
          <a:p>
            <a:pPr lvl="1"/>
            <a:r>
              <a:rPr lang="en-US" b="1" u="sng" dirty="0">
                <a:solidFill>
                  <a:srgbClr val="002060"/>
                </a:solidFill>
              </a:rPr>
              <a:t>Guilty</a:t>
            </a:r>
            <a:r>
              <a:rPr lang="en-US" b="1" dirty="0"/>
              <a:t>- the next step is sentencing;</a:t>
            </a:r>
          </a:p>
          <a:p>
            <a:pPr lvl="1"/>
            <a:r>
              <a:rPr lang="en-US" b="1" u="sng" dirty="0">
                <a:solidFill>
                  <a:srgbClr val="002060"/>
                </a:solidFill>
              </a:rPr>
              <a:t>Nolo Contendere (No Contest)</a:t>
            </a:r>
            <a:r>
              <a:rPr lang="en-US" b="1" dirty="0">
                <a:solidFill>
                  <a:srgbClr val="002060"/>
                </a:solidFill>
              </a:rPr>
              <a:t>- defendant does not admit guilt but will not contest the charges either.</a:t>
            </a:r>
            <a:r>
              <a:rPr lang="en-US" b="1" dirty="0"/>
              <a:t> It is similar to a Guilty plea except the plea cannot be used in a future civil lawsuit- next step is sentencing; or</a:t>
            </a:r>
          </a:p>
          <a:p>
            <a:pPr lvl="1"/>
            <a:r>
              <a:rPr lang="en-US" b="1" u="sng" dirty="0">
                <a:solidFill>
                  <a:srgbClr val="002060"/>
                </a:solidFill>
              </a:rPr>
              <a:t>Not Guilty</a:t>
            </a:r>
            <a:r>
              <a:rPr lang="en-US" b="1" dirty="0"/>
              <a:t>- the next step is setting a trial date.</a:t>
            </a:r>
          </a:p>
          <a:p>
            <a:r>
              <a:rPr lang="en-US" b="1" u="sng" dirty="0">
                <a:solidFill>
                  <a:srgbClr val="002060"/>
                </a:solidFill>
              </a:rPr>
              <a:t>Pretrial Motions</a:t>
            </a:r>
            <a:r>
              <a:rPr lang="en-US" b="1" dirty="0">
                <a:solidFill>
                  <a:srgbClr val="002060"/>
                </a:solidFill>
              </a:rPr>
              <a:t> (formal requests that the court make a ruling or take some action). Some examples include:</a:t>
            </a:r>
          </a:p>
          <a:p>
            <a:pPr lvl="1"/>
            <a:r>
              <a:rPr lang="en-US" b="1" dirty="0">
                <a:solidFill>
                  <a:srgbClr val="002060"/>
                </a:solidFill>
              </a:rPr>
              <a:t>Motion to Dismiss;</a:t>
            </a:r>
          </a:p>
          <a:p>
            <a:pPr lvl="1"/>
            <a:r>
              <a:rPr lang="en-US" b="1" dirty="0">
                <a:solidFill>
                  <a:srgbClr val="002060"/>
                </a:solidFill>
              </a:rPr>
              <a:t>Motion to Continue;</a:t>
            </a:r>
          </a:p>
          <a:p>
            <a:pPr lvl="1"/>
            <a:r>
              <a:rPr lang="en-US" b="1" dirty="0"/>
              <a:t>Motion for Change of Venue;</a:t>
            </a:r>
          </a:p>
          <a:p>
            <a:pPr lvl="1"/>
            <a:r>
              <a:rPr lang="en-US" b="1" dirty="0"/>
              <a:t>Motion to Compel Evidence; or</a:t>
            </a:r>
          </a:p>
          <a:p>
            <a:pPr lvl="1"/>
            <a:r>
              <a:rPr lang="en-US" b="1" dirty="0"/>
              <a:t>Motion to Suppress Evidence (often the result of the exclusionary rule- illegal searches or questioning).</a:t>
            </a:r>
          </a:p>
          <a:p>
            <a:r>
              <a:rPr lang="en-US" b="1" u="sng" dirty="0">
                <a:solidFill>
                  <a:srgbClr val="002060"/>
                </a:solidFill>
              </a:rPr>
              <a:t>Plea Bargain</a:t>
            </a:r>
            <a:r>
              <a:rPr lang="en-US" b="1" dirty="0"/>
              <a:t>- in a criminal case, the negotiations between the prosecutor and defendant. In exchange for </a:t>
            </a:r>
            <a:r>
              <a:rPr lang="en-US" b="1" dirty="0">
                <a:solidFill>
                  <a:srgbClr val="002060"/>
                </a:solidFill>
              </a:rPr>
              <a:t>pleading guilty and avoiding trial, the prosecutor agrees to charge the defendant with a less serious crime, which results in a lesser punishment </a:t>
            </a:r>
            <a:r>
              <a:rPr lang="en-US" b="1" dirty="0"/>
              <a:t>(90% of criminal cases end this way).</a:t>
            </a:r>
          </a:p>
        </p:txBody>
      </p:sp>
    </p:spTree>
    <p:extLst>
      <p:ext uri="{BB962C8B-B14F-4D97-AF65-F5344CB8AC3E}">
        <p14:creationId xmlns:p14="http://schemas.microsoft.com/office/powerpoint/2010/main" val="400977835"/>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Criminal Trial: The Constitutional Right </a:t>
            </a:r>
            <a:br>
              <a:rPr lang="en-US" dirty="0"/>
            </a:br>
            <a:r>
              <a:rPr lang="en-US" dirty="0"/>
              <a:t>to A Fair Trial</a:t>
            </a:r>
          </a:p>
        </p:txBody>
      </p:sp>
      <p:sp>
        <p:nvSpPr>
          <p:cNvPr id="3" name="Content Placeholder 2"/>
          <p:cNvSpPr>
            <a:spLocks noGrp="1"/>
          </p:cNvSpPr>
          <p:nvPr>
            <p:ph idx="1"/>
          </p:nvPr>
        </p:nvSpPr>
        <p:spPr>
          <a:xfrm>
            <a:off x="0" y="1609344"/>
            <a:ext cx="12192000" cy="5248656"/>
          </a:xfrm>
        </p:spPr>
        <p:txBody>
          <a:bodyPr>
            <a:normAutofit/>
          </a:bodyPr>
          <a:lstStyle/>
          <a:p>
            <a:r>
              <a:rPr lang="en-US" b="1" u="sng" dirty="0">
                <a:solidFill>
                  <a:srgbClr val="002060"/>
                </a:solidFill>
              </a:rPr>
              <a:t>5</a:t>
            </a:r>
            <a:r>
              <a:rPr lang="en-US" b="1" u="sng" baseline="30000" dirty="0">
                <a:solidFill>
                  <a:srgbClr val="002060"/>
                </a:solidFill>
              </a:rPr>
              <a:t>th</a:t>
            </a:r>
            <a:r>
              <a:rPr lang="en-US" b="1" u="sng" dirty="0">
                <a:solidFill>
                  <a:srgbClr val="002060"/>
                </a:solidFill>
              </a:rPr>
              <a:t> Amendment</a:t>
            </a:r>
            <a:r>
              <a:rPr lang="en-US" b="1" dirty="0">
                <a:solidFill>
                  <a:srgbClr val="002060"/>
                </a:solidFill>
              </a:rPr>
              <a:t>- “No person…shall be deprived of life, liberty, or property without due process of the law” </a:t>
            </a:r>
            <a:r>
              <a:rPr lang="en-US" dirty="0"/>
              <a:t>(the right to fair legal procedures).</a:t>
            </a:r>
          </a:p>
          <a:p>
            <a:r>
              <a:rPr lang="en-US" b="1" u="sng" dirty="0"/>
              <a:t>6</a:t>
            </a:r>
            <a:r>
              <a:rPr lang="en-US" b="1" u="sng" baseline="30000" dirty="0"/>
              <a:t>th</a:t>
            </a:r>
            <a:r>
              <a:rPr lang="en-US" b="1" u="sng" dirty="0"/>
              <a:t> Amendment</a:t>
            </a:r>
            <a:r>
              <a:rPr lang="en-US" b="1" dirty="0"/>
              <a:t>- “In all criminal prosecutions, the accused shall enjoy the </a:t>
            </a:r>
            <a:r>
              <a:rPr lang="en-US" b="1" dirty="0">
                <a:solidFill>
                  <a:srgbClr val="002060"/>
                </a:solidFill>
              </a:rPr>
              <a:t>right to a speedy and public trial, by an impartial jury</a:t>
            </a:r>
            <a:r>
              <a:rPr lang="en-US" b="1" dirty="0"/>
              <a:t> of the State and </a:t>
            </a:r>
            <a:r>
              <a:rPr lang="en-US" b="1" dirty="0">
                <a:solidFill>
                  <a:srgbClr val="002060"/>
                </a:solidFill>
              </a:rPr>
              <a:t>district wherein the crime shall have been committed</a:t>
            </a:r>
            <a:r>
              <a:rPr lang="en-US" b="1" dirty="0"/>
              <a:t>…and to be informed of the nature and cause of the accusation; to be </a:t>
            </a:r>
            <a:r>
              <a:rPr lang="en-US" b="1" dirty="0">
                <a:solidFill>
                  <a:srgbClr val="002060"/>
                </a:solidFill>
              </a:rPr>
              <a:t>confronted with the witnesses against him</a:t>
            </a:r>
            <a:r>
              <a:rPr lang="en-US" b="1" dirty="0"/>
              <a:t>; to have compulsory process for obtaining witnesses in his favor, and to have the </a:t>
            </a:r>
            <a:r>
              <a:rPr lang="en-US" b="1" dirty="0">
                <a:solidFill>
                  <a:srgbClr val="002060"/>
                </a:solidFill>
              </a:rPr>
              <a:t>Assistance of Counsel</a:t>
            </a:r>
            <a:r>
              <a:rPr lang="en-US" b="1" dirty="0"/>
              <a:t> for his defense.”</a:t>
            </a:r>
          </a:p>
          <a:p>
            <a:pPr lvl="1"/>
            <a:r>
              <a:rPr lang="en-US" b="1" dirty="0">
                <a:solidFill>
                  <a:srgbClr val="002060"/>
                </a:solidFill>
              </a:rPr>
              <a:t>Jury trial- 6</a:t>
            </a:r>
            <a:r>
              <a:rPr lang="en-US" b="1" baseline="30000" dirty="0">
                <a:solidFill>
                  <a:srgbClr val="002060"/>
                </a:solidFill>
              </a:rPr>
              <a:t>th</a:t>
            </a:r>
            <a:r>
              <a:rPr lang="en-US" b="1" dirty="0">
                <a:solidFill>
                  <a:srgbClr val="002060"/>
                </a:solidFill>
              </a:rPr>
              <a:t> Amendment.</a:t>
            </a:r>
          </a:p>
          <a:p>
            <a:pPr lvl="1"/>
            <a:r>
              <a:rPr lang="en-US" b="1" dirty="0">
                <a:solidFill>
                  <a:srgbClr val="002060"/>
                </a:solidFill>
              </a:rPr>
              <a:t>Public trial- 6</a:t>
            </a:r>
            <a:r>
              <a:rPr lang="en-US" b="1" baseline="30000" dirty="0">
                <a:solidFill>
                  <a:srgbClr val="002060"/>
                </a:solidFill>
              </a:rPr>
              <a:t>th</a:t>
            </a:r>
            <a:r>
              <a:rPr lang="en-US" b="1" dirty="0">
                <a:solidFill>
                  <a:srgbClr val="002060"/>
                </a:solidFill>
              </a:rPr>
              <a:t> Amendment.</a:t>
            </a:r>
          </a:p>
          <a:p>
            <a:pPr lvl="1"/>
            <a:r>
              <a:rPr lang="en-US" b="1" dirty="0">
                <a:solidFill>
                  <a:srgbClr val="002060"/>
                </a:solidFill>
              </a:rPr>
              <a:t>Without undue delay- 6</a:t>
            </a:r>
            <a:r>
              <a:rPr lang="en-US" b="1" baseline="30000" dirty="0">
                <a:solidFill>
                  <a:srgbClr val="002060"/>
                </a:solidFill>
              </a:rPr>
              <a:t>th</a:t>
            </a:r>
            <a:r>
              <a:rPr lang="en-US" b="1" dirty="0">
                <a:solidFill>
                  <a:srgbClr val="002060"/>
                </a:solidFill>
              </a:rPr>
              <a:t> Amendment</a:t>
            </a:r>
            <a:r>
              <a:rPr lang="en-US" b="1" dirty="0"/>
              <a:t> </a:t>
            </a:r>
            <a:r>
              <a:rPr lang="en-US" dirty="0"/>
              <a:t>(statutes define the time requirements).</a:t>
            </a:r>
          </a:p>
          <a:p>
            <a:pPr lvl="1"/>
            <a:r>
              <a:rPr lang="en-US" b="1" dirty="0">
                <a:solidFill>
                  <a:srgbClr val="002060"/>
                </a:solidFill>
              </a:rPr>
              <a:t>Be informed of rights and charges against him- 6</a:t>
            </a:r>
            <a:r>
              <a:rPr lang="en-US" b="1" baseline="30000" dirty="0">
                <a:solidFill>
                  <a:srgbClr val="002060"/>
                </a:solidFill>
              </a:rPr>
              <a:t>th</a:t>
            </a:r>
            <a:r>
              <a:rPr lang="en-US" b="1" dirty="0">
                <a:solidFill>
                  <a:srgbClr val="002060"/>
                </a:solidFill>
              </a:rPr>
              <a:t> Amendment.</a:t>
            </a:r>
          </a:p>
          <a:p>
            <a:pPr lvl="1"/>
            <a:r>
              <a:rPr lang="en-US" b="1" dirty="0">
                <a:solidFill>
                  <a:srgbClr val="002060"/>
                </a:solidFill>
              </a:rPr>
              <a:t>Confront witnesses- 6</a:t>
            </a:r>
            <a:r>
              <a:rPr lang="en-US" b="1" baseline="30000" dirty="0">
                <a:solidFill>
                  <a:srgbClr val="002060"/>
                </a:solidFill>
              </a:rPr>
              <a:t>th</a:t>
            </a:r>
            <a:r>
              <a:rPr lang="en-US" b="1" dirty="0">
                <a:solidFill>
                  <a:srgbClr val="002060"/>
                </a:solidFill>
              </a:rPr>
              <a:t> Amendment </a:t>
            </a:r>
            <a:r>
              <a:rPr lang="en-US" dirty="0">
                <a:solidFill>
                  <a:srgbClr val="002060"/>
                </a:solidFill>
              </a:rPr>
              <a:t>(</a:t>
            </a:r>
            <a:r>
              <a:rPr lang="en-US" b="1" u="sng" dirty="0">
                <a:solidFill>
                  <a:srgbClr val="002060"/>
                </a:solidFill>
              </a:rPr>
              <a:t>cross examination</a:t>
            </a:r>
            <a:r>
              <a:rPr lang="en-US" dirty="0"/>
              <a:t>- sometimes modified for child witnesses).</a:t>
            </a:r>
          </a:p>
          <a:p>
            <a:pPr lvl="1"/>
            <a:r>
              <a:rPr lang="en-US" b="1" dirty="0">
                <a:solidFill>
                  <a:srgbClr val="002060"/>
                </a:solidFill>
              </a:rPr>
              <a:t>Compel witnesses to testify on his behalf- 6</a:t>
            </a:r>
            <a:r>
              <a:rPr lang="en-US" b="1" baseline="30000" dirty="0">
                <a:solidFill>
                  <a:srgbClr val="002060"/>
                </a:solidFill>
              </a:rPr>
              <a:t>th</a:t>
            </a:r>
            <a:r>
              <a:rPr lang="en-US" b="1" dirty="0">
                <a:solidFill>
                  <a:srgbClr val="002060"/>
                </a:solidFill>
              </a:rPr>
              <a:t> Amendment </a:t>
            </a:r>
            <a:r>
              <a:rPr lang="en-US" dirty="0">
                <a:solidFill>
                  <a:srgbClr val="002060"/>
                </a:solidFill>
              </a:rPr>
              <a:t>(</a:t>
            </a:r>
            <a:r>
              <a:rPr lang="en-US" b="1" u="sng" dirty="0">
                <a:solidFill>
                  <a:srgbClr val="002060"/>
                </a:solidFill>
              </a:rPr>
              <a:t>subpoena</a:t>
            </a:r>
            <a:r>
              <a:rPr lang="en-US" b="1" dirty="0">
                <a:solidFill>
                  <a:srgbClr val="002060"/>
                </a:solidFill>
              </a:rPr>
              <a:t>- court order requiring a witness to appear and testify</a:t>
            </a:r>
            <a:r>
              <a:rPr lang="en-US" dirty="0">
                <a:solidFill>
                  <a:srgbClr val="002060"/>
                </a:solidFill>
              </a:rPr>
              <a:t>).</a:t>
            </a:r>
          </a:p>
          <a:p>
            <a:pPr lvl="1"/>
            <a:r>
              <a:rPr lang="en-US" b="1" dirty="0">
                <a:solidFill>
                  <a:srgbClr val="002060"/>
                </a:solidFill>
              </a:rPr>
              <a:t>Refuse to testify against himself- 5</a:t>
            </a:r>
            <a:r>
              <a:rPr lang="en-US" b="1" baseline="30000" dirty="0">
                <a:solidFill>
                  <a:srgbClr val="002060"/>
                </a:solidFill>
              </a:rPr>
              <a:t>th</a:t>
            </a:r>
            <a:r>
              <a:rPr lang="en-US" b="1" dirty="0">
                <a:solidFill>
                  <a:srgbClr val="002060"/>
                </a:solidFill>
              </a:rPr>
              <a:t> Amendment.</a:t>
            </a:r>
          </a:p>
          <a:p>
            <a:pPr lvl="1"/>
            <a:r>
              <a:rPr lang="en-US" b="1" dirty="0">
                <a:solidFill>
                  <a:srgbClr val="002060"/>
                </a:solidFill>
              </a:rPr>
              <a:t>Be represented by a lawyer- 6</a:t>
            </a:r>
            <a:r>
              <a:rPr lang="en-US" b="1" baseline="30000" dirty="0">
                <a:solidFill>
                  <a:srgbClr val="002060"/>
                </a:solidFill>
              </a:rPr>
              <a:t>th</a:t>
            </a:r>
            <a:r>
              <a:rPr lang="en-US" b="1" dirty="0">
                <a:solidFill>
                  <a:srgbClr val="002060"/>
                </a:solidFill>
              </a:rPr>
              <a:t> Amendment</a:t>
            </a:r>
            <a:r>
              <a:rPr lang="en-US" dirty="0"/>
              <a:t> (if indigent (poor) a lawyer will be appointed).</a:t>
            </a:r>
          </a:p>
        </p:txBody>
      </p:sp>
    </p:spTree>
    <p:extLst>
      <p:ext uri="{BB962C8B-B14F-4D97-AF65-F5344CB8AC3E}">
        <p14:creationId xmlns:p14="http://schemas.microsoft.com/office/powerpoint/2010/main" val="1599302906"/>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399592"/>
            <a:ext cx="12192000" cy="5327780"/>
          </a:xfrm>
        </p:spPr>
        <p:txBody>
          <a:bodyPr>
            <a:normAutofit fontScale="85000" lnSpcReduction="10000"/>
          </a:bodyPr>
          <a:lstStyle/>
          <a:p>
            <a:pPr marL="0" indent="0">
              <a:buNone/>
            </a:pPr>
            <a:r>
              <a:rPr lang="en-US" dirty="0"/>
              <a:t>131. 32-year old Andrew is arrested for abducting a teenage girl. While in police custody, Andrew asks for his attorney before answering the police interrogation. The police continue questioning him anyway and he breaks down and admits to murdering the girl. What is the result?</a:t>
            </a:r>
          </a:p>
          <a:p>
            <a:pPr marL="0" indent="0">
              <a:buNone/>
            </a:pPr>
            <a:r>
              <a:rPr lang="en-US" dirty="0"/>
              <a:t>A. the confession may be used at trial since it was freely given by Andrew</a:t>
            </a:r>
          </a:p>
          <a:p>
            <a:pPr marL="0" indent="0">
              <a:buNone/>
            </a:pPr>
            <a:r>
              <a:rPr lang="en-US" dirty="0"/>
              <a:t>B. the confession may not be used at trial because it violated the Fifth Amendment right against self-incrimination</a:t>
            </a:r>
          </a:p>
          <a:p>
            <a:pPr marL="0" indent="0">
              <a:buNone/>
            </a:pPr>
            <a:r>
              <a:rPr lang="en-US" dirty="0"/>
              <a:t>C. the confession may be used at trial if Andrew was read his </a:t>
            </a:r>
            <a:r>
              <a:rPr lang="en-US" i="1" dirty="0"/>
              <a:t>Miranda</a:t>
            </a:r>
            <a:r>
              <a:rPr lang="en-US" dirty="0"/>
              <a:t> rights</a:t>
            </a:r>
          </a:p>
          <a:p>
            <a:pPr marL="0" indent="0">
              <a:buNone/>
            </a:pPr>
            <a:r>
              <a:rPr lang="en-US" dirty="0"/>
              <a:t>D. the confession may not be used at trial since the police continued questioning him without assistance of counsel even though he requested it</a:t>
            </a:r>
          </a:p>
          <a:p>
            <a:pPr marL="0" indent="0">
              <a:buNone/>
            </a:pPr>
            <a:endParaRPr lang="en-US" dirty="0"/>
          </a:p>
          <a:p>
            <a:pPr marL="0" indent="0">
              <a:buNone/>
            </a:pPr>
            <a:r>
              <a:rPr lang="en-US" dirty="0"/>
              <a:t>132. 22-year old Delaney was arrested for tax fraud. She was read her </a:t>
            </a:r>
            <a:r>
              <a:rPr lang="en-US" i="1" dirty="0"/>
              <a:t>Miranda</a:t>
            </a:r>
            <a:r>
              <a:rPr lang="en-US" dirty="0"/>
              <a:t> rights but agreed to be interrogated further by the police without assistance of counsel. The police began asking her questions about her sources of income and Delaney told the police that much of it came from drug dealing. What is the result?  </a:t>
            </a:r>
          </a:p>
          <a:p>
            <a:pPr marL="0" indent="0">
              <a:buNone/>
            </a:pPr>
            <a:r>
              <a:rPr lang="en-US" dirty="0"/>
              <a:t>A. the admission may be used at trial since it was freely given by Delaney</a:t>
            </a:r>
          </a:p>
          <a:p>
            <a:pPr marL="0" indent="0">
              <a:buNone/>
            </a:pPr>
            <a:r>
              <a:rPr lang="en-US" dirty="0"/>
              <a:t>B. the admission may be used at trial because Delaney was read her </a:t>
            </a:r>
            <a:r>
              <a:rPr lang="en-US" i="1" dirty="0"/>
              <a:t>Miranda</a:t>
            </a:r>
            <a:r>
              <a:rPr lang="en-US" dirty="0"/>
              <a:t> rights and continued with the interrogation</a:t>
            </a:r>
          </a:p>
          <a:p>
            <a:pPr marL="0" indent="0">
              <a:buNone/>
            </a:pPr>
            <a:r>
              <a:rPr lang="en-US" dirty="0"/>
              <a:t>C. the evidence may not be used at trial because the questioning went beyond the scope of the valid investigation</a:t>
            </a:r>
          </a:p>
          <a:p>
            <a:pPr marL="0" indent="0">
              <a:buNone/>
            </a:pPr>
            <a:r>
              <a:rPr lang="en-US" dirty="0"/>
              <a:t>D. the admission may be used at trial because both A and B are true but only if the interrogation did not include physical force or threats of physical force</a:t>
            </a:r>
          </a:p>
        </p:txBody>
      </p:sp>
    </p:spTree>
    <p:extLst>
      <p:ext uri="{BB962C8B-B14F-4D97-AF65-F5344CB8AC3E}">
        <p14:creationId xmlns:p14="http://schemas.microsoft.com/office/powerpoint/2010/main" val="3098307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The U.S. Constitutional Framework</a:t>
            </a:r>
          </a:p>
        </p:txBody>
      </p:sp>
      <p:sp>
        <p:nvSpPr>
          <p:cNvPr id="3" name="Content Placeholder 2"/>
          <p:cNvSpPr>
            <a:spLocks noGrp="1"/>
          </p:cNvSpPr>
          <p:nvPr>
            <p:ph idx="1"/>
          </p:nvPr>
        </p:nvSpPr>
        <p:spPr>
          <a:xfrm>
            <a:off x="0" y="1609344"/>
            <a:ext cx="12192000" cy="5248656"/>
          </a:xfrm>
        </p:spPr>
        <p:txBody>
          <a:bodyPr>
            <a:normAutofit/>
          </a:bodyPr>
          <a:lstStyle/>
          <a:p>
            <a:r>
              <a:rPr lang="en-US" b="1" dirty="0"/>
              <a:t>The </a:t>
            </a:r>
            <a:r>
              <a:rPr lang="en-US" b="1" u="sng" dirty="0">
                <a:solidFill>
                  <a:srgbClr val="002060"/>
                </a:solidFill>
              </a:rPr>
              <a:t>Constitution</a:t>
            </a:r>
            <a:r>
              <a:rPr lang="en-US" b="1" dirty="0"/>
              <a:t> of the United States is the </a:t>
            </a:r>
            <a:r>
              <a:rPr lang="en-US" b="1" u="sng" dirty="0">
                <a:solidFill>
                  <a:srgbClr val="002060"/>
                </a:solidFill>
              </a:rPr>
              <a:t>framework of the American government</a:t>
            </a:r>
            <a:r>
              <a:rPr lang="en-US" b="1" dirty="0">
                <a:solidFill>
                  <a:srgbClr val="002060"/>
                </a:solidFill>
              </a:rPr>
              <a:t>.</a:t>
            </a:r>
          </a:p>
          <a:p>
            <a:r>
              <a:rPr lang="en-US" b="1" dirty="0">
                <a:solidFill>
                  <a:srgbClr val="002060"/>
                </a:solidFill>
              </a:rPr>
              <a:t>Seven Principles of Government</a:t>
            </a:r>
            <a:r>
              <a:rPr lang="en-US" b="1" dirty="0"/>
              <a:t> </a:t>
            </a:r>
            <a:r>
              <a:rPr lang="en-US" dirty="0"/>
              <a:t>in the Constitution:</a:t>
            </a:r>
          </a:p>
          <a:p>
            <a:pPr lvl="1"/>
            <a:r>
              <a:rPr lang="en-US" b="1" u="sng" dirty="0">
                <a:solidFill>
                  <a:srgbClr val="002060"/>
                </a:solidFill>
              </a:rPr>
              <a:t>Popular Sovereignty</a:t>
            </a:r>
            <a:r>
              <a:rPr lang="en-US" b="1" dirty="0"/>
              <a:t>- people rule and give power to the government;</a:t>
            </a:r>
          </a:p>
          <a:p>
            <a:pPr lvl="1"/>
            <a:r>
              <a:rPr lang="en-US" b="1" u="sng" dirty="0">
                <a:solidFill>
                  <a:srgbClr val="002060"/>
                </a:solidFill>
              </a:rPr>
              <a:t>Republicanism</a:t>
            </a:r>
            <a:r>
              <a:rPr lang="en-US" b="1" dirty="0"/>
              <a:t>- people vote for representatives who make the laws;</a:t>
            </a:r>
          </a:p>
          <a:p>
            <a:pPr lvl="1"/>
            <a:r>
              <a:rPr lang="en-US" b="1" u="sng" dirty="0">
                <a:solidFill>
                  <a:srgbClr val="002060"/>
                </a:solidFill>
              </a:rPr>
              <a:t>Federalism</a:t>
            </a:r>
            <a:r>
              <a:rPr lang="en-US" b="1" dirty="0"/>
              <a:t>- power is shared between the national and state governments (and local);</a:t>
            </a:r>
          </a:p>
          <a:p>
            <a:pPr lvl="1"/>
            <a:r>
              <a:rPr lang="en-US" b="1" u="sng" dirty="0">
                <a:solidFill>
                  <a:srgbClr val="002060"/>
                </a:solidFill>
              </a:rPr>
              <a:t>Separation of Powers</a:t>
            </a:r>
            <a:r>
              <a:rPr lang="en-US" b="1" dirty="0"/>
              <a:t>- power is divided among the legislative, executive, and judicial branches;</a:t>
            </a:r>
          </a:p>
          <a:p>
            <a:pPr lvl="1"/>
            <a:r>
              <a:rPr lang="en-US" b="1" u="sng" dirty="0">
                <a:solidFill>
                  <a:srgbClr val="002060"/>
                </a:solidFill>
              </a:rPr>
              <a:t>Checks &amp; Balances</a:t>
            </a:r>
            <a:r>
              <a:rPr lang="en-US" b="1" dirty="0"/>
              <a:t>- each branch has checks or controls over the other branches;</a:t>
            </a:r>
          </a:p>
          <a:p>
            <a:pPr lvl="1"/>
            <a:r>
              <a:rPr lang="en-US" b="1" u="sng" dirty="0">
                <a:solidFill>
                  <a:srgbClr val="002060"/>
                </a:solidFill>
              </a:rPr>
              <a:t>Limited Government</a:t>
            </a:r>
            <a:r>
              <a:rPr lang="en-US" b="1" dirty="0"/>
              <a:t>- the government only has the duties given to it according to the Constitution; and</a:t>
            </a:r>
          </a:p>
          <a:p>
            <a:pPr lvl="1"/>
            <a:r>
              <a:rPr lang="en-US" b="1" u="sng" dirty="0">
                <a:solidFill>
                  <a:srgbClr val="002060"/>
                </a:solidFill>
              </a:rPr>
              <a:t>Individual Rights &amp; Liberties</a:t>
            </a:r>
            <a:r>
              <a:rPr lang="en-US" b="1" dirty="0"/>
              <a:t>- the Bill of Rights protects personal freedoms, liberties, and privileges.</a:t>
            </a:r>
          </a:p>
          <a:p>
            <a:r>
              <a:rPr lang="en-US" b="1" dirty="0">
                <a:solidFill>
                  <a:srgbClr val="002060"/>
                </a:solidFill>
              </a:rPr>
              <a:t>Three Branches</a:t>
            </a:r>
            <a:r>
              <a:rPr lang="en-US" b="1" dirty="0"/>
              <a:t> </a:t>
            </a:r>
            <a:r>
              <a:rPr lang="en-US" dirty="0"/>
              <a:t>of Government:</a:t>
            </a:r>
          </a:p>
          <a:p>
            <a:pPr lvl="1"/>
            <a:r>
              <a:rPr lang="en-US" b="1" u="sng" dirty="0">
                <a:solidFill>
                  <a:srgbClr val="002060"/>
                </a:solidFill>
              </a:rPr>
              <a:t>Legislative</a:t>
            </a:r>
            <a:r>
              <a:rPr lang="en-US" b="1" dirty="0">
                <a:solidFill>
                  <a:srgbClr val="002060"/>
                </a:solidFill>
              </a:rPr>
              <a:t> Branch- </a:t>
            </a:r>
            <a:r>
              <a:rPr lang="en-US" b="1" u="sng" dirty="0">
                <a:solidFill>
                  <a:srgbClr val="002060"/>
                </a:solidFill>
              </a:rPr>
              <a:t>makes</a:t>
            </a:r>
            <a:r>
              <a:rPr lang="en-US" b="1" dirty="0">
                <a:solidFill>
                  <a:srgbClr val="002060"/>
                </a:solidFill>
              </a:rPr>
              <a:t> the laws</a:t>
            </a:r>
            <a:r>
              <a:rPr lang="en-US" b="1" dirty="0"/>
              <a:t> </a:t>
            </a:r>
            <a:r>
              <a:rPr lang="en-US" dirty="0"/>
              <a:t>(</a:t>
            </a:r>
            <a:r>
              <a:rPr lang="en-US" dirty="0">
                <a:solidFill>
                  <a:srgbClr val="002060"/>
                </a:solidFill>
              </a:rPr>
              <a:t>passes laws or </a:t>
            </a:r>
            <a:r>
              <a:rPr lang="en-US" b="1" u="sng" dirty="0">
                <a:solidFill>
                  <a:srgbClr val="002060"/>
                </a:solidFill>
              </a:rPr>
              <a:t>statutes</a:t>
            </a:r>
            <a:r>
              <a:rPr lang="en-US" dirty="0"/>
              <a:t>);</a:t>
            </a:r>
          </a:p>
          <a:p>
            <a:pPr lvl="1"/>
            <a:r>
              <a:rPr lang="en-US" b="1" u="sng" dirty="0">
                <a:solidFill>
                  <a:srgbClr val="002060"/>
                </a:solidFill>
              </a:rPr>
              <a:t>Executive</a:t>
            </a:r>
            <a:r>
              <a:rPr lang="en-US" b="1" dirty="0">
                <a:solidFill>
                  <a:srgbClr val="002060"/>
                </a:solidFill>
              </a:rPr>
              <a:t> Branch- </a:t>
            </a:r>
            <a:r>
              <a:rPr lang="en-US" b="1" u="sng" dirty="0">
                <a:solidFill>
                  <a:srgbClr val="002060"/>
                </a:solidFill>
              </a:rPr>
              <a:t>enforces</a:t>
            </a:r>
            <a:r>
              <a:rPr lang="en-US" b="1" dirty="0">
                <a:solidFill>
                  <a:srgbClr val="002060"/>
                </a:solidFill>
              </a:rPr>
              <a:t> the laws</a:t>
            </a:r>
            <a:r>
              <a:rPr lang="en-US" b="1" dirty="0"/>
              <a:t> </a:t>
            </a:r>
            <a:r>
              <a:rPr lang="en-US" dirty="0"/>
              <a:t>(also sometimes passes </a:t>
            </a:r>
            <a:r>
              <a:rPr lang="en-US" b="1" u="sng" dirty="0"/>
              <a:t>executive orders</a:t>
            </a:r>
            <a:r>
              <a:rPr lang="en-US" dirty="0"/>
              <a:t>, which function as laws);</a:t>
            </a:r>
          </a:p>
          <a:p>
            <a:pPr lvl="1"/>
            <a:r>
              <a:rPr lang="en-US" b="1" u="sng" dirty="0">
                <a:solidFill>
                  <a:srgbClr val="002060"/>
                </a:solidFill>
              </a:rPr>
              <a:t>Judicial</a:t>
            </a:r>
            <a:r>
              <a:rPr lang="en-US" b="1" dirty="0">
                <a:solidFill>
                  <a:srgbClr val="002060"/>
                </a:solidFill>
              </a:rPr>
              <a:t> Branch- </a:t>
            </a:r>
            <a:r>
              <a:rPr lang="en-US" b="1" u="sng" dirty="0">
                <a:solidFill>
                  <a:srgbClr val="002060"/>
                </a:solidFill>
              </a:rPr>
              <a:t>interprets</a:t>
            </a:r>
            <a:r>
              <a:rPr lang="en-US" b="1" dirty="0">
                <a:solidFill>
                  <a:srgbClr val="002060"/>
                </a:solidFill>
              </a:rPr>
              <a:t> the laws</a:t>
            </a:r>
            <a:r>
              <a:rPr lang="en-US" b="1" dirty="0"/>
              <a:t> </a:t>
            </a:r>
            <a:r>
              <a:rPr lang="en-US" dirty="0"/>
              <a:t>and engages in </a:t>
            </a:r>
            <a:r>
              <a:rPr lang="en-US" b="1" dirty="0">
                <a:solidFill>
                  <a:srgbClr val="002060"/>
                </a:solidFill>
              </a:rPr>
              <a:t>judicial review</a:t>
            </a:r>
            <a:r>
              <a:rPr lang="en-US" b="1" dirty="0"/>
              <a:t> </a:t>
            </a:r>
            <a:r>
              <a:rPr lang="en-US" dirty="0"/>
              <a:t>(judging the constitutionality of laws) (also sometimes establishes laws by its rulings and </a:t>
            </a:r>
            <a:r>
              <a:rPr lang="en-US" b="1" dirty="0">
                <a:solidFill>
                  <a:srgbClr val="002060"/>
                </a:solidFill>
              </a:rPr>
              <a:t>interpretations that become law through </a:t>
            </a:r>
            <a:r>
              <a:rPr lang="en-US" b="1" u="sng" dirty="0">
                <a:solidFill>
                  <a:srgbClr val="002060"/>
                </a:solidFill>
              </a:rPr>
              <a:t>precedent</a:t>
            </a:r>
            <a:r>
              <a:rPr lang="en-US" dirty="0"/>
              <a:t>).</a:t>
            </a:r>
          </a:p>
        </p:txBody>
      </p:sp>
    </p:spTree>
    <p:extLst>
      <p:ext uri="{BB962C8B-B14F-4D97-AF65-F5344CB8AC3E}">
        <p14:creationId xmlns:p14="http://schemas.microsoft.com/office/powerpoint/2010/main" val="3630415001"/>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133. What is the formal process of making a police record after an arrest?</a:t>
            </a:r>
          </a:p>
          <a:p>
            <a:pPr marL="0" indent="0">
              <a:buNone/>
            </a:pPr>
            <a:r>
              <a:rPr lang="en-US" dirty="0"/>
              <a:t>A. prosecutor’s information</a:t>
            </a:r>
          </a:p>
          <a:p>
            <a:pPr marL="0" indent="0">
              <a:buNone/>
            </a:pPr>
            <a:r>
              <a:rPr lang="en-US" dirty="0"/>
              <a:t>B. bail</a:t>
            </a:r>
          </a:p>
          <a:p>
            <a:pPr marL="0" indent="0">
              <a:buNone/>
            </a:pPr>
            <a:r>
              <a:rPr lang="en-US" dirty="0"/>
              <a:t>C. booking</a:t>
            </a:r>
          </a:p>
          <a:p>
            <a:pPr marL="0" indent="0">
              <a:buNone/>
            </a:pPr>
            <a:r>
              <a:rPr lang="en-US" dirty="0"/>
              <a:t>D. preliminary hearing</a:t>
            </a:r>
          </a:p>
          <a:p>
            <a:pPr marL="0" indent="0">
              <a:buNone/>
            </a:pPr>
            <a:endParaRPr lang="en-US" dirty="0"/>
          </a:p>
          <a:p>
            <a:pPr marL="0" indent="0">
              <a:buNone/>
            </a:pPr>
            <a:r>
              <a:rPr lang="en-US" dirty="0"/>
              <a:t>134. What is the formal criminal charge that details the nature and circumstances of the charge?</a:t>
            </a:r>
          </a:p>
          <a:p>
            <a:pPr marL="0" indent="0">
              <a:buNone/>
            </a:pPr>
            <a:r>
              <a:rPr lang="en-US" dirty="0"/>
              <a:t>A. prosecutor’s information</a:t>
            </a:r>
          </a:p>
          <a:p>
            <a:pPr marL="0" indent="0">
              <a:buNone/>
            </a:pPr>
            <a:r>
              <a:rPr lang="en-US" dirty="0"/>
              <a:t>B. bail</a:t>
            </a:r>
          </a:p>
          <a:p>
            <a:pPr marL="0" indent="0">
              <a:buNone/>
            </a:pPr>
            <a:r>
              <a:rPr lang="en-US" dirty="0"/>
              <a:t>C. booking</a:t>
            </a:r>
          </a:p>
          <a:p>
            <a:pPr marL="0" indent="0">
              <a:buNone/>
            </a:pPr>
            <a:r>
              <a:rPr lang="en-US" dirty="0"/>
              <a:t>D. preliminary hearing</a:t>
            </a:r>
          </a:p>
        </p:txBody>
      </p:sp>
    </p:spTree>
    <p:extLst>
      <p:ext uri="{BB962C8B-B14F-4D97-AF65-F5344CB8AC3E}">
        <p14:creationId xmlns:p14="http://schemas.microsoft.com/office/powerpoint/2010/main" val="1103701901"/>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135. 18-year old Anthony is booked on charges of possession of two ounces of marijuana. His bail is set at $100,000. Have any of his rights been violated?</a:t>
            </a:r>
          </a:p>
          <a:p>
            <a:pPr marL="0" indent="0">
              <a:buNone/>
            </a:pPr>
            <a:r>
              <a:rPr lang="en-US" dirty="0"/>
              <a:t>A. no</a:t>
            </a:r>
          </a:p>
          <a:p>
            <a:pPr marL="0" indent="0">
              <a:buNone/>
            </a:pPr>
            <a:r>
              <a:rPr lang="en-US" dirty="0"/>
              <a:t>B. yes, the Fifth Amendment</a:t>
            </a:r>
          </a:p>
          <a:p>
            <a:pPr marL="0" indent="0">
              <a:buNone/>
            </a:pPr>
            <a:r>
              <a:rPr lang="en-US" dirty="0"/>
              <a:t>C. yes, the Sixth Amendment</a:t>
            </a:r>
          </a:p>
          <a:p>
            <a:pPr marL="0" indent="0">
              <a:buNone/>
            </a:pPr>
            <a:r>
              <a:rPr lang="en-US" dirty="0"/>
              <a:t>D. yes, the Eighth Amendment</a:t>
            </a:r>
          </a:p>
          <a:p>
            <a:pPr marL="0" indent="0">
              <a:buNone/>
            </a:pPr>
            <a:endParaRPr lang="en-US" dirty="0"/>
          </a:p>
          <a:p>
            <a:pPr marL="0" indent="0">
              <a:buNone/>
            </a:pPr>
            <a:r>
              <a:rPr lang="en-US" dirty="0"/>
              <a:t>136. Which of the following is </a:t>
            </a:r>
            <a:r>
              <a:rPr lang="en-US" u="sng" dirty="0"/>
              <a:t>not</a:t>
            </a:r>
            <a:r>
              <a:rPr lang="en-US" dirty="0"/>
              <a:t> one of the Fifth Amendment protections?</a:t>
            </a:r>
          </a:p>
          <a:p>
            <a:pPr marL="0" indent="0">
              <a:buNone/>
            </a:pPr>
            <a:r>
              <a:rPr lang="en-US" dirty="0"/>
              <a:t>A. right against self-incrimination</a:t>
            </a:r>
          </a:p>
          <a:p>
            <a:pPr marL="0" indent="0">
              <a:buNone/>
            </a:pPr>
            <a:r>
              <a:rPr lang="en-US" dirty="0"/>
              <a:t>B. right to due process of the law</a:t>
            </a:r>
          </a:p>
          <a:p>
            <a:pPr marL="0" indent="0">
              <a:buNone/>
            </a:pPr>
            <a:r>
              <a:rPr lang="en-US" dirty="0"/>
              <a:t>C. right to a jury trial</a:t>
            </a:r>
          </a:p>
          <a:p>
            <a:pPr marL="0" indent="0">
              <a:buNone/>
            </a:pPr>
            <a:r>
              <a:rPr lang="en-US" dirty="0"/>
              <a:t>D. right against being tried for the same crime twice (double jeopardy)</a:t>
            </a:r>
          </a:p>
        </p:txBody>
      </p:sp>
    </p:spTree>
    <p:extLst>
      <p:ext uri="{BB962C8B-B14F-4D97-AF65-F5344CB8AC3E}">
        <p14:creationId xmlns:p14="http://schemas.microsoft.com/office/powerpoint/2010/main" val="2533043068"/>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137. If the prosecutor and defendant agree to avoid trial by allowing the defendant to plead guilty to a less serious crime with a less severe punishment, it is best characterized by which of the following?</a:t>
            </a:r>
          </a:p>
          <a:p>
            <a:pPr marL="0" indent="0">
              <a:buNone/>
            </a:pPr>
            <a:r>
              <a:rPr lang="en-US" dirty="0"/>
              <a:t>A. plea of guilty</a:t>
            </a:r>
          </a:p>
          <a:p>
            <a:pPr marL="0" indent="0">
              <a:buNone/>
            </a:pPr>
            <a:r>
              <a:rPr lang="en-US" dirty="0"/>
              <a:t>B. plea of no lo contendere</a:t>
            </a:r>
          </a:p>
          <a:p>
            <a:pPr marL="0" indent="0">
              <a:buNone/>
            </a:pPr>
            <a:r>
              <a:rPr lang="en-US" dirty="0"/>
              <a:t>C. not guilty plea</a:t>
            </a:r>
          </a:p>
          <a:p>
            <a:pPr marL="0" indent="0">
              <a:buNone/>
            </a:pPr>
            <a:r>
              <a:rPr lang="en-US" dirty="0"/>
              <a:t>D. plea bargain</a:t>
            </a:r>
          </a:p>
          <a:p>
            <a:pPr marL="0" indent="0">
              <a:buNone/>
            </a:pPr>
            <a:endParaRPr lang="en-US" dirty="0"/>
          </a:p>
          <a:p>
            <a:pPr marL="0" indent="0">
              <a:buNone/>
            </a:pPr>
            <a:r>
              <a:rPr lang="en-US" dirty="0"/>
              <a:t>138. Which of the following is not one of the Sixth Amendment protections?</a:t>
            </a:r>
          </a:p>
          <a:p>
            <a:pPr marL="0" indent="0">
              <a:buNone/>
            </a:pPr>
            <a:r>
              <a:rPr lang="en-US" dirty="0"/>
              <a:t>A. right to confront witnesses against you</a:t>
            </a:r>
          </a:p>
          <a:p>
            <a:pPr marL="0" indent="0">
              <a:buNone/>
            </a:pPr>
            <a:r>
              <a:rPr lang="en-US" dirty="0"/>
              <a:t>B. right to a speedy trial</a:t>
            </a:r>
          </a:p>
          <a:p>
            <a:pPr marL="0" indent="0">
              <a:buNone/>
            </a:pPr>
            <a:r>
              <a:rPr lang="en-US" dirty="0"/>
              <a:t>C. right to subpoena witnesses to testify on your behalf</a:t>
            </a:r>
          </a:p>
          <a:p>
            <a:pPr marL="0" indent="0">
              <a:buNone/>
            </a:pPr>
            <a:r>
              <a:rPr lang="en-US" dirty="0"/>
              <a:t>D. right against cruel and unusual punishment</a:t>
            </a:r>
          </a:p>
        </p:txBody>
      </p:sp>
    </p:spTree>
    <p:extLst>
      <p:ext uri="{BB962C8B-B14F-4D97-AF65-F5344CB8AC3E}">
        <p14:creationId xmlns:p14="http://schemas.microsoft.com/office/powerpoint/2010/main" val="889773249"/>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139. Which hearing determines whether or not a case will go to trial and requires the defendant to enter a plea?</a:t>
            </a:r>
          </a:p>
          <a:p>
            <a:pPr marL="0" indent="0">
              <a:buNone/>
            </a:pPr>
            <a:r>
              <a:rPr lang="en-US" dirty="0"/>
              <a:t>A. bail hearing</a:t>
            </a:r>
          </a:p>
          <a:p>
            <a:pPr marL="0" indent="0">
              <a:buNone/>
            </a:pPr>
            <a:r>
              <a:rPr lang="en-US" dirty="0"/>
              <a:t>B. arraignment hearing</a:t>
            </a:r>
          </a:p>
          <a:p>
            <a:pPr marL="0" indent="0">
              <a:buNone/>
            </a:pPr>
            <a:r>
              <a:rPr lang="en-US" dirty="0"/>
              <a:t>C. motion to dismiss hearing</a:t>
            </a:r>
          </a:p>
          <a:p>
            <a:pPr marL="0" indent="0">
              <a:buNone/>
            </a:pPr>
            <a:r>
              <a:rPr lang="en-US" dirty="0"/>
              <a:t>D. motion to continue hearing</a:t>
            </a:r>
          </a:p>
          <a:p>
            <a:pPr marL="0" indent="0">
              <a:buNone/>
            </a:pPr>
            <a:endParaRPr lang="en-US" dirty="0"/>
          </a:p>
          <a:p>
            <a:pPr marL="0" indent="0">
              <a:buNone/>
            </a:pPr>
            <a:r>
              <a:rPr lang="en-US" dirty="0"/>
              <a:t>140. During Jorden’s petty larceny trial, the prosecutor calls Jorden to testify. If she does not want to testify, which Amendment gives her the right to decline being a witness against herself?</a:t>
            </a:r>
          </a:p>
          <a:p>
            <a:pPr marL="0" indent="0">
              <a:buNone/>
            </a:pPr>
            <a:r>
              <a:rPr lang="en-US" dirty="0"/>
              <a:t>A. First Amendment</a:t>
            </a:r>
          </a:p>
          <a:p>
            <a:pPr marL="0" indent="0">
              <a:buNone/>
            </a:pPr>
            <a:r>
              <a:rPr lang="en-US" dirty="0"/>
              <a:t>B. Fifth Amendment</a:t>
            </a:r>
          </a:p>
          <a:p>
            <a:pPr marL="0" indent="0">
              <a:buNone/>
            </a:pPr>
            <a:r>
              <a:rPr lang="en-US" dirty="0"/>
              <a:t>C. Sixth Amendment</a:t>
            </a:r>
          </a:p>
          <a:p>
            <a:pPr marL="0" indent="0">
              <a:buNone/>
            </a:pPr>
            <a:r>
              <a:rPr lang="en-US" dirty="0"/>
              <a:t>D. Eighth Amendment</a:t>
            </a:r>
          </a:p>
        </p:txBody>
      </p:sp>
    </p:spTree>
    <p:extLst>
      <p:ext uri="{BB962C8B-B14F-4D97-AF65-F5344CB8AC3E}">
        <p14:creationId xmlns:p14="http://schemas.microsoft.com/office/powerpoint/2010/main" val="4006739498"/>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normAutofit/>
          </a:bodyPr>
          <a:lstStyle/>
          <a:p>
            <a:pPr algn="ctr"/>
            <a:r>
              <a:rPr lang="en-US" dirty="0">
                <a:solidFill>
                  <a:srgbClr val="00B050"/>
                </a:solidFill>
              </a:rPr>
              <a:t>Problem 34. You Be the Judge Bail Hearings</a:t>
            </a:r>
          </a:p>
        </p:txBody>
      </p:sp>
      <p:sp>
        <p:nvSpPr>
          <p:cNvPr id="3" name="Content Placeholder 2"/>
          <p:cNvSpPr>
            <a:spLocks noGrp="1"/>
          </p:cNvSpPr>
          <p:nvPr>
            <p:ph idx="1"/>
          </p:nvPr>
        </p:nvSpPr>
        <p:spPr>
          <a:xfrm>
            <a:off x="0" y="1609344"/>
            <a:ext cx="12192000" cy="5248656"/>
          </a:xfrm>
        </p:spPr>
        <p:txBody>
          <a:bodyPr>
            <a:normAutofit fontScale="85000" lnSpcReduction="20000"/>
          </a:bodyPr>
          <a:lstStyle/>
          <a:p>
            <a:pPr marL="0" indent="0">
              <a:buNone/>
            </a:pPr>
            <a:r>
              <a:rPr lang="en-US" dirty="0"/>
              <a:t>The following people have been arrested and charged with a  variety of crimes. For each case, decide whether the person should be released, and if so, under what conditions: (a) bail (release after a certain amount of money is paid (</a:t>
            </a:r>
            <a:r>
              <a:rPr lang="en-US" b="1" u="sng" dirty="0"/>
              <a:t>you set the amount</a:t>
            </a:r>
            <a:r>
              <a:rPr lang="en-US" dirty="0"/>
              <a:t>)), (b) personal recognizance (release with no money), (c) conditional release (</a:t>
            </a:r>
            <a:r>
              <a:rPr lang="en-US" b="1" u="sng" dirty="0"/>
              <a:t>you set the conditions</a:t>
            </a:r>
            <a:r>
              <a:rPr lang="en-US" dirty="0"/>
              <a:t>), or (d) pretrial detention (no release).</a:t>
            </a:r>
          </a:p>
          <a:p>
            <a:pPr marL="0" indent="0">
              <a:buNone/>
            </a:pPr>
            <a:endParaRPr lang="en-US" dirty="0"/>
          </a:p>
          <a:p>
            <a:pPr marL="0" indent="0">
              <a:lnSpc>
                <a:spcPct val="120000"/>
              </a:lnSpc>
              <a:spcBef>
                <a:spcPts val="0"/>
              </a:spcBef>
              <a:buNone/>
            </a:pPr>
            <a:r>
              <a:rPr lang="en-US" dirty="0"/>
              <a:t>Marta Garcia		Age: 26</a:t>
            </a:r>
          </a:p>
          <a:p>
            <a:pPr marL="0" indent="0">
              <a:lnSpc>
                <a:spcPct val="120000"/>
              </a:lnSpc>
              <a:spcBef>
                <a:spcPts val="0"/>
              </a:spcBef>
              <a:buNone/>
            </a:pPr>
            <a:r>
              <a:rPr lang="en-US" dirty="0"/>
              <a:t>Charge: Possession of Heroin</a:t>
            </a:r>
          </a:p>
          <a:p>
            <a:pPr marL="0" indent="0">
              <a:lnSpc>
                <a:spcPct val="120000"/>
              </a:lnSpc>
              <a:spcBef>
                <a:spcPts val="0"/>
              </a:spcBef>
              <a:buNone/>
            </a:pPr>
            <a:r>
              <a:rPr lang="en-US" dirty="0"/>
              <a:t>Residence: 619 30</a:t>
            </a:r>
            <a:r>
              <a:rPr lang="en-US" baseline="30000" dirty="0"/>
              <a:t>th</a:t>
            </a:r>
            <a:r>
              <a:rPr lang="en-US" dirty="0"/>
              <a:t> Street (lives alone; no family or references)</a:t>
            </a:r>
          </a:p>
          <a:p>
            <a:pPr marL="0" indent="0">
              <a:lnSpc>
                <a:spcPct val="120000"/>
              </a:lnSpc>
              <a:spcBef>
                <a:spcPts val="0"/>
              </a:spcBef>
              <a:buNone/>
            </a:pPr>
            <a:r>
              <a:rPr lang="en-US" dirty="0"/>
              <a:t>Unemployed (11</a:t>
            </a:r>
            <a:r>
              <a:rPr lang="en-US" baseline="30000" dirty="0"/>
              <a:t>th</a:t>
            </a:r>
            <a:r>
              <a:rPr lang="en-US" dirty="0"/>
              <a:t> grade education)</a:t>
            </a:r>
          </a:p>
          <a:p>
            <a:pPr marL="0" indent="0">
              <a:lnSpc>
                <a:spcPct val="120000"/>
              </a:lnSpc>
              <a:spcBef>
                <a:spcPts val="0"/>
              </a:spcBef>
              <a:buNone/>
            </a:pPr>
            <a:r>
              <a:rPr lang="en-US" dirty="0"/>
              <a:t>Criminal Record: As a juvenile, five arrests, mostly misdemeanors. As an adult, two arrests for petty larceny and a conviction for possession of dangerous drugs. Probation was successfully completed.</a:t>
            </a:r>
          </a:p>
          <a:p>
            <a:pPr marL="0" indent="0">
              <a:lnSpc>
                <a:spcPct val="120000"/>
              </a:lnSpc>
              <a:spcBef>
                <a:spcPts val="0"/>
              </a:spcBef>
              <a:buNone/>
            </a:pPr>
            <a:r>
              <a:rPr lang="en-US" dirty="0"/>
              <a:t>Comment: Arrested while leaving a train station with a large quantity of heroin. Urine test indicates use of narcotics.</a:t>
            </a:r>
          </a:p>
          <a:p>
            <a:pPr marL="0" indent="0">
              <a:lnSpc>
                <a:spcPct val="120000"/>
              </a:lnSpc>
              <a:spcBef>
                <a:spcPts val="0"/>
              </a:spcBef>
              <a:buNone/>
            </a:pPr>
            <a:endParaRPr lang="en-US" dirty="0"/>
          </a:p>
          <a:p>
            <a:pPr marL="0" indent="0">
              <a:lnSpc>
                <a:spcPct val="120000"/>
              </a:lnSpc>
              <a:spcBef>
                <a:spcPts val="0"/>
              </a:spcBef>
              <a:buNone/>
            </a:pPr>
            <a:r>
              <a:rPr lang="en-US" dirty="0"/>
              <a:t>Gloria Hardy		Age: 23</a:t>
            </a:r>
          </a:p>
          <a:p>
            <a:pPr marL="0" indent="0">
              <a:lnSpc>
                <a:spcPct val="120000"/>
              </a:lnSpc>
              <a:spcBef>
                <a:spcPts val="0"/>
              </a:spcBef>
              <a:buNone/>
            </a:pPr>
            <a:r>
              <a:rPr lang="en-US" dirty="0"/>
              <a:t>Charge: Prostitution</a:t>
            </a:r>
          </a:p>
          <a:p>
            <a:pPr marL="0" indent="0">
              <a:lnSpc>
                <a:spcPct val="120000"/>
              </a:lnSpc>
              <a:spcBef>
                <a:spcPts val="0"/>
              </a:spcBef>
              <a:buNone/>
            </a:pPr>
            <a:r>
              <a:rPr lang="en-US" dirty="0"/>
              <a:t>Residence: 130 Riverside Drive, Apt. 10 (lives with female roommates)</a:t>
            </a:r>
          </a:p>
          <a:p>
            <a:pPr marL="0" indent="0">
              <a:lnSpc>
                <a:spcPct val="120000"/>
              </a:lnSpc>
              <a:spcBef>
                <a:spcPts val="0"/>
              </a:spcBef>
              <a:buNone/>
            </a:pPr>
            <a:r>
              <a:rPr lang="en-US" dirty="0"/>
              <a:t>Employment: Call girl; earns $2,500/week (completed high school education)</a:t>
            </a:r>
          </a:p>
          <a:p>
            <a:pPr marL="0" indent="0">
              <a:lnSpc>
                <a:spcPct val="120000"/>
              </a:lnSpc>
              <a:spcBef>
                <a:spcPts val="0"/>
              </a:spcBef>
              <a:buNone/>
            </a:pPr>
            <a:r>
              <a:rPr lang="en-US" dirty="0"/>
              <a:t>Criminal record: Five arrests for prostitution, two convictions. Currently on probation.</a:t>
            </a:r>
          </a:p>
          <a:p>
            <a:pPr marL="0" indent="0">
              <a:lnSpc>
                <a:spcPct val="120000"/>
              </a:lnSpc>
              <a:spcBef>
                <a:spcPts val="0"/>
              </a:spcBef>
              <a:buNone/>
            </a:pPr>
            <a:r>
              <a:rPr lang="en-US" dirty="0"/>
              <a:t>Comment: Allegedly involved in prostitution catering to wealthy clients.</a:t>
            </a:r>
          </a:p>
        </p:txBody>
      </p:sp>
    </p:spTree>
    <p:extLst>
      <p:ext uri="{BB962C8B-B14F-4D97-AF65-F5344CB8AC3E}">
        <p14:creationId xmlns:p14="http://schemas.microsoft.com/office/powerpoint/2010/main" val="1881308708"/>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7665"/>
          </a:xfrm>
        </p:spPr>
        <p:txBody>
          <a:bodyPr>
            <a:normAutofit/>
          </a:bodyPr>
          <a:lstStyle/>
          <a:p>
            <a:pPr algn="ctr"/>
            <a:r>
              <a:rPr lang="en-US" sz="4800" dirty="0">
                <a:solidFill>
                  <a:srgbClr val="00B050"/>
                </a:solidFill>
              </a:rPr>
              <a:t>Problem 34 Continued</a:t>
            </a:r>
            <a:endParaRPr lang="en-US" sz="4800" dirty="0"/>
          </a:p>
        </p:txBody>
      </p:sp>
      <p:sp>
        <p:nvSpPr>
          <p:cNvPr id="3" name="Content Placeholder 2"/>
          <p:cNvSpPr>
            <a:spLocks noGrp="1"/>
          </p:cNvSpPr>
          <p:nvPr>
            <p:ph idx="1"/>
          </p:nvPr>
        </p:nvSpPr>
        <p:spPr>
          <a:xfrm>
            <a:off x="0" y="877077"/>
            <a:ext cx="12192000" cy="5710335"/>
          </a:xfrm>
        </p:spPr>
        <p:txBody>
          <a:bodyPr>
            <a:noAutofit/>
          </a:bodyPr>
          <a:lstStyle/>
          <a:p>
            <a:pPr marL="0" indent="0">
              <a:lnSpc>
                <a:spcPct val="100000"/>
              </a:lnSpc>
              <a:spcBef>
                <a:spcPts val="0"/>
              </a:spcBef>
              <a:buNone/>
            </a:pPr>
            <a:r>
              <a:rPr lang="en-US" sz="1600" dirty="0"/>
              <a:t>Stanley A. Wexler		Age: 42</a:t>
            </a:r>
          </a:p>
          <a:p>
            <a:pPr marL="0" indent="0">
              <a:lnSpc>
                <a:spcPct val="100000"/>
              </a:lnSpc>
              <a:spcBef>
                <a:spcPts val="0"/>
              </a:spcBef>
              <a:buNone/>
            </a:pPr>
            <a:r>
              <a:rPr lang="en-US" sz="1600" dirty="0"/>
              <a:t>Charge: Possession and sale of Heroin</a:t>
            </a:r>
          </a:p>
          <a:p>
            <a:pPr marL="0" indent="0">
              <a:lnSpc>
                <a:spcPct val="100000"/>
              </a:lnSpc>
              <a:spcBef>
                <a:spcPts val="0"/>
              </a:spcBef>
              <a:buNone/>
            </a:pPr>
            <a:r>
              <a:rPr lang="en-US" sz="1600" dirty="0"/>
              <a:t>Residence: 3814 Sunset Drive (live with wife and two children)</a:t>
            </a:r>
          </a:p>
          <a:p>
            <a:pPr marL="0" indent="0">
              <a:lnSpc>
                <a:spcPct val="100000"/>
              </a:lnSpc>
              <a:spcBef>
                <a:spcPts val="0"/>
              </a:spcBef>
              <a:buNone/>
            </a:pPr>
            <a:r>
              <a:rPr lang="en-US" sz="1600" dirty="0"/>
              <a:t>Employment: Self-employed owner of a drug store chain; annual salary $400,000 (completed college education with a degree in business and pharmacy)</a:t>
            </a:r>
          </a:p>
          <a:p>
            <a:pPr marL="0" indent="0">
              <a:lnSpc>
                <a:spcPct val="100000"/>
              </a:lnSpc>
              <a:spcBef>
                <a:spcPts val="0"/>
              </a:spcBef>
              <a:buNone/>
            </a:pPr>
            <a:r>
              <a:rPr lang="en-US" sz="1600" dirty="0"/>
              <a:t>Criminal record: None</a:t>
            </a:r>
          </a:p>
          <a:p>
            <a:pPr marL="0" indent="0">
              <a:lnSpc>
                <a:spcPct val="100000"/>
              </a:lnSpc>
              <a:spcBef>
                <a:spcPts val="0"/>
              </a:spcBef>
              <a:buNone/>
            </a:pPr>
            <a:r>
              <a:rPr lang="en-US" sz="1600" dirty="0"/>
              <a:t>Comment: Arrested at his store by undercover police after attempting to sell a large quantity of heroin. Alleged to be a big-time dealer. No indication of drug use.</a:t>
            </a:r>
          </a:p>
          <a:p>
            <a:pPr marL="0" indent="0">
              <a:lnSpc>
                <a:spcPct val="100000"/>
              </a:lnSpc>
              <a:spcBef>
                <a:spcPts val="0"/>
              </a:spcBef>
              <a:buNone/>
            </a:pPr>
            <a:endParaRPr lang="en-US" sz="1600" dirty="0"/>
          </a:p>
          <a:p>
            <a:pPr marL="0" indent="0">
              <a:lnSpc>
                <a:spcPct val="100000"/>
              </a:lnSpc>
              <a:spcBef>
                <a:spcPts val="0"/>
              </a:spcBef>
              <a:buNone/>
            </a:pPr>
            <a:r>
              <a:rPr lang="en-US" sz="1600" dirty="0"/>
              <a:t>Michael D. McKenna	Age: 19</a:t>
            </a:r>
          </a:p>
          <a:p>
            <a:pPr marL="0" indent="0">
              <a:lnSpc>
                <a:spcPct val="100000"/>
              </a:lnSpc>
              <a:spcBef>
                <a:spcPts val="0"/>
              </a:spcBef>
              <a:buNone/>
            </a:pPr>
            <a:r>
              <a:rPr lang="en-US" sz="1600" dirty="0"/>
              <a:t>Charge: Assault</a:t>
            </a:r>
          </a:p>
          <a:p>
            <a:pPr marL="0" indent="0">
              <a:lnSpc>
                <a:spcPct val="100000"/>
              </a:lnSpc>
              <a:spcBef>
                <a:spcPts val="0"/>
              </a:spcBef>
              <a:buNone/>
            </a:pPr>
            <a:r>
              <a:rPr lang="en-US" sz="1600" dirty="0"/>
              <a:t>Residence: 412 Pine Street (lives alone; parents are in prison)</a:t>
            </a:r>
          </a:p>
          <a:p>
            <a:pPr marL="0" indent="0">
              <a:lnSpc>
                <a:spcPct val="100000"/>
              </a:lnSpc>
              <a:spcBef>
                <a:spcPts val="0"/>
              </a:spcBef>
              <a:buNone/>
            </a:pPr>
            <a:r>
              <a:rPr lang="en-US" sz="1600" dirty="0"/>
              <a:t>Employment: Waiter; earns $400/week (education 10</a:t>
            </a:r>
            <a:r>
              <a:rPr lang="en-US" sz="1600" baseline="30000" dirty="0"/>
              <a:t>th</a:t>
            </a:r>
            <a:r>
              <a:rPr lang="en-US" sz="1600" dirty="0"/>
              <a:t> grade)</a:t>
            </a:r>
          </a:p>
          <a:p>
            <a:pPr marL="0" indent="0">
              <a:lnSpc>
                <a:spcPct val="100000"/>
              </a:lnSpc>
              <a:spcBef>
                <a:spcPts val="0"/>
              </a:spcBef>
              <a:buNone/>
            </a:pPr>
            <a:r>
              <a:rPr lang="en-US" sz="1600" dirty="0"/>
              <a:t>Criminal record: Six juvenile arrests (possession of marijuana, illegal possession of firearms, 2 burglaries; spent two years in juvenile facility</a:t>
            </a:r>
          </a:p>
          <a:p>
            <a:pPr marL="0" indent="0">
              <a:lnSpc>
                <a:spcPct val="100000"/>
              </a:lnSpc>
              <a:spcBef>
                <a:spcPts val="0"/>
              </a:spcBef>
              <a:buNone/>
            </a:pPr>
            <a:r>
              <a:rPr lang="en-US" sz="1600" dirty="0"/>
              <a:t>Comment: Arrested after being identified as assailant in a street fight. Alleged leader of a street gang. Police consider him dangerous. No indication of drug use.</a:t>
            </a:r>
          </a:p>
          <a:p>
            <a:pPr marL="0" indent="0">
              <a:lnSpc>
                <a:spcPct val="100000"/>
              </a:lnSpc>
              <a:spcBef>
                <a:spcPts val="0"/>
              </a:spcBef>
              <a:buNone/>
            </a:pPr>
            <a:endParaRPr lang="en-US" sz="1600" dirty="0"/>
          </a:p>
          <a:p>
            <a:pPr marL="0" indent="0">
              <a:lnSpc>
                <a:spcPct val="100000"/>
              </a:lnSpc>
              <a:spcBef>
                <a:spcPts val="0"/>
              </a:spcBef>
              <a:buNone/>
            </a:pPr>
            <a:r>
              <a:rPr lang="en-US" sz="1600" dirty="0"/>
              <a:t>Chow Yang		Age 34</a:t>
            </a:r>
          </a:p>
          <a:p>
            <a:pPr marL="0" indent="0">
              <a:lnSpc>
                <a:spcPct val="100000"/>
              </a:lnSpc>
              <a:spcBef>
                <a:spcPts val="0"/>
              </a:spcBef>
              <a:buNone/>
            </a:pPr>
            <a:r>
              <a:rPr lang="en-US" sz="1600" dirty="0"/>
              <a:t>Charge: Possession of stolen mail and forgery</a:t>
            </a:r>
          </a:p>
          <a:p>
            <a:pPr marL="0" indent="0">
              <a:lnSpc>
                <a:spcPct val="100000"/>
              </a:lnSpc>
              <a:spcBef>
                <a:spcPts val="0"/>
              </a:spcBef>
              <a:buNone/>
            </a:pPr>
            <a:r>
              <a:rPr lang="en-US" sz="1600" dirty="0"/>
              <a:t>Residence: 5361 Texas Street (lives with his wife and two children by a prior marriage)</a:t>
            </a:r>
          </a:p>
          <a:p>
            <a:pPr marL="0" indent="0">
              <a:lnSpc>
                <a:spcPct val="100000"/>
              </a:lnSpc>
              <a:spcBef>
                <a:spcPts val="0"/>
              </a:spcBef>
              <a:buNone/>
            </a:pPr>
            <a:r>
              <a:rPr lang="en-US" sz="1600" dirty="0"/>
              <a:t>Employment: Works 30 hours/week at a service station; earns minimum wage (education 8</a:t>
            </a:r>
            <a:r>
              <a:rPr lang="en-US" sz="1600" baseline="30000" dirty="0"/>
              <a:t>th</a:t>
            </a:r>
            <a:r>
              <a:rPr lang="en-US" sz="1600" dirty="0"/>
              <a:t> grade)</a:t>
            </a:r>
          </a:p>
          <a:p>
            <a:pPr marL="0" indent="0">
              <a:lnSpc>
                <a:spcPct val="100000"/>
              </a:lnSpc>
              <a:spcBef>
                <a:spcPts val="0"/>
              </a:spcBef>
              <a:buNone/>
            </a:pPr>
            <a:r>
              <a:rPr lang="en-US" sz="1600" dirty="0"/>
              <a:t>Criminal record: Nine arrests (mostly vagrancy and drunk and disorderly conduct); two convictions (drunk driving and forgery)</a:t>
            </a:r>
          </a:p>
          <a:p>
            <a:pPr marL="0" indent="0">
              <a:lnSpc>
                <a:spcPct val="100000"/>
              </a:lnSpc>
              <a:spcBef>
                <a:spcPts val="0"/>
              </a:spcBef>
              <a:buNone/>
            </a:pPr>
            <a:r>
              <a:rPr lang="en-US" sz="1600" dirty="0"/>
              <a:t>Comment: Arrested attempting to cash a stolen Social Security check. He has a drinking problem.</a:t>
            </a:r>
          </a:p>
        </p:txBody>
      </p:sp>
    </p:spTree>
    <p:extLst>
      <p:ext uri="{BB962C8B-B14F-4D97-AF65-F5344CB8AC3E}">
        <p14:creationId xmlns:p14="http://schemas.microsoft.com/office/powerpoint/2010/main" val="1453463914"/>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Day 23. Objectives</a:t>
            </a:r>
          </a:p>
        </p:txBody>
      </p:sp>
      <p:sp>
        <p:nvSpPr>
          <p:cNvPr id="3" name="Content Placeholder 2"/>
          <p:cNvSpPr>
            <a:spLocks noGrp="1"/>
          </p:cNvSpPr>
          <p:nvPr>
            <p:ph idx="1"/>
          </p:nvPr>
        </p:nvSpPr>
        <p:spPr>
          <a:xfrm>
            <a:off x="0" y="1609344"/>
            <a:ext cx="12192000" cy="5248656"/>
          </a:xfrm>
        </p:spPr>
        <p:txBody>
          <a:bodyPr/>
          <a:lstStyle/>
          <a:p>
            <a:pPr lvl="1"/>
            <a:r>
              <a:rPr lang="en-US" dirty="0"/>
              <a:t>Students will be able to:</a:t>
            </a:r>
          </a:p>
          <a:p>
            <a:pPr lvl="2"/>
            <a:r>
              <a:rPr lang="en-US" dirty="0"/>
              <a:t>Describe the make up of the jury and the jury selection process in the criminal trial;</a:t>
            </a:r>
          </a:p>
          <a:p>
            <a:pPr lvl="2"/>
            <a:r>
              <a:rPr lang="en-US" dirty="0"/>
              <a:t>Explain what is required for a jury to find a defendant guilty;</a:t>
            </a:r>
          </a:p>
          <a:p>
            <a:pPr lvl="2"/>
            <a:r>
              <a:rPr lang="en-US" dirty="0"/>
              <a:t>Explain what choices a defendant has if the jury returns a guilty verdict;</a:t>
            </a:r>
          </a:p>
          <a:p>
            <a:pPr lvl="2"/>
            <a:r>
              <a:rPr lang="en-US" dirty="0"/>
              <a:t>Explain the appeals process in the criminal context;</a:t>
            </a:r>
          </a:p>
          <a:p>
            <a:pPr lvl="2"/>
            <a:r>
              <a:rPr lang="en-US" dirty="0"/>
              <a:t>List the different sentencing options a court has after a person is convicted of a crime; </a:t>
            </a:r>
          </a:p>
          <a:p>
            <a:pPr lvl="2"/>
            <a:r>
              <a:rPr lang="en-US" dirty="0"/>
              <a:t>Understand the considerations that must be made before sentencing a convicted criminal; and</a:t>
            </a:r>
          </a:p>
          <a:p>
            <a:pPr lvl="2"/>
            <a:r>
              <a:rPr lang="en-US" dirty="0"/>
              <a:t>Describe prison life and how convicts are prepared for re-entry into society through parole or upon the completion of their sentences.</a:t>
            </a:r>
          </a:p>
        </p:txBody>
      </p:sp>
    </p:spTree>
    <p:extLst>
      <p:ext uri="{BB962C8B-B14F-4D97-AF65-F5344CB8AC3E}">
        <p14:creationId xmlns:p14="http://schemas.microsoft.com/office/powerpoint/2010/main" val="1232800601"/>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Criminal Trial: Jury Selection</a:t>
            </a:r>
          </a:p>
        </p:txBody>
      </p:sp>
      <p:sp>
        <p:nvSpPr>
          <p:cNvPr id="3" name="Content Placeholder 2"/>
          <p:cNvSpPr>
            <a:spLocks noGrp="1"/>
          </p:cNvSpPr>
          <p:nvPr>
            <p:ph idx="1"/>
          </p:nvPr>
        </p:nvSpPr>
        <p:spPr>
          <a:xfrm>
            <a:off x="0" y="1609344"/>
            <a:ext cx="12192000" cy="5248656"/>
          </a:xfrm>
        </p:spPr>
        <p:txBody>
          <a:bodyPr>
            <a:normAutofit fontScale="92500"/>
          </a:bodyPr>
          <a:lstStyle/>
          <a:p>
            <a:r>
              <a:rPr lang="en-US" dirty="0"/>
              <a:t>Juries are not always needed. Examples include:</a:t>
            </a:r>
          </a:p>
          <a:p>
            <a:pPr lvl="1"/>
            <a:r>
              <a:rPr lang="en-US" b="1" dirty="0">
                <a:solidFill>
                  <a:srgbClr val="002060"/>
                </a:solidFill>
              </a:rPr>
              <a:t>jury </a:t>
            </a:r>
            <a:r>
              <a:rPr lang="en-US" b="1" u="sng" dirty="0">
                <a:solidFill>
                  <a:srgbClr val="002060"/>
                </a:solidFill>
              </a:rPr>
              <a:t>waived</a:t>
            </a:r>
            <a:r>
              <a:rPr lang="en-US" b="1" dirty="0">
                <a:solidFill>
                  <a:srgbClr val="002060"/>
                </a:solidFill>
              </a:rPr>
              <a:t> trial (defendant can give up his right to a </a:t>
            </a:r>
            <a:r>
              <a:rPr lang="en-US" b="1" u="sng" dirty="0">
                <a:solidFill>
                  <a:srgbClr val="002060"/>
                </a:solidFill>
              </a:rPr>
              <a:t>jury trial</a:t>
            </a:r>
            <a:r>
              <a:rPr lang="en-US" b="1" dirty="0">
                <a:solidFill>
                  <a:srgbClr val="002060"/>
                </a:solidFill>
              </a:rPr>
              <a:t> in favor of just a judge in a </a:t>
            </a:r>
            <a:r>
              <a:rPr lang="en-US" b="1" u="sng" dirty="0">
                <a:solidFill>
                  <a:srgbClr val="002060"/>
                </a:solidFill>
              </a:rPr>
              <a:t>bench trial</a:t>
            </a:r>
            <a:r>
              <a:rPr lang="en-US" b="1" dirty="0">
                <a:solidFill>
                  <a:srgbClr val="002060"/>
                </a:solidFill>
              </a:rPr>
              <a:t>);</a:t>
            </a:r>
          </a:p>
          <a:p>
            <a:pPr lvl="1"/>
            <a:r>
              <a:rPr lang="en-US" dirty="0"/>
              <a:t>minor offenses- punishment of less than 6-months in jail; and</a:t>
            </a:r>
          </a:p>
          <a:p>
            <a:pPr lvl="1"/>
            <a:r>
              <a:rPr lang="en-US" dirty="0"/>
              <a:t>guilty pleas.</a:t>
            </a:r>
          </a:p>
          <a:p>
            <a:r>
              <a:rPr lang="en-US" dirty="0"/>
              <a:t>Juries</a:t>
            </a:r>
          </a:p>
          <a:p>
            <a:pPr lvl="1"/>
            <a:r>
              <a:rPr lang="en-US" b="1" dirty="0"/>
              <a:t>In Massachusetts- jury lists are determined from town census lists </a:t>
            </a:r>
            <a:r>
              <a:rPr lang="en-US" dirty="0"/>
              <a:t>(representative of the local community).</a:t>
            </a:r>
          </a:p>
          <a:p>
            <a:pPr lvl="1"/>
            <a:r>
              <a:rPr lang="en-US" dirty="0"/>
              <a:t>In Massachusetts- </a:t>
            </a:r>
            <a:r>
              <a:rPr lang="en-US" b="1" u="sng" dirty="0">
                <a:solidFill>
                  <a:srgbClr val="002060"/>
                </a:solidFill>
              </a:rPr>
              <a:t>12 jurors </a:t>
            </a:r>
            <a:r>
              <a:rPr lang="en-US" dirty="0"/>
              <a:t>(also additional alternate jurors) in criminal trials where life in prison is a possibility (some cases can be heard by 6 jurors- minimum allowed by Supreme Court).</a:t>
            </a:r>
          </a:p>
          <a:p>
            <a:pPr lvl="1"/>
            <a:r>
              <a:rPr lang="en-US" b="1" dirty="0"/>
              <a:t>In Massachusetts criminal convictions require a </a:t>
            </a:r>
            <a:r>
              <a:rPr lang="en-US" b="1" u="sng" dirty="0">
                <a:solidFill>
                  <a:srgbClr val="002060"/>
                </a:solidFill>
              </a:rPr>
              <a:t>unanimous verdict </a:t>
            </a:r>
            <a:r>
              <a:rPr lang="en-US" b="1" dirty="0">
                <a:solidFill>
                  <a:srgbClr val="002060"/>
                </a:solidFill>
              </a:rPr>
              <a:t>of the jury </a:t>
            </a:r>
            <a:r>
              <a:rPr lang="en-US" dirty="0"/>
              <a:t>(Rule 27(a)).</a:t>
            </a:r>
          </a:p>
          <a:p>
            <a:pPr lvl="1"/>
            <a:r>
              <a:rPr lang="en-US" b="1" dirty="0"/>
              <a:t>One-day or one-trial system </a:t>
            </a:r>
            <a:r>
              <a:rPr lang="en-US" dirty="0"/>
              <a:t>(Massachusetts was the first state to adopt).</a:t>
            </a:r>
          </a:p>
          <a:p>
            <a:pPr lvl="1"/>
            <a:r>
              <a:rPr lang="en-US" dirty="0"/>
              <a:t>Right to </a:t>
            </a:r>
            <a:r>
              <a:rPr lang="en-US" b="1" dirty="0"/>
              <a:t>jury nullification </a:t>
            </a:r>
            <a:r>
              <a:rPr lang="en-US" dirty="0"/>
              <a:t>(even if the defendant is very guilty the jury can find him not guilty as a check on government in the interest of justice).</a:t>
            </a:r>
          </a:p>
          <a:p>
            <a:r>
              <a:rPr lang="en-US" b="1" dirty="0">
                <a:solidFill>
                  <a:srgbClr val="002060"/>
                </a:solidFill>
              </a:rPr>
              <a:t>Jury </a:t>
            </a:r>
            <a:r>
              <a:rPr lang="en-US" b="1" u="sng" dirty="0">
                <a:solidFill>
                  <a:srgbClr val="002060"/>
                </a:solidFill>
              </a:rPr>
              <a:t>Selection</a:t>
            </a:r>
            <a:r>
              <a:rPr lang="en-US" b="1" dirty="0">
                <a:solidFill>
                  <a:srgbClr val="002060"/>
                </a:solidFill>
              </a:rPr>
              <a:t> (</a:t>
            </a:r>
            <a:r>
              <a:rPr lang="en-US" b="1" u="sng" dirty="0">
                <a:solidFill>
                  <a:srgbClr val="002060"/>
                </a:solidFill>
              </a:rPr>
              <a:t>Voir Dire</a:t>
            </a:r>
            <a:r>
              <a:rPr lang="en-US" b="1" dirty="0">
                <a:solidFill>
                  <a:srgbClr val="002060"/>
                </a:solidFill>
              </a:rPr>
              <a:t>)- screening process </a:t>
            </a:r>
            <a:r>
              <a:rPr lang="en-US" b="1" dirty="0"/>
              <a:t>in which opposing lawyers question prospective jurors to ensure as favorable or as fair a jury as possible.</a:t>
            </a:r>
          </a:p>
          <a:p>
            <a:pPr lvl="1"/>
            <a:r>
              <a:rPr lang="en-US" b="1" u="sng" dirty="0">
                <a:solidFill>
                  <a:srgbClr val="002060"/>
                </a:solidFill>
              </a:rPr>
              <a:t>For-Cause Challenge</a:t>
            </a:r>
            <a:r>
              <a:rPr lang="en-US" b="1" dirty="0"/>
              <a:t>- a lawyer’s request that a potential juror be eliminated for some specific reason.</a:t>
            </a:r>
          </a:p>
          <a:p>
            <a:pPr lvl="1"/>
            <a:r>
              <a:rPr lang="en-US" b="1" u="sng" dirty="0">
                <a:solidFill>
                  <a:srgbClr val="002060"/>
                </a:solidFill>
              </a:rPr>
              <a:t>Peremptory Challenge</a:t>
            </a:r>
            <a:r>
              <a:rPr lang="en-US" b="1" dirty="0"/>
              <a:t>- a lawyer’s request to eliminate a potential juror without giving a reason </a:t>
            </a:r>
            <a:r>
              <a:rPr lang="en-US" dirty="0"/>
              <a:t>(each side has a certain number) but this should not be used to discriminate based on race, gender, or national origin.</a:t>
            </a:r>
          </a:p>
          <a:p>
            <a:endParaRPr lang="en-US" dirty="0"/>
          </a:p>
        </p:txBody>
      </p:sp>
    </p:spTree>
    <p:extLst>
      <p:ext uri="{BB962C8B-B14F-4D97-AF65-F5344CB8AC3E}">
        <p14:creationId xmlns:p14="http://schemas.microsoft.com/office/powerpoint/2010/main" val="3699808120"/>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Criminal Appeals</a:t>
            </a:r>
          </a:p>
        </p:txBody>
      </p:sp>
      <p:sp>
        <p:nvSpPr>
          <p:cNvPr id="3" name="Content Placeholder 2"/>
          <p:cNvSpPr>
            <a:spLocks noGrp="1"/>
          </p:cNvSpPr>
          <p:nvPr>
            <p:ph idx="1"/>
          </p:nvPr>
        </p:nvSpPr>
        <p:spPr>
          <a:xfrm>
            <a:off x="0" y="1609344"/>
            <a:ext cx="12192000" cy="5248656"/>
          </a:xfrm>
        </p:spPr>
        <p:txBody>
          <a:bodyPr>
            <a:normAutofit/>
          </a:bodyPr>
          <a:lstStyle/>
          <a:p>
            <a:r>
              <a:rPr lang="en-US" b="1" dirty="0">
                <a:solidFill>
                  <a:srgbClr val="002060"/>
                </a:solidFill>
              </a:rPr>
              <a:t>Not Guilty Verdict = Case is Over</a:t>
            </a:r>
          </a:p>
          <a:p>
            <a:pPr lvl="1"/>
            <a:r>
              <a:rPr lang="en-US" b="1" u="sng" dirty="0">
                <a:solidFill>
                  <a:srgbClr val="002060"/>
                </a:solidFill>
              </a:rPr>
              <a:t>Double Jeopardy</a:t>
            </a:r>
            <a:r>
              <a:rPr lang="en-US" b="1" dirty="0">
                <a:solidFill>
                  <a:srgbClr val="002060"/>
                </a:solidFill>
              </a:rPr>
              <a:t> of the </a:t>
            </a:r>
            <a:r>
              <a:rPr lang="en-US" b="1" u="sng" dirty="0">
                <a:solidFill>
                  <a:srgbClr val="002060"/>
                </a:solidFill>
              </a:rPr>
              <a:t>5</a:t>
            </a:r>
            <a:r>
              <a:rPr lang="en-US" b="1" u="sng" baseline="30000" dirty="0">
                <a:solidFill>
                  <a:srgbClr val="002060"/>
                </a:solidFill>
              </a:rPr>
              <a:t>th</a:t>
            </a:r>
            <a:r>
              <a:rPr lang="en-US" b="1" u="sng" dirty="0">
                <a:solidFill>
                  <a:srgbClr val="002060"/>
                </a:solidFill>
              </a:rPr>
              <a:t> Amendment</a:t>
            </a:r>
            <a:r>
              <a:rPr lang="en-US" b="1" dirty="0">
                <a:solidFill>
                  <a:srgbClr val="002060"/>
                </a:solidFill>
              </a:rPr>
              <a:t>- “Nor shall any person be subject for the same offense to be twice put in jeopardy of life or limb.”</a:t>
            </a:r>
          </a:p>
          <a:p>
            <a:pPr lvl="1"/>
            <a:r>
              <a:rPr lang="en-US" dirty="0"/>
              <a:t>The state or prosecution cannot appeal an acquittal.</a:t>
            </a:r>
          </a:p>
          <a:p>
            <a:r>
              <a:rPr lang="en-US" b="1" dirty="0"/>
              <a:t>Guilty Verdict- Defendant Options:</a:t>
            </a:r>
          </a:p>
          <a:p>
            <a:pPr lvl="1"/>
            <a:r>
              <a:rPr lang="en-US" dirty="0"/>
              <a:t>Request that the judge overturn, or </a:t>
            </a:r>
            <a:r>
              <a:rPr lang="en-US" b="1" u="sng" dirty="0">
                <a:solidFill>
                  <a:srgbClr val="002060"/>
                </a:solidFill>
              </a:rPr>
              <a:t>set aside</a:t>
            </a:r>
            <a:r>
              <a:rPr lang="en-US" b="1" dirty="0"/>
              <a:t>, the jury verdict;</a:t>
            </a:r>
          </a:p>
          <a:p>
            <a:pPr lvl="1"/>
            <a:r>
              <a:rPr lang="en-US" dirty="0"/>
              <a:t>Request that the judge declare a </a:t>
            </a:r>
            <a:r>
              <a:rPr lang="en-US" b="1" u="sng" dirty="0">
                <a:solidFill>
                  <a:srgbClr val="002060"/>
                </a:solidFill>
              </a:rPr>
              <a:t>mistrial</a:t>
            </a:r>
            <a:r>
              <a:rPr lang="en-US" b="1" dirty="0"/>
              <a:t> (ask for a new trial) </a:t>
            </a:r>
            <a:r>
              <a:rPr lang="en-US" dirty="0"/>
              <a:t>for a specific reason;</a:t>
            </a:r>
          </a:p>
          <a:p>
            <a:pPr lvl="1"/>
            <a:r>
              <a:rPr lang="en-US" b="1" u="sng" dirty="0">
                <a:solidFill>
                  <a:srgbClr val="002060"/>
                </a:solidFill>
              </a:rPr>
              <a:t>Appeal</a:t>
            </a:r>
            <a:r>
              <a:rPr lang="en-US" b="1" dirty="0">
                <a:solidFill>
                  <a:srgbClr val="002060"/>
                </a:solidFill>
              </a:rPr>
              <a:t> to a higher court </a:t>
            </a:r>
            <a:r>
              <a:rPr lang="en-US" b="1" dirty="0"/>
              <a:t>(challenge either the conviction or sentencing); or</a:t>
            </a:r>
          </a:p>
          <a:p>
            <a:pPr lvl="1"/>
            <a:r>
              <a:rPr lang="en-US" b="1" dirty="0">
                <a:solidFill>
                  <a:srgbClr val="002060"/>
                </a:solidFill>
              </a:rPr>
              <a:t>Serve his sentence.</a:t>
            </a:r>
          </a:p>
          <a:p>
            <a:r>
              <a:rPr lang="en-US" b="1" dirty="0">
                <a:solidFill>
                  <a:srgbClr val="002060"/>
                </a:solidFill>
              </a:rPr>
              <a:t>Appeal</a:t>
            </a:r>
          </a:p>
          <a:p>
            <a:pPr lvl="1"/>
            <a:r>
              <a:rPr lang="en-US" b="1" dirty="0"/>
              <a:t>Defendant (now called the petitioner or appellant) must convince the appeals court that there were </a:t>
            </a:r>
            <a:r>
              <a:rPr lang="en-US" b="1" u="sng" dirty="0">
                <a:solidFill>
                  <a:srgbClr val="002060"/>
                </a:solidFill>
              </a:rPr>
              <a:t>serious errors of law</a:t>
            </a:r>
            <a:r>
              <a:rPr lang="en-US" b="1" dirty="0">
                <a:solidFill>
                  <a:srgbClr val="002060"/>
                </a:solidFill>
              </a:rPr>
              <a:t> made at the original trial.</a:t>
            </a:r>
          </a:p>
          <a:p>
            <a:r>
              <a:rPr lang="en-US" b="1" dirty="0"/>
              <a:t>Writ of </a:t>
            </a:r>
            <a:r>
              <a:rPr lang="en-US" b="1" i="1" dirty="0"/>
              <a:t>Habeas Corpus</a:t>
            </a:r>
            <a:r>
              <a:rPr lang="en-US" b="1" dirty="0"/>
              <a:t>- </a:t>
            </a:r>
            <a:r>
              <a:rPr lang="en-US" dirty="0"/>
              <a:t>court order that requires law enforcement </a:t>
            </a:r>
            <a:r>
              <a:rPr lang="en-US" b="1" dirty="0"/>
              <a:t>officials who have custody of a prisoner to appear in court with the prisoner to help the judge determine whether the prisoner is being held lawfully.</a:t>
            </a:r>
          </a:p>
          <a:p>
            <a:pPr lvl="1"/>
            <a:endParaRPr lang="en-US" dirty="0"/>
          </a:p>
        </p:txBody>
      </p:sp>
    </p:spTree>
    <p:extLst>
      <p:ext uri="{BB962C8B-B14F-4D97-AF65-F5344CB8AC3E}">
        <p14:creationId xmlns:p14="http://schemas.microsoft.com/office/powerpoint/2010/main" val="1862073568"/>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06" y="0"/>
            <a:ext cx="12192000" cy="1609344"/>
          </a:xfrm>
        </p:spPr>
        <p:txBody>
          <a:bodyPr/>
          <a:lstStyle/>
          <a:p>
            <a:pPr algn="ctr"/>
            <a:r>
              <a:rPr lang="en-US" dirty="0"/>
              <a:t>Criminal Sentencing</a:t>
            </a:r>
          </a:p>
        </p:txBody>
      </p:sp>
      <p:sp>
        <p:nvSpPr>
          <p:cNvPr id="3" name="Content Placeholder 2"/>
          <p:cNvSpPr>
            <a:spLocks noGrp="1"/>
          </p:cNvSpPr>
          <p:nvPr>
            <p:ph idx="1"/>
          </p:nvPr>
        </p:nvSpPr>
        <p:spPr>
          <a:xfrm>
            <a:off x="0" y="1609344"/>
            <a:ext cx="12174894" cy="5248656"/>
          </a:xfrm>
        </p:spPr>
        <p:txBody>
          <a:bodyPr>
            <a:normAutofit/>
          </a:bodyPr>
          <a:lstStyle/>
          <a:p>
            <a:r>
              <a:rPr lang="en-US" b="1" dirty="0">
                <a:solidFill>
                  <a:srgbClr val="002060"/>
                </a:solidFill>
              </a:rPr>
              <a:t>Sentence Options </a:t>
            </a:r>
            <a:r>
              <a:rPr lang="en-US" dirty="0"/>
              <a:t>(judges are directed by statute but also have latitude in deciding)</a:t>
            </a:r>
          </a:p>
          <a:p>
            <a:pPr lvl="1"/>
            <a:r>
              <a:rPr lang="en-US" b="1" u="sng" dirty="0">
                <a:solidFill>
                  <a:srgbClr val="002060"/>
                </a:solidFill>
              </a:rPr>
              <a:t>Suspended Sentence</a:t>
            </a:r>
            <a:r>
              <a:rPr lang="en-US" b="1" dirty="0"/>
              <a:t>- sentence given but does not have to be served at the time;</a:t>
            </a:r>
          </a:p>
          <a:p>
            <a:pPr lvl="1"/>
            <a:r>
              <a:rPr lang="en-US" b="1" u="sng" dirty="0">
                <a:solidFill>
                  <a:srgbClr val="002060"/>
                </a:solidFill>
              </a:rPr>
              <a:t>Probation</a:t>
            </a:r>
            <a:r>
              <a:rPr lang="en-US" b="1" dirty="0">
                <a:solidFill>
                  <a:srgbClr val="002060"/>
                </a:solidFill>
              </a:rPr>
              <a:t>- supervision of an officer and following certain conditions;</a:t>
            </a:r>
          </a:p>
          <a:p>
            <a:pPr lvl="1"/>
            <a:r>
              <a:rPr lang="en-US" b="1" u="sng" dirty="0">
                <a:solidFill>
                  <a:srgbClr val="002060"/>
                </a:solidFill>
              </a:rPr>
              <a:t>Home Confinement</a:t>
            </a:r>
            <a:r>
              <a:rPr lang="en-US" b="1" dirty="0"/>
              <a:t>- can only leave home for essential purposes;</a:t>
            </a:r>
          </a:p>
          <a:p>
            <a:pPr lvl="1"/>
            <a:r>
              <a:rPr lang="en-US" b="1" u="sng" dirty="0">
                <a:solidFill>
                  <a:srgbClr val="002060"/>
                </a:solidFill>
              </a:rPr>
              <a:t>Fine</a:t>
            </a:r>
            <a:r>
              <a:rPr lang="en-US" b="1" dirty="0">
                <a:solidFill>
                  <a:srgbClr val="002060"/>
                </a:solidFill>
              </a:rPr>
              <a:t>- payment of money;</a:t>
            </a:r>
          </a:p>
          <a:p>
            <a:pPr lvl="1"/>
            <a:r>
              <a:rPr lang="en-US" b="1" u="sng" dirty="0">
                <a:solidFill>
                  <a:srgbClr val="002060"/>
                </a:solidFill>
              </a:rPr>
              <a:t>Restitution</a:t>
            </a:r>
            <a:r>
              <a:rPr lang="en-US" b="1" dirty="0">
                <a:solidFill>
                  <a:srgbClr val="002060"/>
                </a:solidFill>
              </a:rPr>
              <a:t>- pay the victim for the loss or injury he caused;</a:t>
            </a:r>
          </a:p>
          <a:p>
            <a:pPr lvl="1"/>
            <a:r>
              <a:rPr lang="en-US" b="1" u="sng" dirty="0">
                <a:solidFill>
                  <a:srgbClr val="002060"/>
                </a:solidFill>
              </a:rPr>
              <a:t>Work-Release</a:t>
            </a:r>
            <a:r>
              <a:rPr lang="en-US" b="1" dirty="0"/>
              <a:t>- work in community but go back to prison each night;</a:t>
            </a:r>
          </a:p>
          <a:p>
            <a:pPr lvl="1"/>
            <a:r>
              <a:rPr lang="en-US" b="1" u="sng" dirty="0">
                <a:solidFill>
                  <a:srgbClr val="002060"/>
                </a:solidFill>
              </a:rPr>
              <a:t>Imprisonment</a:t>
            </a:r>
            <a:r>
              <a:rPr lang="en-US" b="1" dirty="0">
                <a:solidFill>
                  <a:srgbClr val="002060"/>
                </a:solidFill>
              </a:rPr>
              <a:t>- serve a sentence; or</a:t>
            </a:r>
          </a:p>
          <a:p>
            <a:pPr lvl="1"/>
            <a:r>
              <a:rPr lang="en-US" b="1" dirty="0"/>
              <a:t>Death Penalty (not in Massachusetts).</a:t>
            </a:r>
          </a:p>
          <a:p>
            <a:r>
              <a:rPr lang="en-US" b="1" dirty="0"/>
              <a:t>Considerations Before Sentencing</a:t>
            </a:r>
            <a:r>
              <a:rPr lang="en-US" dirty="0"/>
              <a:t>:</a:t>
            </a:r>
          </a:p>
          <a:p>
            <a:pPr lvl="1"/>
            <a:r>
              <a:rPr lang="en-US" b="1" u="sng" dirty="0"/>
              <a:t>Pre-Sentence</a:t>
            </a:r>
            <a:r>
              <a:rPr lang="en-US" b="1" dirty="0"/>
              <a:t> Report</a:t>
            </a:r>
            <a:r>
              <a:rPr lang="en-US" dirty="0"/>
              <a:t>- a probation officer’s written report that gives the sentencing judge information about the defendant’s background and chances of rehabilitation.</a:t>
            </a:r>
          </a:p>
          <a:p>
            <a:pPr lvl="1"/>
            <a:r>
              <a:rPr lang="en-US" b="1" u="sng" dirty="0"/>
              <a:t>Victim Impact Statements</a:t>
            </a:r>
            <a:r>
              <a:rPr lang="en-US" dirty="0"/>
              <a:t>- presentations by the victim or his family to the court before sentencing.</a:t>
            </a:r>
          </a:p>
          <a:p>
            <a:pPr lvl="1"/>
            <a:r>
              <a:rPr lang="en-US" b="1" u="sng" dirty="0"/>
              <a:t>Recommendations</a:t>
            </a:r>
            <a:r>
              <a:rPr lang="en-US" b="1" dirty="0"/>
              <a:t> from both attorneys </a:t>
            </a:r>
            <a:r>
              <a:rPr lang="en-US" dirty="0"/>
              <a:t>in the case.</a:t>
            </a:r>
          </a:p>
        </p:txBody>
      </p:sp>
    </p:spTree>
    <p:extLst>
      <p:ext uri="{BB962C8B-B14F-4D97-AF65-F5344CB8AC3E}">
        <p14:creationId xmlns:p14="http://schemas.microsoft.com/office/powerpoint/2010/main" val="2203442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Day 1. Objectives</a:t>
            </a:r>
          </a:p>
        </p:txBody>
      </p:sp>
      <p:sp>
        <p:nvSpPr>
          <p:cNvPr id="3" name="Content Placeholder 2"/>
          <p:cNvSpPr>
            <a:spLocks noGrp="1"/>
          </p:cNvSpPr>
          <p:nvPr>
            <p:ph idx="1"/>
          </p:nvPr>
        </p:nvSpPr>
        <p:spPr>
          <a:xfrm>
            <a:off x="0" y="1609344"/>
            <a:ext cx="12192000" cy="5248656"/>
          </a:xfrm>
        </p:spPr>
        <p:txBody>
          <a:bodyPr/>
          <a:lstStyle/>
          <a:p>
            <a:r>
              <a:rPr lang="en-US" dirty="0"/>
              <a:t>Students will be able to:</a:t>
            </a:r>
          </a:p>
          <a:p>
            <a:pPr lvl="1"/>
            <a:r>
              <a:rPr lang="en-US" dirty="0"/>
              <a:t>Explain the purposes and goals of the law.</a:t>
            </a:r>
          </a:p>
        </p:txBody>
      </p:sp>
    </p:spTree>
    <p:extLst>
      <p:ext uri="{BB962C8B-B14F-4D97-AF65-F5344CB8AC3E}">
        <p14:creationId xmlns:p14="http://schemas.microsoft.com/office/powerpoint/2010/main" val="1358296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Legislatures</a:t>
            </a:r>
          </a:p>
        </p:txBody>
      </p:sp>
      <p:sp>
        <p:nvSpPr>
          <p:cNvPr id="3" name="Content Placeholder 2"/>
          <p:cNvSpPr>
            <a:spLocks noGrp="1"/>
          </p:cNvSpPr>
          <p:nvPr>
            <p:ph idx="1"/>
          </p:nvPr>
        </p:nvSpPr>
        <p:spPr>
          <a:xfrm>
            <a:off x="0" y="1609344"/>
            <a:ext cx="12192000" cy="5248656"/>
          </a:xfrm>
        </p:spPr>
        <p:txBody>
          <a:bodyPr/>
          <a:lstStyle/>
          <a:p>
            <a:r>
              <a:rPr lang="en-US" b="1" u="sng" dirty="0">
                <a:solidFill>
                  <a:srgbClr val="002060"/>
                </a:solidFill>
              </a:rPr>
              <a:t>Article I</a:t>
            </a:r>
            <a:r>
              <a:rPr lang="en-US" dirty="0"/>
              <a:t> of the Constitution established a </a:t>
            </a:r>
            <a:r>
              <a:rPr lang="en-US" b="1" dirty="0">
                <a:solidFill>
                  <a:srgbClr val="002060"/>
                </a:solidFill>
              </a:rPr>
              <a:t>bicameral legislature (</a:t>
            </a:r>
            <a:r>
              <a:rPr lang="en-US" b="1" u="sng" dirty="0">
                <a:solidFill>
                  <a:srgbClr val="002060"/>
                </a:solidFill>
              </a:rPr>
              <a:t>Congress</a:t>
            </a:r>
            <a:r>
              <a:rPr lang="en-US" b="1" dirty="0">
                <a:solidFill>
                  <a:srgbClr val="002060"/>
                </a:solidFill>
              </a:rPr>
              <a:t>) to make national laws</a:t>
            </a:r>
          </a:p>
          <a:p>
            <a:pPr lvl="1"/>
            <a:r>
              <a:rPr lang="en-US" b="1" dirty="0">
                <a:solidFill>
                  <a:srgbClr val="002060"/>
                </a:solidFill>
              </a:rPr>
              <a:t>Lower House- </a:t>
            </a:r>
            <a:r>
              <a:rPr lang="en-US" b="1" u="sng" dirty="0">
                <a:solidFill>
                  <a:srgbClr val="002060"/>
                </a:solidFill>
              </a:rPr>
              <a:t>House of Representatives</a:t>
            </a:r>
            <a:r>
              <a:rPr lang="en-US" dirty="0">
                <a:solidFill>
                  <a:srgbClr val="002060"/>
                </a:solidFill>
              </a:rPr>
              <a:t> </a:t>
            </a:r>
            <a:r>
              <a:rPr lang="en-US" dirty="0"/>
              <a:t>(</a:t>
            </a:r>
            <a:r>
              <a:rPr lang="en-US" b="1" dirty="0">
                <a:solidFill>
                  <a:srgbClr val="002060"/>
                </a:solidFill>
              </a:rPr>
              <a:t>435 members</a:t>
            </a:r>
            <a:r>
              <a:rPr lang="en-US" dirty="0"/>
              <a:t>: apportioned based on the </a:t>
            </a:r>
            <a:r>
              <a:rPr lang="en-US" b="1" dirty="0">
                <a:solidFill>
                  <a:srgbClr val="002060"/>
                </a:solidFill>
              </a:rPr>
              <a:t>population</a:t>
            </a:r>
            <a:r>
              <a:rPr lang="en-US" dirty="0"/>
              <a:t> of the states); and</a:t>
            </a:r>
            <a:endParaRPr lang="en-US" b="1" dirty="0"/>
          </a:p>
          <a:p>
            <a:pPr lvl="1"/>
            <a:r>
              <a:rPr lang="en-US" b="1" dirty="0">
                <a:solidFill>
                  <a:srgbClr val="002060"/>
                </a:solidFill>
              </a:rPr>
              <a:t>Upper House- </a:t>
            </a:r>
            <a:r>
              <a:rPr lang="en-US" b="1" u="sng" dirty="0">
                <a:solidFill>
                  <a:srgbClr val="002060"/>
                </a:solidFill>
              </a:rPr>
              <a:t>Senate</a:t>
            </a:r>
            <a:r>
              <a:rPr lang="en-US" dirty="0">
                <a:solidFill>
                  <a:srgbClr val="002060"/>
                </a:solidFill>
              </a:rPr>
              <a:t> </a:t>
            </a:r>
            <a:r>
              <a:rPr lang="en-US" dirty="0"/>
              <a:t>(</a:t>
            </a:r>
            <a:r>
              <a:rPr lang="en-US" b="1" dirty="0">
                <a:solidFill>
                  <a:srgbClr val="002060"/>
                </a:solidFill>
              </a:rPr>
              <a:t>100 members</a:t>
            </a:r>
            <a:r>
              <a:rPr lang="en-US" dirty="0"/>
              <a:t>: each state has </a:t>
            </a:r>
            <a:r>
              <a:rPr lang="en-US" b="1" dirty="0"/>
              <a:t>2 members, equality </a:t>
            </a:r>
            <a:r>
              <a:rPr lang="en-US" dirty="0"/>
              <a:t>amongst the states).</a:t>
            </a:r>
          </a:p>
          <a:p>
            <a:pPr lvl="1"/>
            <a:r>
              <a:rPr lang="en-US" dirty="0"/>
              <a:t>Laws passed by Congress affect people across the country.</a:t>
            </a:r>
          </a:p>
          <a:p>
            <a:r>
              <a:rPr lang="en-US" b="1" dirty="0"/>
              <a:t>The </a:t>
            </a:r>
            <a:r>
              <a:rPr lang="en-US" b="1" u="sng" dirty="0">
                <a:solidFill>
                  <a:srgbClr val="002060"/>
                </a:solidFill>
              </a:rPr>
              <a:t>10</a:t>
            </a:r>
            <a:r>
              <a:rPr lang="en-US" b="1" u="sng" baseline="30000" dirty="0">
                <a:solidFill>
                  <a:srgbClr val="002060"/>
                </a:solidFill>
              </a:rPr>
              <a:t>th</a:t>
            </a:r>
            <a:r>
              <a:rPr lang="en-US" b="1" u="sng" dirty="0">
                <a:solidFill>
                  <a:srgbClr val="002060"/>
                </a:solidFill>
              </a:rPr>
              <a:t> Amendment</a:t>
            </a:r>
            <a:r>
              <a:rPr lang="en-US" b="1" dirty="0">
                <a:solidFill>
                  <a:srgbClr val="002060"/>
                </a:solidFill>
              </a:rPr>
              <a:t> reserves all powers not enumerated (listed) in Article I, § 8 as powers for the </a:t>
            </a:r>
            <a:r>
              <a:rPr lang="en-US" b="1" u="sng" dirty="0">
                <a:solidFill>
                  <a:srgbClr val="002060"/>
                </a:solidFill>
              </a:rPr>
              <a:t>states</a:t>
            </a:r>
            <a:r>
              <a:rPr lang="en-US" b="1" dirty="0"/>
              <a:t> to regulate. This includes the passing of most laws. </a:t>
            </a:r>
            <a:r>
              <a:rPr lang="en-US" b="1" u="sng" dirty="0"/>
              <a:t>Each state </a:t>
            </a:r>
            <a:r>
              <a:rPr lang="en-US" b="1" dirty="0"/>
              <a:t>has its own </a:t>
            </a:r>
            <a:r>
              <a:rPr lang="en-US" b="1" u="sng" dirty="0"/>
              <a:t>legislature</a:t>
            </a:r>
            <a:r>
              <a:rPr lang="en-US" b="1" dirty="0"/>
              <a:t> to pass state criminal and civil laws</a:t>
            </a:r>
            <a:r>
              <a:rPr lang="en-US" dirty="0"/>
              <a:t>.</a:t>
            </a:r>
          </a:p>
          <a:p>
            <a:pPr lvl="1"/>
            <a:r>
              <a:rPr lang="en-US" dirty="0"/>
              <a:t>State laws only affect people in the state that passed the law.</a:t>
            </a:r>
          </a:p>
        </p:txBody>
      </p:sp>
    </p:spTree>
    <p:extLst>
      <p:ext uri="{BB962C8B-B14F-4D97-AF65-F5344CB8AC3E}">
        <p14:creationId xmlns:p14="http://schemas.microsoft.com/office/powerpoint/2010/main" val="2913865108"/>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The Corrections System</a:t>
            </a:r>
          </a:p>
        </p:txBody>
      </p:sp>
      <p:sp>
        <p:nvSpPr>
          <p:cNvPr id="3" name="Content Placeholder 2"/>
          <p:cNvSpPr>
            <a:spLocks noGrp="1"/>
          </p:cNvSpPr>
          <p:nvPr>
            <p:ph idx="1"/>
          </p:nvPr>
        </p:nvSpPr>
        <p:spPr>
          <a:xfrm>
            <a:off x="0" y="1609344"/>
            <a:ext cx="12192000" cy="5248656"/>
          </a:xfrm>
        </p:spPr>
        <p:txBody>
          <a:bodyPr>
            <a:normAutofit/>
          </a:bodyPr>
          <a:lstStyle/>
          <a:p>
            <a:r>
              <a:rPr lang="en-US" b="1" u="sng" dirty="0">
                <a:solidFill>
                  <a:srgbClr val="002060"/>
                </a:solidFill>
              </a:rPr>
              <a:t>Prison</a:t>
            </a:r>
            <a:r>
              <a:rPr lang="en-US" b="1" dirty="0">
                <a:solidFill>
                  <a:srgbClr val="002060"/>
                </a:solidFill>
              </a:rPr>
              <a:t>- operated by federal or state governments </a:t>
            </a:r>
            <a:r>
              <a:rPr lang="en-US" b="1" dirty="0"/>
              <a:t>to incarcerate people convicted of serious crimes </a:t>
            </a:r>
            <a:r>
              <a:rPr lang="en-US" dirty="0"/>
              <a:t>with sentences of more than one year (jail is temporary holding).</a:t>
            </a:r>
          </a:p>
          <a:p>
            <a:r>
              <a:rPr lang="en-US" b="1" dirty="0">
                <a:solidFill>
                  <a:srgbClr val="002060"/>
                </a:solidFill>
              </a:rPr>
              <a:t>Prison Life: schedule is determined for you; mail and phone calls are screened; technology use and books are limited; you are under constant supervision or surveillance; visitation is limited; and prison jobs are low paying.</a:t>
            </a:r>
          </a:p>
          <a:p>
            <a:r>
              <a:rPr lang="en-US" b="1" dirty="0"/>
              <a:t>Prisoners give up some rights upon entering prison but still have some basic rights </a:t>
            </a:r>
            <a:r>
              <a:rPr lang="en-US" dirty="0"/>
              <a:t>(no cruel &amp; unusual punishment, freedom of religion, due process, medical treatment, access to courts).</a:t>
            </a:r>
          </a:p>
          <a:p>
            <a:r>
              <a:rPr lang="en-US" b="1" u="sng" dirty="0"/>
              <a:t>Reentry</a:t>
            </a:r>
            <a:r>
              <a:rPr lang="en-US" b="1" dirty="0"/>
              <a:t>- a program created by the U.S. Department of Justice designed to reduce serious crime committed by ex-offenders that has three phases:</a:t>
            </a:r>
          </a:p>
          <a:p>
            <a:pPr lvl="1"/>
            <a:r>
              <a:rPr lang="en-US" dirty="0"/>
              <a:t>(1) </a:t>
            </a:r>
            <a:r>
              <a:rPr lang="en-US" b="1" dirty="0"/>
              <a:t>in prison programs</a:t>
            </a:r>
            <a:r>
              <a:rPr lang="en-US" dirty="0"/>
              <a:t>: education, mental health services, substance abuse treatment, job training, and mentoring;</a:t>
            </a:r>
          </a:p>
          <a:p>
            <a:pPr lvl="1"/>
            <a:r>
              <a:rPr lang="en-US" dirty="0"/>
              <a:t>(2) </a:t>
            </a:r>
            <a:r>
              <a:rPr lang="en-US" b="1" dirty="0"/>
              <a:t>transition to community</a:t>
            </a:r>
            <a:r>
              <a:rPr lang="en-US" dirty="0"/>
              <a:t>: decisions on where to live, how to get a job, and how to re-establish ties to the community (continue mental health and substance abuse treatment services); and</a:t>
            </a:r>
          </a:p>
          <a:p>
            <a:pPr lvl="1"/>
            <a:r>
              <a:rPr lang="en-US" dirty="0"/>
              <a:t>(3) </a:t>
            </a:r>
            <a:r>
              <a:rPr lang="en-US" b="1" dirty="0"/>
              <a:t>long-term support and mentoring</a:t>
            </a:r>
            <a:r>
              <a:rPr lang="en-US" dirty="0"/>
              <a:t>: counseling, social services, and community-based groups.</a:t>
            </a:r>
          </a:p>
        </p:txBody>
      </p:sp>
    </p:spTree>
    <p:extLst>
      <p:ext uri="{BB962C8B-B14F-4D97-AF65-F5344CB8AC3E}">
        <p14:creationId xmlns:p14="http://schemas.microsoft.com/office/powerpoint/2010/main" val="4249249043"/>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141. In criminal trials, which of the following could serve as the fact-finder, and ultimately, determine your guilty or innocence?</a:t>
            </a:r>
          </a:p>
          <a:p>
            <a:pPr marL="0" indent="0">
              <a:buNone/>
            </a:pPr>
            <a:r>
              <a:rPr lang="en-US" dirty="0"/>
              <a:t>A. judge</a:t>
            </a:r>
          </a:p>
          <a:p>
            <a:pPr marL="0" indent="0">
              <a:buNone/>
            </a:pPr>
            <a:r>
              <a:rPr lang="en-US" dirty="0"/>
              <a:t>B. jury </a:t>
            </a:r>
          </a:p>
          <a:p>
            <a:pPr marL="0" indent="0">
              <a:buNone/>
            </a:pPr>
            <a:r>
              <a:rPr lang="en-US" dirty="0"/>
              <a:t>C. judge or jury</a:t>
            </a:r>
          </a:p>
          <a:p>
            <a:pPr marL="0" indent="0">
              <a:buNone/>
            </a:pPr>
            <a:r>
              <a:rPr lang="en-US" dirty="0"/>
              <a:t>D. judge, jury, and executioner</a:t>
            </a:r>
          </a:p>
          <a:p>
            <a:pPr marL="0" indent="0">
              <a:buNone/>
            </a:pPr>
            <a:endParaRPr lang="en-US" dirty="0"/>
          </a:p>
          <a:p>
            <a:pPr marL="0" indent="0">
              <a:buNone/>
            </a:pPr>
            <a:r>
              <a:rPr lang="en-US" dirty="0"/>
              <a:t>142. Which of the following is </a:t>
            </a:r>
            <a:r>
              <a:rPr lang="en-US" u="sng" dirty="0"/>
              <a:t>not</a:t>
            </a:r>
            <a:r>
              <a:rPr lang="en-US" dirty="0"/>
              <a:t> synonymous with the others?</a:t>
            </a:r>
          </a:p>
          <a:p>
            <a:pPr marL="0" indent="0">
              <a:buNone/>
            </a:pPr>
            <a:r>
              <a:rPr lang="en-US" dirty="0"/>
              <a:t>A. judge trial</a:t>
            </a:r>
          </a:p>
          <a:p>
            <a:pPr marL="0" indent="0">
              <a:buNone/>
            </a:pPr>
            <a:r>
              <a:rPr lang="en-US" dirty="0"/>
              <a:t>B. jury trial</a:t>
            </a:r>
          </a:p>
          <a:p>
            <a:pPr marL="0" indent="0">
              <a:buNone/>
            </a:pPr>
            <a:r>
              <a:rPr lang="en-US" dirty="0"/>
              <a:t>C. bench trial</a:t>
            </a:r>
          </a:p>
          <a:p>
            <a:pPr marL="0" indent="0">
              <a:buNone/>
            </a:pPr>
            <a:r>
              <a:rPr lang="en-US" dirty="0"/>
              <a:t>D. jury waived trial</a:t>
            </a:r>
          </a:p>
        </p:txBody>
      </p:sp>
    </p:spTree>
    <p:extLst>
      <p:ext uri="{BB962C8B-B14F-4D97-AF65-F5344CB8AC3E}">
        <p14:creationId xmlns:p14="http://schemas.microsoft.com/office/powerpoint/2010/main" val="3953736340"/>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143. In a criminal trial with 12-jurors, how many jurors are required to find the defendant guilty as charged? </a:t>
            </a:r>
          </a:p>
          <a:p>
            <a:pPr marL="0" indent="0">
              <a:buNone/>
            </a:pPr>
            <a:r>
              <a:rPr lang="en-US" dirty="0"/>
              <a:t>A. 1</a:t>
            </a:r>
          </a:p>
          <a:p>
            <a:pPr marL="0" indent="0">
              <a:buNone/>
            </a:pPr>
            <a:r>
              <a:rPr lang="en-US" dirty="0"/>
              <a:t>B. 7 </a:t>
            </a:r>
          </a:p>
          <a:p>
            <a:pPr marL="0" indent="0">
              <a:buNone/>
            </a:pPr>
            <a:r>
              <a:rPr lang="en-US" dirty="0"/>
              <a:t>C. 9</a:t>
            </a:r>
          </a:p>
          <a:p>
            <a:pPr marL="0" indent="0">
              <a:buNone/>
            </a:pPr>
            <a:r>
              <a:rPr lang="en-US" dirty="0"/>
              <a:t>D. 12</a:t>
            </a:r>
          </a:p>
          <a:p>
            <a:pPr marL="0" indent="0">
              <a:buNone/>
            </a:pPr>
            <a:endParaRPr lang="en-US" dirty="0"/>
          </a:p>
          <a:p>
            <a:pPr marL="0" indent="0">
              <a:buNone/>
            </a:pPr>
            <a:r>
              <a:rPr lang="en-US" dirty="0"/>
              <a:t>144. In a criminal trial with 6-jurors, how many jurors are required to find the defendant not guilty?</a:t>
            </a:r>
          </a:p>
          <a:p>
            <a:pPr marL="0" indent="0">
              <a:buNone/>
            </a:pPr>
            <a:r>
              <a:rPr lang="en-US" dirty="0"/>
              <a:t>A. 1</a:t>
            </a:r>
          </a:p>
          <a:p>
            <a:pPr marL="0" indent="0">
              <a:buNone/>
            </a:pPr>
            <a:r>
              <a:rPr lang="en-US" dirty="0"/>
              <a:t>B. 4</a:t>
            </a:r>
          </a:p>
          <a:p>
            <a:pPr marL="0" indent="0">
              <a:buNone/>
            </a:pPr>
            <a:r>
              <a:rPr lang="en-US" dirty="0"/>
              <a:t>C. 5</a:t>
            </a:r>
          </a:p>
          <a:p>
            <a:pPr marL="0" indent="0">
              <a:buNone/>
            </a:pPr>
            <a:r>
              <a:rPr lang="en-US" dirty="0"/>
              <a:t>D. 6</a:t>
            </a:r>
          </a:p>
        </p:txBody>
      </p:sp>
    </p:spTree>
    <p:extLst>
      <p:ext uri="{BB962C8B-B14F-4D97-AF65-F5344CB8AC3E}">
        <p14:creationId xmlns:p14="http://schemas.microsoft.com/office/powerpoint/2010/main" val="2139374988"/>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145. Which of the following criminal trials cannot be appealed? </a:t>
            </a:r>
          </a:p>
          <a:p>
            <a:pPr marL="0" indent="0">
              <a:buNone/>
            </a:pPr>
            <a:r>
              <a:rPr lang="en-US" dirty="0"/>
              <a:t>A. defendant is found guilty and faces life in prison</a:t>
            </a:r>
          </a:p>
          <a:p>
            <a:pPr marL="0" indent="0">
              <a:buNone/>
            </a:pPr>
            <a:r>
              <a:rPr lang="en-US" dirty="0"/>
              <a:t>B. defendant is found guilty by virtue of a plea bargain but the defendant disputes the sentence</a:t>
            </a:r>
          </a:p>
          <a:p>
            <a:pPr marL="0" indent="0">
              <a:buNone/>
            </a:pPr>
            <a:r>
              <a:rPr lang="en-US" dirty="0"/>
              <a:t>C. defendant is found guilty and faces a probation of 12-months</a:t>
            </a:r>
          </a:p>
          <a:p>
            <a:pPr marL="0" indent="0">
              <a:buNone/>
            </a:pPr>
            <a:r>
              <a:rPr lang="en-US" dirty="0"/>
              <a:t>D. defendant is found not guilty by the jury</a:t>
            </a:r>
          </a:p>
          <a:p>
            <a:pPr marL="0" indent="0">
              <a:buNone/>
            </a:pPr>
            <a:endParaRPr lang="en-US" dirty="0"/>
          </a:p>
          <a:p>
            <a:pPr marL="0" indent="0">
              <a:buNone/>
            </a:pPr>
            <a:r>
              <a:rPr lang="en-US" dirty="0"/>
              <a:t>146. Which of the following are choices that a defendant has after he is found guilty?</a:t>
            </a:r>
          </a:p>
          <a:p>
            <a:pPr marL="0" indent="0">
              <a:buNone/>
            </a:pPr>
            <a:r>
              <a:rPr lang="en-US" dirty="0"/>
              <a:t>A. request the judge to declare a mistrial</a:t>
            </a:r>
          </a:p>
          <a:p>
            <a:pPr marL="0" indent="0">
              <a:buNone/>
            </a:pPr>
            <a:r>
              <a:rPr lang="en-US" dirty="0"/>
              <a:t>B. request the judge to set aside a jury verdict</a:t>
            </a:r>
          </a:p>
          <a:p>
            <a:pPr marL="0" indent="0">
              <a:buNone/>
            </a:pPr>
            <a:r>
              <a:rPr lang="en-US" dirty="0"/>
              <a:t>C. to serve his sentence</a:t>
            </a:r>
          </a:p>
          <a:p>
            <a:pPr marL="0" indent="0">
              <a:buNone/>
            </a:pPr>
            <a:r>
              <a:rPr lang="en-US" dirty="0"/>
              <a:t>D. all of the above</a:t>
            </a:r>
          </a:p>
        </p:txBody>
      </p:sp>
    </p:spTree>
    <p:extLst>
      <p:ext uri="{BB962C8B-B14F-4D97-AF65-F5344CB8AC3E}">
        <p14:creationId xmlns:p14="http://schemas.microsoft.com/office/powerpoint/2010/main" val="3035507558"/>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147. Which sentence requires the supervision of a criminal by an officer and requires him to follow certain conditions? </a:t>
            </a:r>
          </a:p>
          <a:p>
            <a:pPr marL="0" indent="0">
              <a:buNone/>
            </a:pPr>
            <a:r>
              <a:rPr lang="en-US" dirty="0"/>
              <a:t>A. probation</a:t>
            </a:r>
          </a:p>
          <a:p>
            <a:pPr marL="0" indent="0">
              <a:buNone/>
            </a:pPr>
            <a:r>
              <a:rPr lang="en-US" dirty="0"/>
              <a:t>B. suspended sentence</a:t>
            </a:r>
          </a:p>
          <a:p>
            <a:pPr marL="0" indent="0">
              <a:buNone/>
            </a:pPr>
            <a:r>
              <a:rPr lang="en-US" dirty="0"/>
              <a:t>C. home confinement</a:t>
            </a:r>
          </a:p>
          <a:p>
            <a:pPr marL="0" indent="0">
              <a:buNone/>
            </a:pPr>
            <a:r>
              <a:rPr lang="en-US" dirty="0"/>
              <a:t>D. restitution</a:t>
            </a:r>
          </a:p>
          <a:p>
            <a:pPr marL="0" indent="0">
              <a:buNone/>
            </a:pPr>
            <a:endParaRPr lang="en-US" dirty="0"/>
          </a:p>
          <a:p>
            <a:pPr marL="0" indent="0">
              <a:buNone/>
            </a:pPr>
            <a:r>
              <a:rPr lang="en-US" dirty="0"/>
              <a:t>148. Which sentence requires the criminal to pay the victim for the loss or injury that he caused?</a:t>
            </a:r>
          </a:p>
          <a:p>
            <a:pPr marL="0" indent="0">
              <a:buNone/>
            </a:pPr>
            <a:r>
              <a:rPr lang="en-US" dirty="0"/>
              <a:t>A. probation</a:t>
            </a:r>
          </a:p>
          <a:p>
            <a:pPr marL="0" indent="0">
              <a:buNone/>
            </a:pPr>
            <a:r>
              <a:rPr lang="en-US" dirty="0"/>
              <a:t>B. suspended sentence</a:t>
            </a:r>
          </a:p>
          <a:p>
            <a:pPr marL="0" indent="0">
              <a:buNone/>
            </a:pPr>
            <a:r>
              <a:rPr lang="en-US" dirty="0"/>
              <a:t>C. home confinement</a:t>
            </a:r>
          </a:p>
          <a:p>
            <a:pPr marL="0" indent="0">
              <a:buNone/>
            </a:pPr>
            <a:r>
              <a:rPr lang="en-US" dirty="0"/>
              <a:t>D. restitution</a:t>
            </a:r>
          </a:p>
        </p:txBody>
      </p:sp>
    </p:spTree>
    <p:extLst>
      <p:ext uri="{BB962C8B-B14F-4D97-AF65-F5344CB8AC3E}">
        <p14:creationId xmlns:p14="http://schemas.microsoft.com/office/powerpoint/2010/main" val="137497149"/>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149. Which of the following best means that the criminal is released from prison before the full sentence has been served?</a:t>
            </a:r>
          </a:p>
          <a:p>
            <a:pPr marL="0" indent="0">
              <a:buNone/>
            </a:pPr>
            <a:r>
              <a:rPr lang="en-US" dirty="0"/>
              <a:t>A. suspension</a:t>
            </a:r>
          </a:p>
          <a:p>
            <a:pPr marL="0" indent="0">
              <a:buNone/>
            </a:pPr>
            <a:r>
              <a:rPr lang="en-US" dirty="0"/>
              <a:t>B. incarceration</a:t>
            </a:r>
          </a:p>
          <a:p>
            <a:pPr marL="0" indent="0">
              <a:buNone/>
            </a:pPr>
            <a:r>
              <a:rPr lang="en-US" dirty="0"/>
              <a:t>C. parole</a:t>
            </a:r>
          </a:p>
          <a:p>
            <a:pPr marL="0" indent="0">
              <a:buNone/>
            </a:pPr>
            <a:r>
              <a:rPr lang="en-US" dirty="0"/>
              <a:t>D. home confinement</a:t>
            </a:r>
          </a:p>
          <a:p>
            <a:pPr marL="0" indent="0">
              <a:buNone/>
            </a:pPr>
            <a:endParaRPr lang="en-US" dirty="0"/>
          </a:p>
          <a:p>
            <a:pPr marL="0" indent="0">
              <a:buNone/>
            </a:pPr>
            <a:r>
              <a:rPr lang="en-US" dirty="0"/>
              <a:t>150. Which of the following is determined for you if you are in the prison system?</a:t>
            </a:r>
          </a:p>
          <a:p>
            <a:pPr marL="0" indent="0">
              <a:buNone/>
            </a:pPr>
            <a:r>
              <a:rPr lang="en-US" dirty="0"/>
              <a:t>A. required medications</a:t>
            </a:r>
          </a:p>
          <a:p>
            <a:pPr marL="0" indent="0">
              <a:buNone/>
            </a:pPr>
            <a:r>
              <a:rPr lang="en-US" dirty="0"/>
              <a:t>B. mental health counseling</a:t>
            </a:r>
          </a:p>
          <a:p>
            <a:pPr marL="0" indent="0">
              <a:buNone/>
            </a:pPr>
            <a:r>
              <a:rPr lang="en-US" dirty="0"/>
              <a:t>C. visitation</a:t>
            </a:r>
          </a:p>
          <a:p>
            <a:pPr marL="0" indent="0">
              <a:buNone/>
            </a:pPr>
            <a:r>
              <a:rPr lang="en-US" dirty="0"/>
              <a:t>D. all of the above</a:t>
            </a:r>
          </a:p>
        </p:txBody>
      </p:sp>
    </p:spTree>
    <p:extLst>
      <p:ext uri="{BB962C8B-B14F-4D97-AF65-F5344CB8AC3E}">
        <p14:creationId xmlns:p14="http://schemas.microsoft.com/office/powerpoint/2010/main" val="2032772827"/>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normAutofit/>
          </a:bodyPr>
          <a:lstStyle/>
          <a:p>
            <a:pPr algn="ctr"/>
            <a:r>
              <a:rPr lang="en-US" dirty="0">
                <a:solidFill>
                  <a:srgbClr val="00B050"/>
                </a:solidFill>
              </a:rPr>
              <a:t>Problem 35. Prisoner Right to Vote</a:t>
            </a:r>
          </a:p>
        </p:txBody>
      </p:sp>
      <p:sp>
        <p:nvSpPr>
          <p:cNvPr id="3" name="Content Placeholder 2"/>
          <p:cNvSpPr>
            <a:spLocks noGrp="1"/>
          </p:cNvSpPr>
          <p:nvPr>
            <p:ph idx="1"/>
          </p:nvPr>
        </p:nvSpPr>
        <p:spPr>
          <a:xfrm>
            <a:off x="0" y="1609344"/>
            <a:ext cx="12192000" cy="5248656"/>
          </a:xfrm>
        </p:spPr>
        <p:txBody>
          <a:bodyPr/>
          <a:lstStyle/>
          <a:p>
            <a:pPr marL="0" indent="0">
              <a:buNone/>
            </a:pPr>
            <a:r>
              <a:rPr lang="en-US" dirty="0"/>
              <a:t>In almost all states, felons lose their right to vote while in prison. In some states that right is automatically restored after the sentence is completed. In other states, the ex-felon must apply for a restoration of voting rights, sometimes after a waiting period of several years after the completion of a sentence. In still other states, felons permanently lose their right to vote.</a:t>
            </a:r>
          </a:p>
          <a:p>
            <a:pPr marL="0" indent="0">
              <a:buNone/>
            </a:pPr>
            <a:endParaRPr lang="en-US" dirty="0"/>
          </a:p>
          <a:p>
            <a:pPr marL="457200" indent="-457200">
              <a:buFont typeface="+mj-lt"/>
              <a:buAutoNum type="arabicPeriod"/>
            </a:pPr>
            <a:r>
              <a:rPr lang="en-US" dirty="0"/>
              <a:t>What are the strongest arguments for and against restoring the voting rights of felons after they complete their sentences?</a:t>
            </a:r>
          </a:p>
          <a:p>
            <a:pPr marL="457200" indent="-457200">
              <a:buFont typeface="+mj-lt"/>
              <a:buAutoNum type="arabicPeriod"/>
            </a:pPr>
            <a:r>
              <a:rPr lang="en-US" dirty="0"/>
              <a:t>A number of democracies around the world allow their prisoners to vote in elections on the theory that this helps with their rehabilitation. Do you support or oppose this policy? Give your reasons.</a:t>
            </a:r>
          </a:p>
        </p:txBody>
      </p:sp>
    </p:spTree>
    <p:extLst>
      <p:ext uri="{BB962C8B-B14F-4D97-AF65-F5344CB8AC3E}">
        <p14:creationId xmlns:p14="http://schemas.microsoft.com/office/powerpoint/2010/main" val="487525037"/>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Day 24. Objectives</a:t>
            </a:r>
          </a:p>
        </p:txBody>
      </p:sp>
      <p:sp>
        <p:nvSpPr>
          <p:cNvPr id="3" name="Content Placeholder 2"/>
          <p:cNvSpPr>
            <a:spLocks noGrp="1"/>
          </p:cNvSpPr>
          <p:nvPr>
            <p:ph idx="1"/>
          </p:nvPr>
        </p:nvSpPr>
        <p:spPr>
          <a:xfrm>
            <a:off x="0" y="1609344"/>
            <a:ext cx="12192000" cy="5248656"/>
          </a:xfrm>
        </p:spPr>
        <p:txBody>
          <a:bodyPr/>
          <a:lstStyle/>
          <a:p>
            <a:pPr lvl="1"/>
            <a:r>
              <a:rPr lang="en-US" dirty="0"/>
              <a:t>Students will be able to:</a:t>
            </a:r>
          </a:p>
          <a:p>
            <a:pPr lvl="2"/>
            <a:r>
              <a:rPr lang="en-US" dirty="0"/>
              <a:t>Explain the purposes of criminal punishment: retribution, deterrence, rehabilitation, and incapacitation.</a:t>
            </a:r>
          </a:p>
        </p:txBody>
      </p:sp>
    </p:spTree>
    <p:extLst>
      <p:ext uri="{BB962C8B-B14F-4D97-AF65-F5344CB8AC3E}">
        <p14:creationId xmlns:p14="http://schemas.microsoft.com/office/powerpoint/2010/main" val="1168550437"/>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r>
              <a:rPr lang="en-US" dirty="0"/>
              <a:t>What is the Purpose of Punishment?</a:t>
            </a:r>
          </a:p>
        </p:txBody>
      </p:sp>
      <p:sp>
        <p:nvSpPr>
          <p:cNvPr id="3" name="Content Placeholder 2"/>
          <p:cNvSpPr>
            <a:spLocks noGrp="1"/>
          </p:cNvSpPr>
          <p:nvPr>
            <p:ph idx="1"/>
          </p:nvPr>
        </p:nvSpPr>
        <p:spPr>
          <a:xfrm>
            <a:off x="0" y="1609344"/>
            <a:ext cx="12192000" cy="5248656"/>
          </a:xfrm>
        </p:spPr>
        <p:txBody>
          <a:bodyPr>
            <a:normAutofit/>
          </a:bodyPr>
          <a:lstStyle/>
          <a:p>
            <a:r>
              <a:rPr lang="en-US" dirty="0"/>
              <a:t>(1) </a:t>
            </a:r>
            <a:r>
              <a:rPr lang="en-US" b="1" u="sng" dirty="0">
                <a:solidFill>
                  <a:srgbClr val="002060"/>
                </a:solidFill>
              </a:rPr>
              <a:t>Retribution</a:t>
            </a:r>
            <a:r>
              <a:rPr lang="en-US" b="1" dirty="0">
                <a:solidFill>
                  <a:srgbClr val="002060"/>
                </a:solidFill>
              </a:rPr>
              <a:t>- to punish </a:t>
            </a:r>
            <a:r>
              <a:rPr lang="en-US" dirty="0"/>
              <a:t>the criminal so he “gets what he deserves for what he did.”</a:t>
            </a:r>
          </a:p>
          <a:p>
            <a:r>
              <a:rPr lang="en-US" dirty="0"/>
              <a:t>(2) </a:t>
            </a:r>
            <a:r>
              <a:rPr lang="en-US" b="1" u="sng" dirty="0">
                <a:solidFill>
                  <a:srgbClr val="002060"/>
                </a:solidFill>
              </a:rPr>
              <a:t>Deterrence</a:t>
            </a:r>
            <a:r>
              <a:rPr lang="en-US" b="1" dirty="0">
                <a:solidFill>
                  <a:srgbClr val="002060"/>
                </a:solidFill>
              </a:rPr>
              <a:t>- to discourage others </a:t>
            </a:r>
            <a:r>
              <a:rPr lang="en-US" dirty="0"/>
              <a:t>from committing crime in the future.</a:t>
            </a:r>
          </a:p>
          <a:p>
            <a:r>
              <a:rPr lang="en-US" dirty="0"/>
              <a:t>(3) </a:t>
            </a:r>
            <a:r>
              <a:rPr lang="en-US" b="1" u="sng" dirty="0">
                <a:solidFill>
                  <a:srgbClr val="002060"/>
                </a:solidFill>
              </a:rPr>
              <a:t>Rehabilitation</a:t>
            </a:r>
            <a:r>
              <a:rPr lang="en-US" b="1" dirty="0">
                <a:solidFill>
                  <a:srgbClr val="002060"/>
                </a:solidFill>
              </a:rPr>
              <a:t>- to help the criminal change </a:t>
            </a:r>
            <a:r>
              <a:rPr lang="en-US" dirty="0"/>
              <a:t>his behavior in some way and lead a productive life after prison.</a:t>
            </a:r>
          </a:p>
          <a:p>
            <a:r>
              <a:rPr lang="en-US" dirty="0"/>
              <a:t>(4) </a:t>
            </a:r>
            <a:r>
              <a:rPr lang="en-US" b="1" u="sng" dirty="0">
                <a:solidFill>
                  <a:srgbClr val="002060"/>
                </a:solidFill>
              </a:rPr>
              <a:t>Incapacitation</a:t>
            </a:r>
            <a:r>
              <a:rPr lang="en-US" b="1" dirty="0">
                <a:solidFill>
                  <a:srgbClr val="002060"/>
                </a:solidFill>
              </a:rPr>
              <a:t>- to keep the criminal away from others</a:t>
            </a:r>
            <a:r>
              <a:rPr lang="en-US" dirty="0">
                <a:solidFill>
                  <a:srgbClr val="002060"/>
                </a:solidFill>
              </a:rPr>
              <a:t> </a:t>
            </a:r>
            <a:r>
              <a:rPr lang="en-US" dirty="0"/>
              <a:t>so that he cannot do more harm to the community.</a:t>
            </a:r>
          </a:p>
          <a:p>
            <a:r>
              <a:rPr lang="en-US" b="1" dirty="0">
                <a:solidFill>
                  <a:srgbClr val="002060"/>
                </a:solidFill>
              </a:rPr>
              <a:t>Parole- release from prison before the full sentence </a:t>
            </a:r>
            <a:r>
              <a:rPr lang="en-US" b="1" dirty="0"/>
              <a:t>has been served, which is granted at the discretion of the parole board.</a:t>
            </a:r>
          </a:p>
          <a:p>
            <a:r>
              <a:rPr lang="en-US" b="1" dirty="0"/>
              <a:t>Debate over capital punishment or death penalty </a:t>
            </a:r>
            <a:r>
              <a:rPr lang="en-US" dirty="0"/>
              <a:t>(usually lethal injection):</a:t>
            </a:r>
          </a:p>
          <a:p>
            <a:pPr lvl="1"/>
            <a:r>
              <a:rPr lang="en-US" dirty="0"/>
              <a:t>Those against it argue that it is cruel &amp; unusual punishment, has a potential for wrongful convictions, and/or they have moral or religious objections.</a:t>
            </a:r>
          </a:p>
          <a:p>
            <a:pPr lvl="1"/>
            <a:r>
              <a:rPr lang="en-US" dirty="0"/>
              <a:t>Those in favor of it argue that it is a useful crime deterrent, that could ensure a safer society, and it is a state right to decide.</a:t>
            </a:r>
          </a:p>
        </p:txBody>
      </p:sp>
    </p:spTree>
    <p:extLst>
      <p:ext uri="{BB962C8B-B14F-4D97-AF65-F5344CB8AC3E}">
        <p14:creationId xmlns:p14="http://schemas.microsoft.com/office/powerpoint/2010/main" val="2647193734"/>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151. Which of the following reasons for imprisonment means that others will be discouraged from committing similar crimes in the future? </a:t>
            </a:r>
          </a:p>
          <a:p>
            <a:pPr marL="0" indent="0">
              <a:buNone/>
            </a:pPr>
            <a:r>
              <a:rPr lang="en-US" dirty="0"/>
              <a:t>A. retribution</a:t>
            </a:r>
          </a:p>
          <a:p>
            <a:pPr marL="0" indent="0">
              <a:buNone/>
            </a:pPr>
            <a:r>
              <a:rPr lang="en-US" dirty="0"/>
              <a:t>B. deterrence</a:t>
            </a:r>
          </a:p>
          <a:p>
            <a:pPr marL="0" indent="0">
              <a:buNone/>
            </a:pPr>
            <a:r>
              <a:rPr lang="en-US" dirty="0"/>
              <a:t>C. rehabilitation</a:t>
            </a:r>
          </a:p>
          <a:p>
            <a:pPr marL="0" indent="0">
              <a:buNone/>
            </a:pPr>
            <a:r>
              <a:rPr lang="en-US" dirty="0"/>
              <a:t>D. incapacitation</a:t>
            </a:r>
          </a:p>
          <a:p>
            <a:pPr marL="0" indent="0">
              <a:buNone/>
            </a:pPr>
            <a:endParaRPr lang="en-US" dirty="0"/>
          </a:p>
          <a:p>
            <a:pPr marL="0" indent="0">
              <a:buNone/>
            </a:pPr>
            <a:r>
              <a:rPr lang="en-US" dirty="0"/>
              <a:t>152. Which of the following reasons for imprisonment means that the criminal is kept away from others to ensure that society is safer?</a:t>
            </a:r>
          </a:p>
          <a:p>
            <a:pPr marL="0" indent="0">
              <a:buNone/>
            </a:pPr>
            <a:r>
              <a:rPr lang="en-US" dirty="0"/>
              <a:t>A. retribution</a:t>
            </a:r>
          </a:p>
          <a:p>
            <a:pPr marL="0" indent="0">
              <a:buNone/>
            </a:pPr>
            <a:r>
              <a:rPr lang="en-US" dirty="0"/>
              <a:t>B. deterrence</a:t>
            </a:r>
          </a:p>
          <a:p>
            <a:pPr marL="0" indent="0">
              <a:buNone/>
            </a:pPr>
            <a:r>
              <a:rPr lang="en-US" dirty="0"/>
              <a:t>C. rehabilitation</a:t>
            </a:r>
          </a:p>
          <a:p>
            <a:pPr marL="0" indent="0">
              <a:buNone/>
            </a:pPr>
            <a:r>
              <a:rPr lang="en-US" dirty="0"/>
              <a:t>D. incapacitation</a:t>
            </a:r>
          </a:p>
        </p:txBody>
      </p:sp>
    </p:spTree>
    <p:extLst>
      <p:ext uri="{BB962C8B-B14F-4D97-AF65-F5344CB8AC3E}">
        <p14:creationId xmlns:p14="http://schemas.microsoft.com/office/powerpoint/2010/main" val="3528583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Congress passes National statutes</a:t>
            </a:r>
          </a:p>
        </p:txBody>
      </p:sp>
      <p:sp>
        <p:nvSpPr>
          <p:cNvPr id="3" name="Content Placeholder 2"/>
          <p:cNvSpPr>
            <a:spLocks noGrp="1"/>
          </p:cNvSpPr>
          <p:nvPr>
            <p:ph idx="1"/>
          </p:nvPr>
        </p:nvSpPr>
        <p:spPr>
          <a:xfrm>
            <a:off x="0" y="1609344"/>
            <a:ext cx="12192000" cy="5248656"/>
          </a:xfrm>
        </p:spPr>
        <p:txBody>
          <a:bodyPr>
            <a:normAutofit/>
          </a:bodyPr>
          <a:lstStyle/>
          <a:p>
            <a:r>
              <a:rPr lang="en-US" b="1" u="sng" dirty="0"/>
              <a:t>Issues of National Impact</a:t>
            </a:r>
            <a:r>
              <a:rPr lang="en-US" dirty="0"/>
              <a:t>:</a:t>
            </a:r>
          </a:p>
          <a:p>
            <a:pPr lvl="1"/>
            <a:r>
              <a:rPr lang="en-US" b="1" dirty="0"/>
              <a:t>Environmental;</a:t>
            </a:r>
          </a:p>
          <a:p>
            <a:pPr lvl="1"/>
            <a:r>
              <a:rPr lang="en-US" b="1" dirty="0"/>
              <a:t>National Defense;</a:t>
            </a:r>
          </a:p>
          <a:p>
            <a:pPr lvl="1"/>
            <a:r>
              <a:rPr lang="en-US" b="1" dirty="0"/>
              <a:t>Homeland Security;</a:t>
            </a:r>
          </a:p>
          <a:p>
            <a:pPr lvl="1"/>
            <a:r>
              <a:rPr lang="en-US" b="1" dirty="0"/>
              <a:t>Labor Relations;</a:t>
            </a:r>
          </a:p>
          <a:p>
            <a:pPr lvl="1"/>
            <a:r>
              <a:rPr lang="en-US" b="1" dirty="0"/>
              <a:t>Veterans Affairs;</a:t>
            </a:r>
          </a:p>
          <a:p>
            <a:pPr lvl="1"/>
            <a:r>
              <a:rPr lang="en-US" b="1" dirty="0"/>
              <a:t>Public Health;</a:t>
            </a:r>
          </a:p>
          <a:p>
            <a:pPr lvl="1"/>
            <a:r>
              <a:rPr lang="en-US" b="1" dirty="0"/>
              <a:t>Civil Rights;</a:t>
            </a:r>
          </a:p>
          <a:p>
            <a:pPr lvl="1"/>
            <a:r>
              <a:rPr lang="en-US" b="1" dirty="0"/>
              <a:t>Economic Development;</a:t>
            </a:r>
          </a:p>
          <a:p>
            <a:pPr lvl="1"/>
            <a:r>
              <a:rPr lang="en-US" b="1" dirty="0"/>
              <a:t>Postal Services;</a:t>
            </a:r>
          </a:p>
          <a:p>
            <a:pPr lvl="1"/>
            <a:r>
              <a:rPr lang="en-US" b="1" dirty="0"/>
              <a:t>Federal Taxes;</a:t>
            </a:r>
          </a:p>
          <a:p>
            <a:pPr lvl="1"/>
            <a:r>
              <a:rPr lang="en-US" b="1" dirty="0"/>
              <a:t>Social Security;</a:t>
            </a:r>
          </a:p>
          <a:p>
            <a:pPr lvl="1"/>
            <a:r>
              <a:rPr lang="en-US" b="1" dirty="0"/>
              <a:t>Etc.</a:t>
            </a:r>
          </a:p>
          <a:p>
            <a:pPr lvl="1"/>
            <a:endParaRPr lang="en-US" dirty="0"/>
          </a:p>
        </p:txBody>
      </p:sp>
    </p:spTree>
    <p:extLst>
      <p:ext uri="{BB962C8B-B14F-4D97-AF65-F5344CB8AC3E}">
        <p14:creationId xmlns:p14="http://schemas.microsoft.com/office/powerpoint/2010/main" val="3022625110"/>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153. Which of the following reasons for imprisonment means that the system intends to help the criminal change his behavior? </a:t>
            </a:r>
          </a:p>
          <a:p>
            <a:pPr marL="0" indent="0">
              <a:buNone/>
            </a:pPr>
            <a:r>
              <a:rPr lang="en-US" dirty="0"/>
              <a:t>A. retribution</a:t>
            </a:r>
          </a:p>
          <a:p>
            <a:pPr marL="0" indent="0">
              <a:buNone/>
            </a:pPr>
            <a:r>
              <a:rPr lang="en-US" dirty="0"/>
              <a:t>B. deterrence</a:t>
            </a:r>
          </a:p>
          <a:p>
            <a:pPr marL="0" indent="0">
              <a:buNone/>
            </a:pPr>
            <a:r>
              <a:rPr lang="en-US" dirty="0"/>
              <a:t>C. rehabilitation</a:t>
            </a:r>
          </a:p>
          <a:p>
            <a:pPr marL="0" indent="0">
              <a:buNone/>
            </a:pPr>
            <a:r>
              <a:rPr lang="en-US" dirty="0"/>
              <a:t>D. incapacitation</a:t>
            </a:r>
          </a:p>
          <a:p>
            <a:pPr marL="0" indent="0">
              <a:buNone/>
            </a:pPr>
            <a:endParaRPr lang="en-US" dirty="0"/>
          </a:p>
          <a:p>
            <a:pPr marL="0" indent="0">
              <a:buNone/>
            </a:pPr>
            <a:r>
              <a:rPr lang="en-US" dirty="0"/>
              <a:t>154. Which of the following reasons for imprisonment means that the criminal deserves imprisonment as penalty for his actions?</a:t>
            </a:r>
          </a:p>
          <a:p>
            <a:pPr marL="0" indent="0">
              <a:buNone/>
            </a:pPr>
            <a:r>
              <a:rPr lang="en-US" dirty="0"/>
              <a:t>A. retribution</a:t>
            </a:r>
          </a:p>
          <a:p>
            <a:pPr marL="0" indent="0">
              <a:buNone/>
            </a:pPr>
            <a:r>
              <a:rPr lang="en-US" dirty="0"/>
              <a:t>B. deterrence</a:t>
            </a:r>
          </a:p>
          <a:p>
            <a:pPr marL="0" indent="0">
              <a:buNone/>
            </a:pPr>
            <a:r>
              <a:rPr lang="en-US" dirty="0"/>
              <a:t>C. rehabilitation</a:t>
            </a:r>
          </a:p>
          <a:p>
            <a:pPr marL="0" indent="0">
              <a:buNone/>
            </a:pPr>
            <a:r>
              <a:rPr lang="en-US" dirty="0"/>
              <a:t>D. incapacitation</a:t>
            </a:r>
          </a:p>
        </p:txBody>
      </p:sp>
    </p:spTree>
    <p:extLst>
      <p:ext uri="{BB962C8B-B14F-4D97-AF65-F5344CB8AC3E}">
        <p14:creationId xmlns:p14="http://schemas.microsoft.com/office/powerpoint/2010/main" val="2583610542"/>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normAutofit/>
          </a:bodyPr>
          <a:lstStyle/>
          <a:p>
            <a:pPr algn="ctr"/>
            <a:r>
              <a:rPr lang="en-US" sz="4800" dirty="0">
                <a:solidFill>
                  <a:srgbClr val="00B050"/>
                </a:solidFill>
              </a:rPr>
              <a:t>Problem 36. Case of the Three Strikes Law</a:t>
            </a:r>
          </a:p>
        </p:txBody>
      </p:sp>
      <p:sp>
        <p:nvSpPr>
          <p:cNvPr id="3" name="Content Placeholder 2"/>
          <p:cNvSpPr>
            <a:spLocks noGrp="1"/>
          </p:cNvSpPr>
          <p:nvPr>
            <p:ph idx="1"/>
          </p:nvPr>
        </p:nvSpPr>
        <p:spPr>
          <a:xfrm>
            <a:off x="0" y="1362269"/>
            <a:ext cx="12192000" cy="5495731"/>
          </a:xfrm>
        </p:spPr>
        <p:txBody>
          <a:bodyPr>
            <a:normAutofit fontScale="70000" lnSpcReduction="20000"/>
          </a:bodyPr>
          <a:lstStyle/>
          <a:p>
            <a:pPr marL="0" indent="0">
              <a:buNone/>
            </a:pPr>
            <a:r>
              <a:rPr lang="en-US" dirty="0"/>
              <a:t>	California lawmakers passed the “Three Strikes” Law in March 1994, following the high-profile kidnapping and murder of 12-year old Polly </a:t>
            </a:r>
            <a:r>
              <a:rPr lang="en-US" dirty="0" err="1"/>
              <a:t>Klaas</a:t>
            </a:r>
            <a:r>
              <a:rPr lang="en-US" dirty="0"/>
              <a:t>. Her abductor was a violent offender out on parole, living in the </a:t>
            </a:r>
            <a:r>
              <a:rPr lang="en-US" dirty="0" err="1"/>
              <a:t>Klaas</a:t>
            </a:r>
            <a:r>
              <a:rPr lang="en-US" dirty="0"/>
              <a:t> family’s community. Outraged by this awful crime and eager for the legislature to get tougher on crime, California voters overwhelmingly approved Proposition 184. This law was designed to deter offenders from committing new crimes by requiring longer prison terms for criminals who had been convicted of felonies in the past. By the late 1990s, about 40 states had some form of recidivist statute, a law designed specifically to punish serious repeat offenders.</a:t>
            </a:r>
          </a:p>
          <a:p>
            <a:pPr marL="0" indent="0">
              <a:buNone/>
            </a:pPr>
            <a:r>
              <a:rPr lang="en-US" dirty="0"/>
              <a:t>	Under California’s Three Strikes Law, a “strike” is a conviction for a serious or violent felony. When a defendant has one strike, conviction for the second strike results in doubling the usual sentence for that crime. If a defendant is convicted of a third felony, the law requires that he or she receive a sentence of at least 25 years to life, with no possibility of parole before 25 years. While strikes one and two must be for serious or violent felonies, </a:t>
            </a:r>
            <a:r>
              <a:rPr lang="en-US" i="1" dirty="0"/>
              <a:t>any felony conviction</a:t>
            </a:r>
            <a:r>
              <a:rPr lang="en-US" dirty="0"/>
              <a:t> will qualify as the third strike, whether or not the felony was serious or violent. In addition, certain offenses (called “wobblers”) can be prosecuted as either misdemeanors or felonies at the discretion of the prosecutor or judge. Finally, the Three Strikes Law is retroactive and is not limited to crimes committed in California. Therefore, convictions from before the law was passed in 1994 or in other states count as strikes.</a:t>
            </a:r>
          </a:p>
          <a:p>
            <a:pPr marL="0" indent="0">
              <a:buNone/>
            </a:pPr>
            <a:r>
              <a:rPr lang="en-US" dirty="0"/>
              <a:t>	In November 1995, Leandro Andrade attempted to steal five G-rated DVDs but was arrested upon leaving the store. Two weeks later, Andrade was arrested outside another store for attempting to steal more DVDs. The total value of the DVDs was approximately $150. Andrade, a longtime heroin addict, had a 15-year criminal history with five felonies and two misdemeanors on his record. None of the previous convictions were for violent offenses. Prosecutors determined that he already had two strikes under the California law when the prosecution for the most recent thefts commenced. Under California law, petty theft with a  prior conviction is one of the so-called wobblers. Andrade, then 37, was convicted and sentenced to 25 years to life for each of the two petty theft counts (strikes three and four). According to the Three Strikes Law, those sentences must be served consecutively, not concurrently, so Andrade will not become eligible for parole for 50 years. A federal Appeals Court found his sentence “grossly disproportionate” to the crime and a violation of the Eighth Amendment’s prohibition against cruel and unusual punishment. Prosecutors for the state of California appealed to the U.S. Supreme Court.</a:t>
            </a:r>
          </a:p>
          <a:p>
            <a:pPr marL="0" indent="0">
              <a:buNone/>
            </a:pPr>
            <a:endParaRPr lang="en-US" dirty="0"/>
          </a:p>
          <a:p>
            <a:pPr marL="457200" indent="-457200">
              <a:buFont typeface="+mj-lt"/>
              <a:buAutoNum type="arabicPeriod"/>
            </a:pPr>
            <a:r>
              <a:rPr lang="en-US" dirty="0"/>
              <a:t>Why did California pass the Three Strikes Law? Why do you think these laws have become so popular in the U.S.?</a:t>
            </a:r>
          </a:p>
          <a:p>
            <a:pPr marL="457200" indent="-457200">
              <a:buFont typeface="+mj-lt"/>
              <a:buAutoNum type="arabicPeriod"/>
            </a:pPr>
            <a:r>
              <a:rPr lang="en-US" dirty="0"/>
              <a:t>What are the most convincing arguments for upholding Andrade’s sentence?</a:t>
            </a:r>
          </a:p>
          <a:p>
            <a:pPr marL="457200" indent="-457200">
              <a:buFont typeface="+mj-lt"/>
              <a:buAutoNum type="arabicPeriod"/>
            </a:pPr>
            <a:r>
              <a:rPr lang="en-US" dirty="0"/>
              <a:t>What are the most convincing arguments for reversing the sentence?</a:t>
            </a:r>
          </a:p>
          <a:p>
            <a:pPr marL="457200" indent="-457200">
              <a:buFont typeface="+mj-lt"/>
              <a:buAutoNum type="arabicPeriod"/>
            </a:pPr>
            <a:r>
              <a:rPr lang="en-US" dirty="0"/>
              <a:t>How should the Court decide the Andrade case?</a:t>
            </a:r>
          </a:p>
          <a:p>
            <a:pPr marL="457200" indent="-457200">
              <a:buFont typeface="+mj-lt"/>
              <a:buAutoNum type="arabicPeriod"/>
            </a:pPr>
            <a:r>
              <a:rPr lang="en-US" dirty="0"/>
              <a:t>As a matter of public policy do you support or oppose laws like the Three Strikes Law?</a:t>
            </a:r>
          </a:p>
        </p:txBody>
      </p:sp>
    </p:spTree>
    <p:extLst>
      <p:ext uri="{BB962C8B-B14F-4D97-AF65-F5344CB8AC3E}">
        <p14:creationId xmlns:p14="http://schemas.microsoft.com/office/powerpoint/2010/main" val="1921513497"/>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normAutofit/>
          </a:bodyPr>
          <a:lstStyle/>
          <a:p>
            <a:pPr algn="ctr"/>
            <a:r>
              <a:rPr lang="en-US" sz="4000" dirty="0">
                <a:solidFill>
                  <a:srgbClr val="00B050"/>
                </a:solidFill>
              </a:rPr>
              <a:t>Problem 37. Death Penalty for Insane &amp; Juveniles</a:t>
            </a:r>
          </a:p>
        </p:txBody>
      </p:sp>
      <p:sp>
        <p:nvSpPr>
          <p:cNvPr id="3" name="Content Placeholder 2"/>
          <p:cNvSpPr>
            <a:spLocks noGrp="1"/>
          </p:cNvSpPr>
          <p:nvPr>
            <p:ph idx="1"/>
          </p:nvPr>
        </p:nvSpPr>
        <p:spPr>
          <a:xfrm>
            <a:off x="0" y="1609344"/>
            <a:ext cx="12192000" cy="5248656"/>
          </a:xfrm>
        </p:spPr>
        <p:txBody>
          <a:bodyPr>
            <a:normAutofit fontScale="70000" lnSpcReduction="20000"/>
          </a:bodyPr>
          <a:lstStyle/>
          <a:p>
            <a:pPr marL="0" indent="0">
              <a:buNone/>
            </a:pPr>
            <a:r>
              <a:rPr lang="en-US" dirty="0"/>
              <a:t>Case 1:	Daryl Atkins and an accomplice abducted Eric Nesbitt, robbed him, and drove him to an ATM, where security cameras recorded them forcing him to withdraw more cash. They then took Nesbitt to an isolated location and shot him eight times. Atkins had a history of felony convictions. Both he and his accomplice were convicted of the killing in a Virginia state court.</a:t>
            </a:r>
          </a:p>
          <a:p>
            <a:pPr marL="0" indent="0">
              <a:buNone/>
            </a:pPr>
            <a:r>
              <a:rPr lang="en-US" dirty="0"/>
              <a:t>	During the penalty phase of the trial, Atkins’s lawyer presented evidence from a psychologist showing that Atkins was mildly mentally disabled. The jury imposed the death penalty and the Virginia Supreme Court upheld the sentence. The case was then appealed to the U.S. Supreme Court. At issue was whether it is a violation of the Eighth Amendment’s cruel and unusual punishment clause to impose the death penalty on a mentally disabled person.</a:t>
            </a:r>
          </a:p>
          <a:p>
            <a:pPr marL="0" indent="0">
              <a:buNone/>
            </a:pPr>
            <a:endParaRPr lang="en-US" dirty="0"/>
          </a:p>
          <a:p>
            <a:pPr marL="0" indent="0">
              <a:buNone/>
            </a:pPr>
            <a:r>
              <a:rPr lang="en-US" dirty="0"/>
              <a:t>Case 2:	In September 1993, Christopher Simmons broke into the suburban St. Louis, Missouri, home of Shirley Crook with the intention to rob and possibly kill her. Simmons and a friend bound the victim’s hands and feet with duct tape and drove her to a nearby state park. At the park, Simmons pushed Crook off a bridge and into the Meramec River, where she drowned. Simmons was 17 at the time of the murder. Before the crime, he had told several friends about his plan to burglarize a home and kill the occupants, noting that they could do it and “get away with it” because they were juveniles.</a:t>
            </a:r>
          </a:p>
          <a:p>
            <a:pPr marL="0" indent="0">
              <a:buNone/>
            </a:pPr>
            <a:r>
              <a:rPr lang="en-US" dirty="0"/>
              <a:t>	Simmons and his friend were arrested the following day and Simmons confessed on video at the police station. He was found guilty, and his initial appeal to the Missouri Supreme Court resulted in his conviction being affirmed. Several years later, the state supreme court reconsidered the case, concluding that a national consensus opposed execution of juvenile offenders. As a result, the state supreme court reversed Simmons’ sentence of death. The state then appealed the case to the U.S. Supreme Court.</a:t>
            </a:r>
          </a:p>
          <a:p>
            <a:pPr marL="0" indent="0">
              <a:buNone/>
            </a:pPr>
            <a:endParaRPr lang="en-US" dirty="0"/>
          </a:p>
          <a:p>
            <a:pPr marL="457200" indent="-457200">
              <a:buFont typeface="+mj-lt"/>
              <a:buAutoNum type="arabicPeriod"/>
            </a:pPr>
            <a:r>
              <a:rPr lang="en-US" dirty="0"/>
              <a:t>What happened in each of these cases to call the death penalty into question? Why were each given the death penalty?</a:t>
            </a:r>
          </a:p>
          <a:p>
            <a:pPr marL="457200" indent="-457200">
              <a:buFont typeface="+mj-lt"/>
              <a:buAutoNum type="arabicPeriod"/>
            </a:pPr>
            <a:r>
              <a:rPr lang="en-US" dirty="0"/>
              <a:t>What are the strongest arguments for upholding the state supreme court decisions in each of these cases? What are the strongest arguments for reversing them?</a:t>
            </a:r>
          </a:p>
          <a:p>
            <a:pPr marL="457200" indent="-457200">
              <a:buFont typeface="+mj-lt"/>
              <a:buAutoNum type="arabicPeriod"/>
            </a:pPr>
            <a:r>
              <a:rPr lang="en-US" dirty="0"/>
              <a:t>Assume there has been a trend in the states not to impose the death penalty in cases involving mentally disabled defendants or juvenile defendants. Should that have any impact on the U.S. Supreme Court’s decision? Explain your answer.</a:t>
            </a:r>
          </a:p>
          <a:p>
            <a:pPr marL="457200" indent="-457200">
              <a:buFont typeface="+mj-lt"/>
              <a:buAutoNum type="arabicPeriod"/>
            </a:pPr>
            <a:r>
              <a:rPr lang="en-US" dirty="0"/>
              <a:t>How should each of these cases be decided by the U.S. Supreme Court? Give reasons for your answers.</a:t>
            </a:r>
          </a:p>
        </p:txBody>
      </p:sp>
    </p:spTree>
    <p:extLst>
      <p:ext uri="{BB962C8B-B14F-4D97-AF65-F5344CB8AC3E}">
        <p14:creationId xmlns:p14="http://schemas.microsoft.com/office/powerpoint/2010/main" val="3742769718"/>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Day 25. Objectives</a:t>
            </a:r>
          </a:p>
        </p:txBody>
      </p:sp>
      <p:sp>
        <p:nvSpPr>
          <p:cNvPr id="3" name="Content Placeholder 2"/>
          <p:cNvSpPr>
            <a:spLocks noGrp="1"/>
          </p:cNvSpPr>
          <p:nvPr>
            <p:ph idx="1"/>
          </p:nvPr>
        </p:nvSpPr>
        <p:spPr>
          <a:xfrm>
            <a:off x="0" y="1609344"/>
            <a:ext cx="12192000" cy="5248656"/>
          </a:xfrm>
        </p:spPr>
        <p:txBody>
          <a:bodyPr/>
          <a:lstStyle/>
          <a:p>
            <a:pPr lvl="1"/>
            <a:r>
              <a:rPr lang="en-US" dirty="0"/>
              <a:t>Students will be able to:</a:t>
            </a:r>
          </a:p>
          <a:p>
            <a:pPr lvl="2"/>
            <a:r>
              <a:rPr lang="en-US" dirty="0"/>
              <a:t>Explain the purposes of the juvenile justice system and describe the three types of juveniles in the system: delinquents, status offenders, and neglected/abused children;</a:t>
            </a:r>
          </a:p>
          <a:p>
            <a:pPr lvl="2"/>
            <a:r>
              <a:rPr lang="en-US" dirty="0"/>
              <a:t>Explain the rationale for bringing some juveniles into the adult criminal justice system in certain situations; and</a:t>
            </a:r>
          </a:p>
          <a:p>
            <a:pPr lvl="2"/>
            <a:r>
              <a:rPr lang="en-US" dirty="0"/>
              <a:t>Describe the juvenile justice procedure from intake to disposition.</a:t>
            </a:r>
          </a:p>
        </p:txBody>
      </p:sp>
    </p:spTree>
    <p:extLst>
      <p:ext uri="{BB962C8B-B14F-4D97-AF65-F5344CB8AC3E}">
        <p14:creationId xmlns:p14="http://schemas.microsoft.com/office/powerpoint/2010/main" val="3745854640"/>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Juvenile Justice</a:t>
            </a:r>
          </a:p>
        </p:txBody>
      </p:sp>
      <p:sp>
        <p:nvSpPr>
          <p:cNvPr id="3" name="Content Placeholder 2"/>
          <p:cNvSpPr>
            <a:spLocks noGrp="1"/>
          </p:cNvSpPr>
          <p:nvPr>
            <p:ph idx="1"/>
          </p:nvPr>
        </p:nvSpPr>
        <p:spPr>
          <a:xfrm>
            <a:off x="0" y="1609344"/>
            <a:ext cx="12192000" cy="5248656"/>
          </a:xfrm>
        </p:spPr>
        <p:txBody>
          <a:bodyPr>
            <a:normAutofit/>
          </a:bodyPr>
          <a:lstStyle/>
          <a:p>
            <a:r>
              <a:rPr lang="en-US" dirty="0"/>
              <a:t>Juvenile Justice- juvenile crime was seen as the failure of some parents to teach their children values and respect. Juvenile system developed to rehabilitate and teach children (court = parent).</a:t>
            </a:r>
          </a:p>
          <a:p>
            <a:r>
              <a:rPr lang="en-US" b="1" dirty="0">
                <a:solidFill>
                  <a:srgbClr val="002060"/>
                </a:solidFill>
              </a:rPr>
              <a:t>3 Types of Juveniles in System:</a:t>
            </a:r>
          </a:p>
          <a:p>
            <a:pPr lvl="1"/>
            <a:r>
              <a:rPr lang="en-US" b="1" dirty="0">
                <a:solidFill>
                  <a:srgbClr val="002060"/>
                </a:solidFill>
              </a:rPr>
              <a:t>(1) </a:t>
            </a:r>
            <a:r>
              <a:rPr lang="en-US" b="1" u="sng" dirty="0">
                <a:solidFill>
                  <a:srgbClr val="002060"/>
                </a:solidFill>
              </a:rPr>
              <a:t>Delinquent</a:t>
            </a:r>
            <a:r>
              <a:rPr lang="en-US" b="1" dirty="0">
                <a:solidFill>
                  <a:srgbClr val="002060"/>
                </a:solidFill>
              </a:rPr>
              <a:t> Offenders- minor who commits an act that would be crime if done by an adult.</a:t>
            </a:r>
          </a:p>
          <a:p>
            <a:pPr lvl="1"/>
            <a:r>
              <a:rPr lang="en-US" b="1" dirty="0">
                <a:solidFill>
                  <a:srgbClr val="002060"/>
                </a:solidFill>
              </a:rPr>
              <a:t>(2) </a:t>
            </a:r>
            <a:r>
              <a:rPr lang="en-US" b="1" u="sng" dirty="0">
                <a:solidFill>
                  <a:srgbClr val="002060"/>
                </a:solidFill>
              </a:rPr>
              <a:t>Status</a:t>
            </a:r>
            <a:r>
              <a:rPr lang="en-US" b="1" dirty="0">
                <a:solidFill>
                  <a:srgbClr val="002060"/>
                </a:solidFill>
              </a:rPr>
              <a:t> Offenders- minor who commits an illegal act that can only be committed by a minor (truancy or running away).</a:t>
            </a:r>
          </a:p>
          <a:p>
            <a:pPr lvl="2"/>
            <a:r>
              <a:rPr lang="en-US" b="1" dirty="0">
                <a:solidFill>
                  <a:srgbClr val="002060"/>
                </a:solidFill>
              </a:rPr>
              <a:t>CHINS: children in need of supervision.</a:t>
            </a:r>
          </a:p>
          <a:p>
            <a:pPr lvl="2"/>
            <a:r>
              <a:rPr lang="en-US" b="1" dirty="0"/>
              <a:t>Usually it has to be shown that the child is habitually disobedient or has repeatedly run away, skipped school, or been out of control in order to put the child under court supervision.</a:t>
            </a:r>
          </a:p>
          <a:p>
            <a:pPr lvl="2"/>
            <a:r>
              <a:rPr lang="en-US" b="1" dirty="0"/>
              <a:t>20% of all juvenile arrests.</a:t>
            </a:r>
          </a:p>
          <a:p>
            <a:pPr lvl="1"/>
            <a:r>
              <a:rPr lang="en-US" dirty="0">
                <a:solidFill>
                  <a:srgbClr val="002060"/>
                </a:solidFill>
              </a:rPr>
              <a:t>(3) </a:t>
            </a:r>
            <a:r>
              <a:rPr lang="en-US" b="1" u="sng" dirty="0">
                <a:solidFill>
                  <a:srgbClr val="002060"/>
                </a:solidFill>
              </a:rPr>
              <a:t>Neglected &amp; Abused Children</a:t>
            </a:r>
            <a:r>
              <a:rPr lang="en-US" b="1" dirty="0">
                <a:solidFill>
                  <a:srgbClr val="002060"/>
                </a:solidFill>
              </a:rPr>
              <a:t>- minor whose parents failed to parent properly (feed, clothe, shelter, educate, or tend to their medical needs) or who have been sexually, physically, or emotionally abused.</a:t>
            </a:r>
          </a:p>
          <a:p>
            <a:r>
              <a:rPr lang="en-US" b="1" dirty="0">
                <a:solidFill>
                  <a:srgbClr val="002060"/>
                </a:solidFill>
              </a:rPr>
              <a:t>Juveniles in </a:t>
            </a:r>
            <a:r>
              <a:rPr lang="en-US" b="1" u="sng" dirty="0">
                <a:solidFill>
                  <a:srgbClr val="002060"/>
                </a:solidFill>
              </a:rPr>
              <a:t>Adult Court</a:t>
            </a:r>
            <a:r>
              <a:rPr lang="en-US" b="1" dirty="0">
                <a:solidFill>
                  <a:srgbClr val="002060"/>
                </a:solidFill>
              </a:rPr>
              <a:t>:</a:t>
            </a:r>
          </a:p>
          <a:p>
            <a:pPr lvl="1"/>
            <a:r>
              <a:rPr lang="en-US" b="1" dirty="0">
                <a:solidFill>
                  <a:srgbClr val="002060"/>
                </a:solidFill>
              </a:rPr>
              <a:t>Juvenile Waiver</a:t>
            </a:r>
            <a:r>
              <a:rPr lang="en-US" dirty="0">
                <a:solidFill>
                  <a:srgbClr val="002060"/>
                </a:solidFill>
              </a:rPr>
              <a:t>- allowed the juvenile court judges to waive juveniles into adult court.</a:t>
            </a:r>
          </a:p>
          <a:p>
            <a:pPr lvl="1"/>
            <a:r>
              <a:rPr lang="en-US" b="1" dirty="0">
                <a:solidFill>
                  <a:srgbClr val="002060"/>
                </a:solidFill>
              </a:rPr>
              <a:t>Statutory Exclusion</a:t>
            </a:r>
            <a:r>
              <a:rPr lang="en-US" dirty="0">
                <a:solidFill>
                  <a:srgbClr val="002060"/>
                </a:solidFill>
              </a:rPr>
              <a:t>- state laws that called for juvenile prosecution in adult court within the law.</a:t>
            </a:r>
          </a:p>
          <a:p>
            <a:pPr lvl="1"/>
            <a:r>
              <a:rPr lang="en-US" b="1" dirty="0">
                <a:solidFill>
                  <a:srgbClr val="002060"/>
                </a:solidFill>
              </a:rPr>
              <a:t>Direct File</a:t>
            </a:r>
            <a:r>
              <a:rPr lang="en-US" dirty="0">
                <a:solidFill>
                  <a:srgbClr val="002060"/>
                </a:solidFill>
              </a:rPr>
              <a:t>- gave prosecutors discretion on whether they filed in adult or juvenile court.</a:t>
            </a:r>
          </a:p>
          <a:p>
            <a:endParaRPr lang="en-US" dirty="0">
              <a:solidFill>
                <a:srgbClr val="002060"/>
              </a:solidFill>
            </a:endParaRPr>
          </a:p>
        </p:txBody>
      </p:sp>
    </p:spTree>
    <p:extLst>
      <p:ext uri="{BB962C8B-B14F-4D97-AF65-F5344CB8AC3E}">
        <p14:creationId xmlns:p14="http://schemas.microsoft.com/office/powerpoint/2010/main" val="1668738691"/>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Juvenile Justice Procedure</a:t>
            </a:r>
          </a:p>
        </p:txBody>
      </p:sp>
      <p:sp>
        <p:nvSpPr>
          <p:cNvPr id="3" name="Content Placeholder 2"/>
          <p:cNvSpPr>
            <a:spLocks noGrp="1"/>
          </p:cNvSpPr>
          <p:nvPr>
            <p:ph idx="1"/>
          </p:nvPr>
        </p:nvSpPr>
        <p:spPr>
          <a:xfrm>
            <a:off x="0" y="1609344"/>
            <a:ext cx="12192000" cy="5248656"/>
          </a:xfrm>
        </p:spPr>
        <p:txBody>
          <a:bodyPr>
            <a:normAutofit fontScale="92500" lnSpcReduction="10000"/>
          </a:bodyPr>
          <a:lstStyle/>
          <a:p>
            <a:r>
              <a:rPr lang="en-US" dirty="0"/>
              <a:t>(1) </a:t>
            </a:r>
            <a:r>
              <a:rPr lang="en-US" b="1" u="sng" dirty="0">
                <a:solidFill>
                  <a:srgbClr val="002060"/>
                </a:solidFill>
              </a:rPr>
              <a:t>Taking into Custody &amp; Intake </a:t>
            </a:r>
            <a:r>
              <a:rPr lang="en-US" b="1" dirty="0">
                <a:solidFill>
                  <a:srgbClr val="002060"/>
                </a:solidFill>
              </a:rPr>
              <a:t>(decision on what to do)- broad police discretion </a:t>
            </a:r>
            <a:r>
              <a:rPr lang="en-US" b="1" dirty="0"/>
              <a:t>given the situation as to whether they (a) release the child to his parents, (b) refer to a social service agency, or (c) bring to juvenile court.</a:t>
            </a:r>
          </a:p>
          <a:p>
            <a:r>
              <a:rPr lang="en-US" dirty="0"/>
              <a:t>(2) </a:t>
            </a:r>
            <a:r>
              <a:rPr lang="en-US" b="1" u="sng" dirty="0">
                <a:solidFill>
                  <a:srgbClr val="002060"/>
                </a:solidFill>
              </a:rPr>
              <a:t>Initial or Detention Hearing</a:t>
            </a:r>
            <a:r>
              <a:rPr lang="en-US" b="1" dirty="0"/>
              <a:t>- hearing on the </a:t>
            </a:r>
            <a:r>
              <a:rPr lang="en-US" b="1" dirty="0">
                <a:solidFill>
                  <a:srgbClr val="002060"/>
                </a:solidFill>
              </a:rPr>
              <a:t>validity of their arrest and detention </a:t>
            </a:r>
            <a:r>
              <a:rPr lang="en-US" b="1" dirty="0"/>
              <a:t>and state must prove: (a) that an offense was committed, (b) that there is reasonable cause to believe the juvenile did it, and (c) that the juvenile is a danger to himself or others, is likely to run away if released, or has a past record that warrants detention.</a:t>
            </a:r>
          </a:p>
          <a:p>
            <a:pPr lvl="1"/>
            <a:r>
              <a:rPr lang="en-US" dirty="0"/>
              <a:t>No bail or bonds for children- either release or detain until trial.</a:t>
            </a:r>
          </a:p>
          <a:p>
            <a:pPr lvl="1"/>
            <a:r>
              <a:rPr lang="en-US" dirty="0"/>
              <a:t>Preventative Detention- judge’s discretion that the child is better off detained than at home.</a:t>
            </a:r>
          </a:p>
          <a:p>
            <a:pPr lvl="1"/>
            <a:r>
              <a:rPr lang="en-US" dirty="0"/>
              <a:t>Must be detained separately from adults.</a:t>
            </a:r>
          </a:p>
          <a:p>
            <a:r>
              <a:rPr lang="en-US" dirty="0"/>
              <a:t>(3) </a:t>
            </a:r>
            <a:r>
              <a:rPr lang="en-US" b="1" u="sng" dirty="0">
                <a:solidFill>
                  <a:srgbClr val="002060"/>
                </a:solidFill>
              </a:rPr>
              <a:t>Adjudicatory Hearing</a:t>
            </a:r>
            <a:r>
              <a:rPr lang="en-US" b="1" dirty="0">
                <a:solidFill>
                  <a:srgbClr val="002060"/>
                </a:solidFill>
              </a:rPr>
              <a:t>- fact-finding hearing similar to an adult trial.</a:t>
            </a:r>
          </a:p>
          <a:p>
            <a:pPr lvl="1"/>
            <a:r>
              <a:rPr lang="en-US" dirty="0"/>
              <a:t>Closed to the public and details withheld from the press.</a:t>
            </a:r>
          </a:p>
          <a:p>
            <a:pPr lvl="1"/>
            <a:r>
              <a:rPr lang="en-US" dirty="0"/>
              <a:t>Judge will find either delinquent or not delinquent (if not the child is released).</a:t>
            </a:r>
          </a:p>
          <a:p>
            <a:r>
              <a:rPr lang="en-US" dirty="0"/>
              <a:t>(4) </a:t>
            </a:r>
            <a:r>
              <a:rPr lang="en-US" b="1" u="sng" dirty="0">
                <a:solidFill>
                  <a:srgbClr val="002060"/>
                </a:solidFill>
              </a:rPr>
              <a:t>Dispositional Hearing</a:t>
            </a:r>
            <a:r>
              <a:rPr lang="en-US" b="1" dirty="0">
                <a:solidFill>
                  <a:srgbClr val="002060"/>
                </a:solidFill>
              </a:rPr>
              <a:t>- judge determines the sentence </a:t>
            </a:r>
            <a:r>
              <a:rPr lang="en-US" b="1" dirty="0"/>
              <a:t>(disposition) for those found delinquent based primarily on the predisposition report of the probation department.</a:t>
            </a:r>
          </a:p>
          <a:p>
            <a:pPr lvl="1"/>
            <a:r>
              <a:rPr lang="en-US" b="1" dirty="0"/>
              <a:t>Goal is to rehabilitate the juvenile.</a:t>
            </a:r>
          </a:p>
          <a:p>
            <a:pPr lvl="1"/>
            <a:r>
              <a:rPr lang="en-US" dirty="0"/>
              <a:t>But the court has to </a:t>
            </a:r>
            <a:r>
              <a:rPr lang="en-US" b="1" dirty="0"/>
              <a:t>balance the needs of the offender with those of protecting the community.</a:t>
            </a:r>
          </a:p>
          <a:p>
            <a:pPr lvl="1"/>
            <a:r>
              <a:rPr lang="en-US" dirty="0"/>
              <a:t>Probation is most common disposition.</a:t>
            </a:r>
          </a:p>
        </p:txBody>
      </p:sp>
    </p:spTree>
    <p:extLst>
      <p:ext uri="{BB962C8B-B14F-4D97-AF65-F5344CB8AC3E}">
        <p14:creationId xmlns:p14="http://schemas.microsoft.com/office/powerpoint/2010/main" val="2710447641"/>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155. Which type of minor in the juvenile justice system is defined as a minor who commits an illegal act that can only be committed by a minor, like truancy or running away?</a:t>
            </a:r>
          </a:p>
          <a:p>
            <a:pPr marL="0" indent="0">
              <a:buNone/>
            </a:pPr>
            <a:r>
              <a:rPr lang="en-US" dirty="0"/>
              <a:t>A. delinquent offender</a:t>
            </a:r>
          </a:p>
          <a:p>
            <a:pPr marL="0" indent="0">
              <a:buNone/>
            </a:pPr>
            <a:r>
              <a:rPr lang="en-US" dirty="0"/>
              <a:t>B. status offender</a:t>
            </a:r>
          </a:p>
          <a:p>
            <a:pPr marL="0" indent="0">
              <a:buNone/>
            </a:pPr>
            <a:r>
              <a:rPr lang="en-US" dirty="0"/>
              <a:t>C. neglected or abused child </a:t>
            </a:r>
          </a:p>
          <a:p>
            <a:pPr marL="0" indent="0">
              <a:buNone/>
            </a:pPr>
            <a:r>
              <a:rPr lang="en-US" dirty="0"/>
              <a:t>D. all of the above</a:t>
            </a:r>
          </a:p>
          <a:p>
            <a:pPr marL="0" indent="0">
              <a:buNone/>
            </a:pPr>
            <a:endParaRPr lang="en-US" dirty="0"/>
          </a:p>
          <a:p>
            <a:pPr marL="0" indent="0">
              <a:buNone/>
            </a:pPr>
            <a:r>
              <a:rPr lang="en-US" dirty="0"/>
              <a:t>156. Which type of minor in the juvenile justice system is defined as a minor who commits an act that would be a crime if done by an adult?</a:t>
            </a:r>
          </a:p>
          <a:p>
            <a:pPr marL="0" indent="0">
              <a:buNone/>
            </a:pPr>
            <a:r>
              <a:rPr lang="en-US" dirty="0"/>
              <a:t>A. delinquent offender</a:t>
            </a:r>
          </a:p>
          <a:p>
            <a:pPr marL="0" indent="0">
              <a:buNone/>
            </a:pPr>
            <a:r>
              <a:rPr lang="en-US" dirty="0"/>
              <a:t>B. status offender</a:t>
            </a:r>
          </a:p>
          <a:p>
            <a:pPr marL="0" indent="0">
              <a:buNone/>
            </a:pPr>
            <a:r>
              <a:rPr lang="en-US" dirty="0"/>
              <a:t>C. neglected or abused child </a:t>
            </a:r>
          </a:p>
          <a:p>
            <a:pPr marL="0" indent="0">
              <a:buNone/>
            </a:pPr>
            <a:r>
              <a:rPr lang="en-US" dirty="0"/>
              <a:t>D. all of the above</a:t>
            </a:r>
          </a:p>
        </p:txBody>
      </p:sp>
    </p:spTree>
    <p:extLst>
      <p:ext uri="{BB962C8B-B14F-4D97-AF65-F5344CB8AC3E}">
        <p14:creationId xmlns:p14="http://schemas.microsoft.com/office/powerpoint/2010/main" val="4263270662"/>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157. Which of the following is the correct sequence in the juvenile justice system?</a:t>
            </a:r>
          </a:p>
          <a:p>
            <a:pPr marL="0" indent="0">
              <a:buNone/>
            </a:pPr>
            <a:r>
              <a:rPr lang="en-US" dirty="0"/>
              <a:t>A. (a) custody &amp; intake, (b) dispositional hearing, (c) adjudicatory hearing, (d) detention hearing</a:t>
            </a:r>
          </a:p>
          <a:p>
            <a:pPr marL="0" indent="0">
              <a:buNone/>
            </a:pPr>
            <a:r>
              <a:rPr lang="en-US" dirty="0"/>
              <a:t>B. (a) custody &amp; intake, (b) detention hearing, (c) dispositional hearing, (d) adjudicatory hearing </a:t>
            </a:r>
          </a:p>
          <a:p>
            <a:pPr marL="0" indent="0">
              <a:buNone/>
            </a:pPr>
            <a:r>
              <a:rPr lang="en-US" dirty="0"/>
              <a:t>C. (a) custody &amp; intake, (b) adjudicatory hearing, (c) detention hearing, (d) dispositional hearing </a:t>
            </a:r>
          </a:p>
          <a:p>
            <a:pPr marL="0" indent="0">
              <a:buNone/>
            </a:pPr>
            <a:r>
              <a:rPr lang="en-US" dirty="0"/>
              <a:t>D. (a) custody &amp; intake, (b) detention hearing, (c) adjudicatory hearing, (d) dispositional hearing</a:t>
            </a:r>
          </a:p>
          <a:p>
            <a:pPr marL="0" indent="0">
              <a:buNone/>
            </a:pPr>
            <a:endParaRPr lang="en-US" dirty="0"/>
          </a:p>
          <a:p>
            <a:pPr marL="0" indent="0">
              <a:buNone/>
            </a:pPr>
            <a:r>
              <a:rPr lang="en-US" dirty="0"/>
              <a:t>158. Children whose parents failed to parent properly (feed, clothe, shelter, educate, or tend to medical needs) or who have been sexually, physically, or emotionally abused are considered what?</a:t>
            </a:r>
          </a:p>
          <a:p>
            <a:pPr marL="0" indent="0">
              <a:buNone/>
            </a:pPr>
            <a:r>
              <a:rPr lang="en-US" dirty="0"/>
              <a:t>A. truant &amp; delinquent</a:t>
            </a:r>
          </a:p>
          <a:p>
            <a:pPr marL="0" indent="0">
              <a:buNone/>
            </a:pPr>
            <a:r>
              <a:rPr lang="en-US" dirty="0"/>
              <a:t>B. psychologically or physically disabled </a:t>
            </a:r>
          </a:p>
          <a:p>
            <a:pPr marL="0" indent="0">
              <a:buNone/>
            </a:pPr>
            <a:r>
              <a:rPr lang="en-US" dirty="0"/>
              <a:t>C. neglected or abused </a:t>
            </a:r>
          </a:p>
          <a:p>
            <a:pPr marL="0" indent="0">
              <a:buNone/>
            </a:pPr>
            <a:r>
              <a:rPr lang="en-US" dirty="0"/>
              <a:t>D. criminally &amp; civilly burdened</a:t>
            </a:r>
          </a:p>
        </p:txBody>
      </p:sp>
    </p:spTree>
    <p:extLst>
      <p:ext uri="{BB962C8B-B14F-4D97-AF65-F5344CB8AC3E}">
        <p14:creationId xmlns:p14="http://schemas.microsoft.com/office/powerpoint/2010/main" val="3212941302"/>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159. Child offenders can sometimes be tried in adult court. Which of the following situations is </a:t>
            </a:r>
            <a:r>
              <a:rPr lang="en-US" u="sng" dirty="0"/>
              <a:t>not</a:t>
            </a:r>
            <a:r>
              <a:rPr lang="en-US" dirty="0"/>
              <a:t> one where a child can be tried as an adult?</a:t>
            </a:r>
          </a:p>
          <a:p>
            <a:pPr marL="0" indent="0">
              <a:buNone/>
            </a:pPr>
            <a:r>
              <a:rPr lang="en-US" dirty="0"/>
              <a:t>A. juvenile waiver</a:t>
            </a:r>
          </a:p>
          <a:p>
            <a:pPr marL="0" indent="0">
              <a:buNone/>
            </a:pPr>
            <a:r>
              <a:rPr lang="en-US" dirty="0"/>
              <a:t>B. victim consent</a:t>
            </a:r>
          </a:p>
          <a:p>
            <a:pPr marL="0" indent="0">
              <a:buNone/>
            </a:pPr>
            <a:r>
              <a:rPr lang="en-US" dirty="0"/>
              <a:t>C. direct file</a:t>
            </a:r>
          </a:p>
          <a:p>
            <a:pPr marL="0" indent="0">
              <a:buNone/>
            </a:pPr>
            <a:r>
              <a:rPr lang="en-US" dirty="0"/>
              <a:t>D. statutory exclusion</a:t>
            </a:r>
          </a:p>
          <a:p>
            <a:pPr marL="0" indent="0">
              <a:buNone/>
            </a:pPr>
            <a:endParaRPr lang="en-US" dirty="0"/>
          </a:p>
          <a:p>
            <a:pPr marL="0" indent="0">
              <a:buNone/>
            </a:pPr>
            <a:r>
              <a:rPr lang="en-US" dirty="0"/>
              <a:t>160. During which of the following phases of the juvenile justice system does the judge determine the sentence?</a:t>
            </a:r>
          </a:p>
          <a:p>
            <a:pPr marL="0" indent="0">
              <a:buNone/>
            </a:pPr>
            <a:r>
              <a:rPr lang="en-US" dirty="0"/>
              <a:t>A. custody &amp; intake</a:t>
            </a:r>
          </a:p>
          <a:p>
            <a:pPr marL="0" indent="0">
              <a:buNone/>
            </a:pPr>
            <a:r>
              <a:rPr lang="en-US" dirty="0"/>
              <a:t>B. detention hearing </a:t>
            </a:r>
          </a:p>
          <a:p>
            <a:pPr marL="0" indent="0">
              <a:buNone/>
            </a:pPr>
            <a:r>
              <a:rPr lang="en-US" dirty="0"/>
              <a:t>C. dispositional hearing </a:t>
            </a:r>
          </a:p>
          <a:p>
            <a:pPr marL="0" indent="0">
              <a:buNone/>
            </a:pPr>
            <a:r>
              <a:rPr lang="en-US" dirty="0"/>
              <a:t>D. adjudicatory hearing</a:t>
            </a:r>
          </a:p>
        </p:txBody>
      </p:sp>
    </p:spTree>
    <p:extLst>
      <p:ext uri="{BB962C8B-B14F-4D97-AF65-F5344CB8AC3E}">
        <p14:creationId xmlns:p14="http://schemas.microsoft.com/office/powerpoint/2010/main" val="3135677753"/>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lnSpcReduction="10000"/>
          </a:bodyPr>
          <a:lstStyle/>
          <a:p>
            <a:pPr marL="0" indent="0">
              <a:buNone/>
            </a:pPr>
            <a:r>
              <a:rPr lang="en-US" dirty="0"/>
              <a:t>161. Jill dislikes school so much that she finds every excuse to stay home and skip school. Eventually she might be arrested and come within the juvenile justice system as what?</a:t>
            </a:r>
          </a:p>
          <a:p>
            <a:pPr marL="0" indent="0">
              <a:buNone/>
            </a:pPr>
            <a:r>
              <a:rPr lang="en-US" dirty="0"/>
              <a:t>A. delinquent offender</a:t>
            </a:r>
          </a:p>
          <a:p>
            <a:pPr marL="0" indent="0">
              <a:buNone/>
            </a:pPr>
            <a:r>
              <a:rPr lang="en-US" dirty="0"/>
              <a:t>B. status offender</a:t>
            </a:r>
          </a:p>
          <a:p>
            <a:pPr marL="0" indent="0">
              <a:buNone/>
            </a:pPr>
            <a:r>
              <a:rPr lang="en-US" dirty="0"/>
              <a:t>C. neglected or abused child </a:t>
            </a:r>
          </a:p>
          <a:p>
            <a:pPr marL="0" indent="0">
              <a:buNone/>
            </a:pPr>
            <a:r>
              <a:rPr lang="en-US" dirty="0"/>
              <a:t>D. all of the above</a:t>
            </a:r>
          </a:p>
          <a:p>
            <a:pPr marL="0" indent="0">
              <a:buNone/>
            </a:pPr>
            <a:endParaRPr lang="en-US" dirty="0"/>
          </a:p>
          <a:p>
            <a:pPr marL="0" indent="0">
              <a:buNone/>
            </a:pPr>
            <a:r>
              <a:rPr lang="en-US" dirty="0"/>
              <a:t>162. Frank routinely beat up his little brother and one day after school he broke his brother’s arm. Frank’s parents decided to call the police and Frank was arrested on charges of assault and battery. If Frank is tried in adult court, what is the most likely reason?</a:t>
            </a:r>
          </a:p>
          <a:p>
            <a:pPr marL="0" indent="0">
              <a:buNone/>
            </a:pPr>
            <a:r>
              <a:rPr lang="en-US" dirty="0"/>
              <a:t>A. juvenile waiver</a:t>
            </a:r>
          </a:p>
          <a:p>
            <a:pPr marL="0" indent="0">
              <a:buNone/>
            </a:pPr>
            <a:r>
              <a:rPr lang="en-US" dirty="0"/>
              <a:t>B. statutory exclusion</a:t>
            </a:r>
          </a:p>
          <a:p>
            <a:pPr marL="0" indent="0">
              <a:buNone/>
            </a:pPr>
            <a:r>
              <a:rPr lang="en-US" dirty="0"/>
              <a:t>C. direct file</a:t>
            </a:r>
          </a:p>
          <a:p>
            <a:pPr marL="0" indent="0">
              <a:buNone/>
            </a:pPr>
            <a:r>
              <a:rPr lang="en-US" dirty="0"/>
              <a:t>D. either A. or C. </a:t>
            </a:r>
          </a:p>
        </p:txBody>
      </p:sp>
    </p:spTree>
    <p:extLst>
      <p:ext uri="{BB962C8B-B14F-4D97-AF65-F5344CB8AC3E}">
        <p14:creationId xmlns:p14="http://schemas.microsoft.com/office/powerpoint/2010/main" val="22045561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1999" cy="1609344"/>
          </a:xfrm>
        </p:spPr>
        <p:txBody>
          <a:bodyPr/>
          <a:lstStyle/>
          <a:p>
            <a:pPr algn="ctr"/>
            <a:r>
              <a:rPr lang="en-US" dirty="0"/>
              <a:t>State legislatures pass state statutes</a:t>
            </a:r>
          </a:p>
        </p:txBody>
      </p:sp>
      <p:sp>
        <p:nvSpPr>
          <p:cNvPr id="3" name="Content Placeholder 2"/>
          <p:cNvSpPr>
            <a:spLocks noGrp="1"/>
          </p:cNvSpPr>
          <p:nvPr>
            <p:ph idx="1"/>
          </p:nvPr>
        </p:nvSpPr>
        <p:spPr>
          <a:xfrm>
            <a:off x="0" y="1609344"/>
            <a:ext cx="12192000" cy="5248656"/>
          </a:xfrm>
        </p:spPr>
        <p:txBody>
          <a:bodyPr/>
          <a:lstStyle/>
          <a:p>
            <a:r>
              <a:rPr lang="en-US" b="1" u="sng" dirty="0"/>
              <a:t>Issues of Local &amp; State Impact</a:t>
            </a:r>
            <a:r>
              <a:rPr lang="en-US" b="1" dirty="0"/>
              <a:t> for states to regulate</a:t>
            </a:r>
            <a:r>
              <a:rPr lang="en-US" dirty="0"/>
              <a:t>:</a:t>
            </a:r>
          </a:p>
          <a:p>
            <a:pPr lvl="1"/>
            <a:r>
              <a:rPr lang="en-US" b="1" dirty="0"/>
              <a:t>Education;</a:t>
            </a:r>
          </a:p>
          <a:p>
            <a:pPr lvl="1"/>
            <a:r>
              <a:rPr lang="en-US" b="1" dirty="0"/>
              <a:t>Transportation &amp; Traffic;</a:t>
            </a:r>
          </a:p>
          <a:p>
            <a:pPr lvl="1"/>
            <a:r>
              <a:rPr lang="en-US" b="1" dirty="0"/>
              <a:t>Marriage &amp; Divorce;</a:t>
            </a:r>
          </a:p>
          <a:p>
            <a:pPr lvl="1"/>
            <a:r>
              <a:rPr lang="en-US" b="1" dirty="0"/>
              <a:t>State Taxes;</a:t>
            </a:r>
          </a:p>
          <a:p>
            <a:pPr lvl="1"/>
            <a:r>
              <a:rPr lang="en-US" b="1" dirty="0"/>
              <a:t>Criminal Laws;</a:t>
            </a:r>
          </a:p>
          <a:p>
            <a:pPr lvl="1"/>
            <a:r>
              <a:rPr lang="en-US" b="1" dirty="0"/>
              <a:t>Real Estate;</a:t>
            </a:r>
          </a:p>
          <a:p>
            <a:pPr lvl="1"/>
            <a:r>
              <a:rPr lang="en-US" b="1" dirty="0"/>
              <a:t>Powers &amp; Duties of State Officials; and</a:t>
            </a:r>
          </a:p>
          <a:p>
            <a:pPr lvl="1"/>
            <a:r>
              <a:rPr lang="en-US" b="1" dirty="0"/>
              <a:t>All other areas not covered in Article I, § 8 of the Constitution.</a:t>
            </a:r>
          </a:p>
        </p:txBody>
      </p:sp>
    </p:spTree>
    <p:extLst>
      <p:ext uri="{BB962C8B-B14F-4D97-AF65-F5344CB8AC3E}">
        <p14:creationId xmlns:p14="http://schemas.microsoft.com/office/powerpoint/2010/main" val="3013451092"/>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normAutofit/>
          </a:bodyPr>
          <a:lstStyle/>
          <a:p>
            <a:pPr algn="ctr"/>
            <a:r>
              <a:rPr lang="en-US" sz="4800" dirty="0">
                <a:solidFill>
                  <a:srgbClr val="00B050"/>
                </a:solidFill>
              </a:rPr>
              <a:t>Problem 38. The Case of Gerald Gault</a:t>
            </a:r>
          </a:p>
        </p:txBody>
      </p:sp>
      <p:sp>
        <p:nvSpPr>
          <p:cNvPr id="3" name="Content Placeholder 2"/>
          <p:cNvSpPr>
            <a:spLocks noGrp="1"/>
          </p:cNvSpPr>
          <p:nvPr>
            <p:ph idx="1"/>
          </p:nvPr>
        </p:nvSpPr>
        <p:spPr>
          <a:xfrm>
            <a:off x="0" y="1609344"/>
            <a:ext cx="12192000" cy="5248656"/>
          </a:xfrm>
        </p:spPr>
        <p:txBody>
          <a:bodyPr>
            <a:normAutofit fontScale="85000" lnSpcReduction="20000"/>
          </a:bodyPr>
          <a:lstStyle/>
          <a:p>
            <a:pPr marL="0" indent="0">
              <a:buNone/>
            </a:pPr>
            <a:r>
              <a:rPr lang="en-US" dirty="0"/>
              <a:t>	Gerald Gault (age 15) was taken into custody and accused of making an obscene phone call to a neighbor. At the time he was taken into custody, his parents were at work and the police did not notify them of what had happened to their son. Gault was placed in a detention center. When his parents finally learned that he was in custody, they were told that there would be a hearing the next day, but they were not told the nature of the complaint against him.</a:t>
            </a:r>
          </a:p>
          <a:p>
            <a:pPr marL="0" indent="0">
              <a:buNone/>
            </a:pPr>
            <a:r>
              <a:rPr lang="en-US" dirty="0"/>
              <a:t>	Mrs. Cook, the woman who had complained about the phone call did not show up at the hearing. Instead, a police officer testified to what he had been told by Mrs. Cook. Gault blamed the call on a friend and denied making the obscene remarks. No lawyers were present and no record was made of what was said at the hearing.</a:t>
            </a:r>
          </a:p>
          <a:p>
            <a:pPr marL="0" indent="0">
              <a:buNone/>
            </a:pPr>
            <a:r>
              <a:rPr lang="en-US" dirty="0"/>
              <a:t>	Because juries were not allowed in juvenile court, the hearing was held before a judge, who found by a preponderance of the evidence that Gault was delinquent and ordered him sent to a state reform school until age 21. An adult found guilty of the same crime could have been sent to a county jail for no longer than 60 days.</a:t>
            </a:r>
          </a:p>
          <a:p>
            <a:pPr marL="0" indent="0">
              <a:buNone/>
            </a:pPr>
            <a:r>
              <a:rPr lang="en-US" dirty="0"/>
              <a:t>	In the Gault case, the Supreme Court held that juveniles should receive many of the same due process rights as adults. Specifically, the Court ruled that juveniles charged with delinquent acts were entitled to four rights: (1) the right to notification of the charges against them, (2) the right to an attorney, (3) the right to confront and cross-examine witnesses, and (4) the right to remain silent.</a:t>
            </a:r>
          </a:p>
          <a:p>
            <a:pPr marL="0" indent="0">
              <a:buNone/>
            </a:pPr>
            <a:endParaRPr lang="en-US" dirty="0"/>
          </a:p>
          <a:p>
            <a:pPr marL="457200" indent="-457200">
              <a:buFont typeface="+mj-lt"/>
              <a:buAutoNum type="arabicPeriod"/>
            </a:pPr>
            <a:r>
              <a:rPr lang="en-US" dirty="0"/>
              <a:t>Make lists of fair and unfair things that happened to Gerald Gault. Explain.</a:t>
            </a:r>
          </a:p>
          <a:p>
            <a:pPr marL="457200" indent="-457200">
              <a:buFont typeface="+mj-lt"/>
              <a:buAutoNum type="arabicPeriod"/>
            </a:pPr>
            <a:r>
              <a:rPr lang="en-US" dirty="0"/>
              <a:t>How would you change the unfair things on your list to make the proceedings fairer to Gerald Gault? Why is it important to change these things?</a:t>
            </a:r>
          </a:p>
          <a:p>
            <a:pPr marL="457200" indent="-457200">
              <a:buFont typeface="+mj-lt"/>
              <a:buAutoNum type="arabicPeriod"/>
            </a:pPr>
            <a:r>
              <a:rPr lang="en-US" dirty="0"/>
              <a:t>What adult rights were not granted to juveniles in the Gault case? Should adults and minors have the same legal rights?</a:t>
            </a:r>
          </a:p>
          <a:p>
            <a:pPr marL="457200" indent="-457200">
              <a:buFont typeface="+mj-lt"/>
              <a:buAutoNum type="arabicPeriod"/>
            </a:pPr>
            <a:r>
              <a:rPr lang="en-US" dirty="0"/>
              <a:t>Do you agree with the Gault decision? Why or why not?</a:t>
            </a:r>
          </a:p>
        </p:txBody>
      </p:sp>
    </p:spTree>
    <p:extLst>
      <p:ext uri="{BB962C8B-B14F-4D97-AF65-F5344CB8AC3E}">
        <p14:creationId xmlns:p14="http://schemas.microsoft.com/office/powerpoint/2010/main" val="1865103167"/>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Day 26. Objectives</a:t>
            </a:r>
          </a:p>
        </p:txBody>
      </p:sp>
      <p:sp>
        <p:nvSpPr>
          <p:cNvPr id="3" name="Content Placeholder 2"/>
          <p:cNvSpPr>
            <a:spLocks noGrp="1"/>
          </p:cNvSpPr>
          <p:nvPr>
            <p:ph idx="1"/>
          </p:nvPr>
        </p:nvSpPr>
        <p:spPr>
          <a:xfrm>
            <a:off x="0" y="1609344"/>
            <a:ext cx="12192000" cy="5248656"/>
          </a:xfrm>
        </p:spPr>
        <p:txBody>
          <a:bodyPr/>
          <a:lstStyle/>
          <a:p>
            <a:pPr lvl="1"/>
            <a:r>
              <a:rPr lang="en-US" dirty="0"/>
              <a:t>Students will be able to:</a:t>
            </a:r>
          </a:p>
          <a:p>
            <a:pPr lvl="2"/>
            <a:r>
              <a:rPr lang="en-US" dirty="0"/>
              <a:t>Explain how the U.S. historically approached the war on terrorism;</a:t>
            </a:r>
          </a:p>
          <a:p>
            <a:pPr lvl="2"/>
            <a:r>
              <a:rPr lang="en-US" dirty="0"/>
              <a:t>Explain what rights suspected terrorists had after 2001, how those rights were modified through legislation and case law, and what those rights look like today; and</a:t>
            </a:r>
          </a:p>
          <a:p>
            <a:pPr lvl="2"/>
            <a:r>
              <a:rPr lang="en-US" dirty="0"/>
              <a:t>Debate how suspected terrorists should be treated given the serious nature and threats of terrorism that continue to impact our lives today.</a:t>
            </a:r>
          </a:p>
        </p:txBody>
      </p:sp>
    </p:spTree>
    <p:extLst>
      <p:ext uri="{BB962C8B-B14F-4D97-AF65-F5344CB8AC3E}">
        <p14:creationId xmlns:p14="http://schemas.microsoft.com/office/powerpoint/2010/main" val="49935042"/>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Law &amp; Terrorism</a:t>
            </a:r>
          </a:p>
        </p:txBody>
      </p:sp>
      <p:sp>
        <p:nvSpPr>
          <p:cNvPr id="3" name="Content Placeholder 2"/>
          <p:cNvSpPr>
            <a:spLocks noGrp="1"/>
          </p:cNvSpPr>
          <p:nvPr>
            <p:ph idx="1"/>
          </p:nvPr>
        </p:nvSpPr>
        <p:spPr>
          <a:xfrm>
            <a:off x="0" y="1609344"/>
            <a:ext cx="12192000" cy="5248656"/>
          </a:xfrm>
        </p:spPr>
        <p:txBody>
          <a:bodyPr>
            <a:normAutofit fontScale="92500" lnSpcReduction="10000"/>
          </a:bodyPr>
          <a:lstStyle/>
          <a:p>
            <a:r>
              <a:rPr lang="en-US" b="1" u="sng" dirty="0">
                <a:solidFill>
                  <a:srgbClr val="002060"/>
                </a:solidFill>
              </a:rPr>
              <a:t>USA Patriot Act</a:t>
            </a:r>
            <a:r>
              <a:rPr lang="en-US" b="1" dirty="0">
                <a:solidFill>
                  <a:srgbClr val="002060"/>
                </a:solidFill>
              </a:rPr>
              <a:t> (2001-2015)- allowed FBI and CIA to obtain and share information, track communications on the Internet, telephone wiretaps, computer wiretaps, obtain search warrants for voice and electronic mail messages, and access personal, educational, medical, and financial information without the person’s knowledge.</a:t>
            </a:r>
          </a:p>
          <a:p>
            <a:pPr lvl="1"/>
            <a:r>
              <a:rPr lang="en-US" b="1" dirty="0">
                <a:solidFill>
                  <a:srgbClr val="002060"/>
                </a:solidFill>
              </a:rPr>
              <a:t>Could call upon the Foreign Intelligence Surveillance Act Court (“FISA Court”) to collect intelligence domestically to root out terrorists (in 1978 the court was created and used to gather foreign intelligence).</a:t>
            </a:r>
          </a:p>
          <a:p>
            <a:pPr lvl="2"/>
            <a:r>
              <a:rPr lang="en-US" b="1" dirty="0">
                <a:solidFill>
                  <a:srgbClr val="002060"/>
                </a:solidFill>
              </a:rPr>
              <a:t>Supreme Court allowed FISA wiretap evidence in Criminal trials (2003).</a:t>
            </a:r>
          </a:p>
          <a:p>
            <a:pPr lvl="1"/>
            <a:r>
              <a:rPr lang="en-US" b="1" u="sng" dirty="0">
                <a:solidFill>
                  <a:srgbClr val="002060"/>
                </a:solidFill>
              </a:rPr>
              <a:t>USA Freedom Act</a:t>
            </a:r>
            <a:r>
              <a:rPr lang="en-US" b="1" dirty="0">
                <a:solidFill>
                  <a:srgbClr val="002060"/>
                </a:solidFill>
              </a:rPr>
              <a:t> (2015)- modified and limited version </a:t>
            </a:r>
            <a:r>
              <a:rPr lang="en-US" b="1" dirty="0"/>
              <a:t>of the Patriot Act now exists.</a:t>
            </a:r>
          </a:p>
          <a:p>
            <a:pPr lvl="1"/>
            <a:r>
              <a:rPr lang="en-US" dirty="0"/>
              <a:t>Major Questions: Do these measures infringe on the rights of citizens? How much freedom and privacy should be given up in order to be more secure?</a:t>
            </a:r>
          </a:p>
          <a:p>
            <a:r>
              <a:rPr lang="en-US" b="1" dirty="0">
                <a:solidFill>
                  <a:srgbClr val="002060"/>
                </a:solidFill>
              </a:rPr>
              <a:t>Department of </a:t>
            </a:r>
            <a:r>
              <a:rPr lang="en-US" b="1" u="sng" dirty="0">
                <a:solidFill>
                  <a:srgbClr val="002060"/>
                </a:solidFill>
              </a:rPr>
              <a:t>Homeland Security</a:t>
            </a:r>
            <a:r>
              <a:rPr lang="en-US" dirty="0">
                <a:solidFill>
                  <a:srgbClr val="002060"/>
                </a:solidFill>
              </a:rPr>
              <a:t> </a:t>
            </a:r>
            <a:r>
              <a:rPr lang="en-US" dirty="0"/>
              <a:t>(2002)- became the 15</a:t>
            </a:r>
            <a:r>
              <a:rPr lang="en-US" baseline="30000" dirty="0"/>
              <a:t>th</a:t>
            </a:r>
            <a:r>
              <a:rPr lang="en-US" dirty="0"/>
              <a:t> Federal Department.</a:t>
            </a:r>
          </a:p>
          <a:p>
            <a:r>
              <a:rPr lang="en-US" b="1" u="sng" dirty="0">
                <a:solidFill>
                  <a:srgbClr val="002060"/>
                </a:solidFill>
              </a:rPr>
              <a:t>Protect America Act </a:t>
            </a:r>
            <a:r>
              <a:rPr lang="en-US" b="1" dirty="0">
                <a:solidFill>
                  <a:srgbClr val="002060"/>
                </a:solidFill>
              </a:rPr>
              <a:t>(2007)- without a warrant the government could listen to telephone conversations, read e-mails, monitor bank records, and intercept faxes in the name of national security of those it “reasonably believes” are outside the U.S.</a:t>
            </a:r>
          </a:p>
          <a:p>
            <a:r>
              <a:rPr lang="en-US" b="1" dirty="0"/>
              <a:t>Other Times of War:</a:t>
            </a:r>
          </a:p>
          <a:p>
            <a:pPr lvl="1"/>
            <a:r>
              <a:rPr lang="en-US" b="1" dirty="0"/>
              <a:t>Abraham Lincoln suspended the writ of </a:t>
            </a:r>
            <a:r>
              <a:rPr lang="en-US" b="1" i="1" dirty="0"/>
              <a:t>habeas corpus</a:t>
            </a:r>
            <a:r>
              <a:rPr lang="en-US" b="1" dirty="0"/>
              <a:t> during the Civil War.</a:t>
            </a:r>
          </a:p>
          <a:p>
            <a:pPr lvl="1"/>
            <a:r>
              <a:rPr lang="en-US" b="1" dirty="0"/>
              <a:t>During WWI citizens were prevented from criticizing U.S. involvement in the war.</a:t>
            </a:r>
          </a:p>
          <a:p>
            <a:pPr lvl="1"/>
            <a:r>
              <a:rPr lang="en-US" b="1" dirty="0"/>
              <a:t>During WWII Japanese-Americans were sent to internment camps on the Pacific coast.</a:t>
            </a:r>
          </a:p>
        </p:txBody>
      </p:sp>
    </p:spTree>
    <p:extLst>
      <p:ext uri="{BB962C8B-B14F-4D97-AF65-F5344CB8AC3E}">
        <p14:creationId xmlns:p14="http://schemas.microsoft.com/office/powerpoint/2010/main" val="835141869"/>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Law &amp; Terrorism</a:t>
            </a:r>
          </a:p>
        </p:txBody>
      </p:sp>
      <p:sp>
        <p:nvSpPr>
          <p:cNvPr id="3" name="Content Placeholder 2"/>
          <p:cNvSpPr>
            <a:spLocks noGrp="1"/>
          </p:cNvSpPr>
          <p:nvPr>
            <p:ph idx="1"/>
          </p:nvPr>
        </p:nvSpPr>
        <p:spPr>
          <a:xfrm>
            <a:off x="0" y="1609344"/>
            <a:ext cx="12192000" cy="4925927"/>
          </a:xfrm>
        </p:spPr>
        <p:txBody>
          <a:bodyPr>
            <a:normAutofit fontScale="92500" lnSpcReduction="20000"/>
          </a:bodyPr>
          <a:lstStyle/>
          <a:p>
            <a:r>
              <a:rPr lang="en-US" b="1" dirty="0"/>
              <a:t>Treatment of foreigners on U.S. soil since 9/11 (many Muslim or Arab): fingerprinting, photographing, special registration, and interviews.</a:t>
            </a:r>
          </a:p>
          <a:p>
            <a:r>
              <a:rPr lang="en-US" b="1" dirty="0">
                <a:solidFill>
                  <a:srgbClr val="002060"/>
                </a:solidFill>
              </a:rPr>
              <a:t>Foreigners captured abroad- </a:t>
            </a:r>
            <a:r>
              <a:rPr lang="en-US" b="1" u="sng" dirty="0">
                <a:solidFill>
                  <a:srgbClr val="002060"/>
                </a:solidFill>
              </a:rPr>
              <a:t>Guantanamo Bay</a:t>
            </a:r>
            <a:r>
              <a:rPr lang="en-US" b="1" dirty="0">
                <a:solidFill>
                  <a:srgbClr val="002060"/>
                </a:solidFill>
              </a:rPr>
              <a:t>, Cuba </a:t>
            </a:r>
            <a:r>
              <a:rPr lang="en-US" dirty="0"/>
              <a:t>(many taken from Afghanistan &amp; Iraq).</a:t>
            </a:r>
          </a:p>
          <a:p>
            <a:pPr lvl="1"/>
            <a:r>
              <a:rPr lang="en-US" b="1" dirty="0">
                <a:solidFill>
                  <a:srgbClr val="002060"/>
                </a:solidFill>
              </a:rPr>
              <a:t>Originally Geneva Convention rules (International Rules of War) were not followed </a:t>
            </a:r>
            <a:r>
              <a:rPr lang="en-US" b="1" dirty="0"/>
              <a:t>since the Taliban, Al-Qaeda, Islamic State, and other terrorist groups are not “a country” and the war against terrorism is not a “war against a country.”</a:t>
            </a:r>
          </a:p>
          <a:p>
            <a:pPr lvl="1"/>
            <a:r>
              <a:rPr lang="en-US" dirty="0"/>
              <a:t>In 2005, the U.S. passed the Detainee Treatment Act- “No person in the custody or under the physical control of the U.S. government, regardless of nationality or physical location, shall be subject to torture or cruel, inhuman, or degrading treatment or punishment.”</a:t>
            </a:r>
          </a:p>
          <a:p>
            <a:pPr lvl="1"/>
            <a:r>
              <a:rPr lang="en-US" b="1" dirty="0"/>
              <a:t>In 2006, in the case </a:t>
            </a:r>
            <a:r>
              <a:rPr lang="en-US" b="1" i="1" u="sng" dirty="0">
                <a:solidFill>
                  <a:srgbClr val="002060"/>
                </a:solidFill>
              </a:rPr>
              <a:t>Hamdan v. Rumsfeld</a:t>
            </a:r>
            <a:r>
              <a:rPr lang="en-US" b="1" i="1" dirty="0">
                <a:solidFill>
                  <a:srgbClr val="002060"/>
                </a:solidFill>
              </a:rPr>
              <a:t>,</a:t>
            </a:r>
            <a:r>
              <a:rPr lang="en-US" b="1" dirty="0">
                <a:solidFill>
                  <a:srgbClr val="002060"/>
                </a:solidFill>
              </a:rPr>
              <a:t> the Supreme Court ended torture at Guantanamo Bay as it ruled that the Geneva Convention did apply there.</a:t>
            </a:r>
          </a:p>
          <a:p>
            <a:pPr lvl="1"/>
            <a:r>
              <a:rPr lang="en-US" dirty="0"/>
              <a:t>To date, the benefits of the U.S. Constitution has not been extended to prisoners at Guantanamo Bay since they: were not U.S. citizens, have never been to the U.S., and were captured abroad and brought to Cuba as “unlawful enemy combatants.”</a:t>
            </a:r>
          </a:p>
          <a:p>
            <a:pPr lvl="1"/>
            <a:r>
              <a:rPr lang="en-US" dirty="0"/>
              <a:t>In 2006 the Military Commissions Act was approved by Congress.</a:t>
            </a:r>
          </a:p>
          <a:p>
            <a:r>
              <a:rPr lang="en-US" dirty="0"/>
              <a:t>Most recently, in</a:t>
            </a:r>
            <a:r>
              <a:rPr lang="en-US" b="1" dirty="0"/>
              <a:t> 2008, in the case of </a:t>
            </a:r>
            <a:r>
              <a:rPr lang="en-US" b="1" i="1" u="sng" dirty="0">
                <a:solidFill>
                  <a:srgbClr val="002060"/>
                </a:solidFill>
              </a:rPr>
              <a:t>Boumediene v. Bush</a:t>
            </a:r>
            <a:r>
              <a:rPr lang="en-US" b="1" dirty="0">
                <a:solidFill>
                  <a:srgbClr val="002060"/>
                </a:solidFill>
              </a:rPr>
              <a:t>, the Supreme Court ruled that the Guantanamo Bay detainees could use the federal courts and file writs of </a:t>
            </a:r>
            <a:r>
              <a:rPr lang="en-US" b="1" i="1" dirty="0">
                <a:solidFill>
                  <a:srgbClr val="002060"/>
                </a:solidFill>
              </a:rPr>
              <a:t>habeas corpus </a:t>
            </a:r>
            <a:r>
              <a:rPr lang="en-US" b="1" dirty="0">
                <a:solidFill>
                  <a:srgbClr val="002060"/>
                </a:solidFill>
              </a:rPr>
              <a:t>to challenge their detainment.</a:t>
            </a:r>
            <a:endParaRPr lang="en-US" dirty="0">
              <a:solidFill>
                <a:srgbClr val="002060"/>
              </a:solidFill>
            </a:endParaRPr>
          </a:p>
          <a:p>
            <a:r>
              <a:rPr lang="en-US" dirty="0"/>
              <a:t>Is aggressive questioning allowed? What is the difference between aggressive questioning and torture?</a:t>
            </a:r>
          </a:p>
        </p:txBody>
      </p:sp>
    </p:spTree>
    <p:extLst>
      <p:ext uri="{BB962C8B-B14F-4D97-AF65-F5344CB8AC3E}">
        <p14:creationId xmlns:p14="http://schemas.microsoft.com/office/powerpoint/2010/main" val="3657007074"/>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fontScale="92500" lnSpcReduction="20000"/>
          </a:bodyPr>
          <a:lstStyle/>
          <a:p>
            <a:pPr marL="0" indent="0">
              <a:buNone/>
            </a:pPr>
            <a:r>
              <a:rPr lang="en-US" dirty="0"/>
              <a:t>163. Which federal law, passed in 2001, allowed the FBI and CIA to obtain and share information, track communications on the Internet, telephone wiretaps, computer wiretaps, obtain search warrants for voice and electronic mail messages, and access personal, educational, medical, and financial information without the person’s knowledge?</a:t>
            </a:r>
          </a:p>
          <a:p>
            <a:pPr marL="0" indent="0">
              <a:buNone/>
            </a:pPr>
            <a:r>
              <a:rPr lang="en-US" dirty="0"/>
              <a:t>A. USA Patriot Act</a:t>
            </a:r>
          </a:p>
          <a:p>
            <a:pPr marL="0" indent="0">
              <a:buNone/>
            </a:pPr>
            <a:r>
              <a:rPr lang="en-US" dirty="0"/>
              <a:t>B. USA Freedom Act</a:t>
            </a:r>
          </a:p>
          <a:p>
            <a:pPr marL="0" indent="0">
              <a:buNone/>
            </a:pPr>
            <a:r>
              <a:rPr lang="en-US" dirty="0"/>
              <a:t>C. Homeland Security Act </a:t>
            </a:r>
          </a:p>
          <a:p>
            <a:pPr marL="0" indent="0">
              <a:buNone/>
            </a:pPr>
            <a:r>
              <a:rPr lang="en-US" dirty="0"/>
              <a:t>D. Protect America Act</a:t>
            </a:r>
          </a:p>
          <a:p>
            <a:pPr marL="0" indent="0">
              <a:buNone/>
            </a:pPr>
            <a:endParaRPr lang="en-US" dirty="0"/>
          </a:p>
          <a:p>
            <a:pPr marL="0" indent="0">
              <a:buNone/>
            </a:pPr>
            <a:r>
              <a:rPr lang="en-US" dirty="0"/>
              <a:t>164. Which federal law, passed in 2015 and currently in force, limited and modified the powers of the FBI and CIA in tracking down and sharing information about suspected potential terrorists originally permitted under the 2001 act?</a:t>
            </a:r>
          </a:p>
          <a:p>
            <a:pPr marL="0" indent="0">
              <a:buNone/>
            </a:pPr>
            <a:r>
              <a:rPr lang="en-US" dirty="0"/>
              <a:t>A. USA Patriot Act</a:t>
            </a:r>
          </a:p>
          <a:p>
            <a:pPr marL="0" indent="0">
              <a:buNone/>
            </a:pPr>
            <a:r>
              <a:rPr lang="en-US" dirty="0"/>
              <a:t>B. USA Freedom Act</a:t>
            </a:r>
          </a:p>
          <a:p>
            <a:pPr marL="0" indent="0">
              <a:buNone/>
            </a:pPr>
            <a:r>
              <a:rPr lang="en-US" dirty="0"/>
              <a:t>C. Homeland Security Act </a:t>
            </a:r>
          </a:p>
          <a:p>
            <a:pPr marL="0" indent="0">
              <a:buNone/>
            </a:pPr>
            <a:r>
              <a:rPr lang="en-US" dirty="0"/>
              <a:t>D. Protect America Act</a:t>
            </a:r>
          </a:p>
        </p:txBody>
      </p:sp>
    </p:spTree>
    <p:extLst>
      <p:ext uri="{BB962C8B-B14F-4D97-AF65-F5344CB8AC3E}">
        <p14:creationId xmlns:p14="http://schemas.microsoft.com/office/powerpoint/2010/main" val="3552590237"/>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165. Which federal law, passed in 2007, permitted the government (acting without a warrant) to listen to telephone conversations, read e-mails, monitor bank records, and intercept faxes all in the name of national security of those it “reasonably believes” are outside the U.S.?</a:t>
            </a:r>
          </a:p>
          <a:p>
            <a:pPr marL="0" indent="0">
              <a:buNone/>
            </a:pPr>
            <a:r>
              <a:rPr lang="en-US" dirty="0"/>
              <a:t>A. USA Patriot Act</a:t>
            </a:r>
          </a:p>
          <a:p>
            <a:pPr marL="0" indent="0">
              <a:buNone/>
            </a:pPr>
            <a:r>
              <a:rPr lang="en-US" dirty="0"/>
              <a:t>B. USA Freedom Act</a:t>
            </a:r>
          </a:p>
          <a:p>
            <a:pPr marL="0" indent="0">
              <a:buNone/>
            </a:pPr>
            <a:r>
              <a:rPr lang="en-US" dirty="0"/>
              <a:t>C. Homeland Security Act </a:t>
            </a:r>
          </a:p>
          <a:p>
            <a:pPr marL="0" indent="0">
              <a:buNone/>
            </a:pPr>
            <a:r>
              <a:rPr lang="en-US" dirty="0"/>
              <a:t>D. Protect America Act</a:t>
            </a:r>
          </a:p>
          <a:p>
            <a:pPr marL="0" indent="0">
              <a:buNone/>
            </a:pPr>
            <a:endParaRPr lang="en-US" dirty="0"/>
          </a:p>
          <a:p>
            <a:pPr marL="0" indent="0">
              <a:buNone/>
            </a:pPr>
            <a:r>
              <a:rPr lang="en-US" dirty="0"/>
              <a:t>166. Originally, which group of people were detained at Guantanamo Bay, Cuba?</a:t>
            </a:r>
          </a:p>
          <a:p>
            <a:pPr marL="0" indent="0">
              <a:buNone/>
            </a:pPr>
            <a:r>
              <a:rPr lang="en-US" dirty="0"/>
              <a:t>A. U.S. citizens suspected of having ties to terrorism</a:t>
            </a:r>
          </a:p>
          <a:p>
            <a:pPr marL="0" indent="0">
              <a:buNone/>
            </a:pPr>
            <a:r>
              <a:rPr lang="en-US" dirty="0"/>
              <a:t>B. foreigners captured in the U.S. and suspected of having ties to terrorism</a:t>
            </a:r>
          </a:p>
          <a:p>
            <a:pPr marL="0" indent="0">
              <a:buNone/>
            </a:pPr>
            <a:r>
              <a:rPr lang="en-US" dirty="0"/>
              <a:t>C. U.S. citizens captured abroad and suspected of having ties to terrorism </a:t>
            </a:r>
          </a:p>
          <a:p>
            <a:pPr marL="0" indent="0">
              <a:buNone/>
            </a:pPr>
            <a:r>
              <a:rPr lang="en-US" dirty="0"/>
              <a:t>D. foreigners captured abroad and suspected of having ties to terrorism</a:t>
            </a:r>
          </a:p>
        </p:txBody>
      </p:sp>
    </p:spTree>
    <p:extLst>
      <p:ext uri="{BB962C8B-B14F-4D97-AF65-F5344CB8AC3E}">
        <p14:creationId xmlns:p14="http://schemas.microsoft.com/office/powerpoint/2010/main" val="3682239307"/>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fontScale="92500" lnSpcReduction="10000"/>
          </a:bodyPr>
          <a:lstStyle/>
          <a:p>
            <a:pPr marL="0" indent="0">
              <a:buNone/>
            </a:pPr>
            <a:r>
              <a:rPr lang="en-US" dirty="0"/>
              <a:t>167. Which 2006 Supreme Court decision ruled that even though Guantanamo Bay is located in Cuba, the United States cannot torture or use physically harmful methods of interrogation against those held there on suspicion of having ties to terrorism?</a:t>
            </a:r>
          </a:p>
          <a:p>
            <a:pPr marL="0" indent="0">
              <a:buNone/>
            </a:pPr>
            <a:r>
              <a:rPr lang="en-US" dirty="0"/>
              <a:t>A. </a:t>
            </a:r>
            <a:r>
              <a:rPr lang="en-US" i="1" dirty="0" err="1"/>
              <a:t>Boumediene</a:t>
            </a:r>
            <a:r>
              <a:rPr lang="en-US" i="1" dirty="0"/>
              <a:t> v. Bush</a:t>
            </a:r>
          </a:p>
          <a:p>
            <a:pPr marL="0" indent="0">
              <a:buNone/>
            </a:pPr>
            <a:r>
              <a:rPr lang="en-US" dirty="0"/>
              <a:t>B. </a:t>
            </a:r>
            <a:r>
              <a:rPr lang="en-US" i="1" dirty="0" err="1"/>
              <a:t>Hamdi</a:t>
            </a:r>
            <a:r>
              <a:rPr lang="en-US" i="1" dirty="0"/>
              <a:t> v. Rumsfeld</a:t>
            </a:r>
            <a:endParaRPr lang="en-US" dirty="0"/>
          </a:p>
          <a:p>
            <a:pPr marL="0" indent="0">
              <a:buNone/>
            </a:pPr>
            <a:r>
              <a:rPr lang="en-US" dirty="0"/>
              <a:t>C. </a:t>
            </a:r>
            <a:r>
              <a:rPr lang="en-US" i="1" dirty="0" err="1"/>
              <a:t>Hamdan</a:t>
            </a:r>
            <a:r>
              <a:rPr lang="en-US" i="1" dirty="0"/>
              <a:t> v. Rumsfeld</a:t>
            </a:r>
            <a:endParaRPr lang="en-US" dirty="0"/>
          </a:p>
          <a:p>
            <a:pPr marL="0" indent="0">
              <a:buNone/>
            </a:pPr>
            <a:r>
              <a:rPr lang="en-US" dirty="0"/>
              <a:t>D. </a:t>
            </a:r>
            <a:r>
              <a:rPr lang="en-US" i="1" dirty="0"/>
              <a:t>Miranda v. Arizona</a:t>
            </a:r>
          </a:p>
          <a:p>
            <a:pPr marL="0" indent="0">
              <a:buNone/>
            </a:pPr>
            <a:endParaRPr lang="en-US" dirty="0"/>
          </a:p>
          <a:p>
            <a:pPr marL="0" indent="0">
              <a:buNone/>
            </a:pPr>
            <a:r>
              <a:rPr lang="en-US" dirty="0"/>
              <a:t>168. Which 2008 Supreme Court decision ruled that the Guantanamo Bay detainees could use the federal courts and file writs of </a:t>
            </a:r>
            <a:r>
              <a:rPr lang="en-US" i="1" dirty="0"/>
              <a:t>habeas corpus </a:t>
            </a:r>
            <a:r>
              <a:rPr lang="en-US" dirty="0"/>
              <a:t>to challenge their detainment?</a:t>
            </a:r>
          </a:p>
          <a:p>
            <a:pPr marL="0" indent="0">
              <a:buNone/>
            </a:pPr>
            <a:r>
              <a:rPr lang="en-US" dirty="0"/>
              <a:t>A. </a:t>
            </a:r>
            <a:r>
              <a:rPr lang="en-US" i="1" dirty="0" err="1"/>
              <a:t>Boumediene</a:t>
            </a:r>
            <a:r>
              <a:rPr lang="en-US" i="1" dirty="0"/>
              <a:t> v. Bush</a:t>
            </a:r>
          </a:p>
          <a:p>
            <a:pPr marL="0" indent="0">
              <a:buNone/>
            </a:pPr>
            <a:r>
              <a:rPr lang="en-US" dirty="0"/>
              <a:t>B. </a:t>
            </a:r>
            <a:r>
              <a:rPr lang="en-US" i="1" dirty="0" err="1"/>
              <a:t>Hamdi</a:t>
            </a:r>
            <a:r>
              <a:rPr lang="en-US" i="1" dirty="0"/>
              <a:t> v. Rumsfeld</a:t>
            </a:r>
            <a:endParaRPr lang="en-US" dirty="0"/>
          </a:p>
          <a:p>
            <a:pPr marL="0" indent="0">
              <a:buNone/>
            </a:pPr>
            <a:r>
              <a:rPr lang="en-US" dirty="0"/>
              <a:t>C. </a:t>
            </a:r>
            <a:r>
              <a:rPr lang="en-US" i="1" dirty="0" err="1"/>
              <a:t>Hamdan</a:t>
            </a:r>
            <a:r>
              <a:rPr lang="en-US" i="1" dirty="0"/>
              <a:t> v. Rumsfeld</a:t>
            </a:r>
            <a:endParaRPr lang="en-US" dirty="0"/>
          </a:p>
          <a:p>
            <a:pPr marL="0" indent="0">
              <a:buNone/>
            </a:pPr>
            <a:r>
              <a:rPr lang="en-US" dirty="0"/>
              <a:t>D. </a:t>
            </a:r>
            <a:r>
              <a:rPr lang="en-US" i="1" dirty="0"/>
              <a:t>Miranda v. Arizona</a:t>
            </a:r>
          </a:p>
        </p:txBody>
      </p:sp>
    </p:spTree>
    <p:extLst>
      <p:ext uri="{BB962C8B-B14F-4D97-AF65-F5344CB8AC3E}">
        <p14:creationId xmlns:p14="http://schemas.microsoft.com/office/powerpoint/2010/main" val="3716304830"/>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fontScale="92500" lnSpcReduction="20000"/>
          </a:bodyPr>
          <a:lstStyle/>
          <a:p>
            <a:pPr marL="0" indent="0">
              <a:buNone/>
            </a:pPr>
            <a:r>
              <a:rPr lang="en-US" dirty="0"/>
              <a:t>169. Jack is a U.S. citizen suspected of terrorism. While he was on vacation in Europe, he called international terror groups multiple times on his cell phone and the U.S. government collected data on his calls. Can the government use this information against Jack in a criminal court?</a:t>
            </a:r>
          </a:p>
          <a:p>
            <a:pPr marL="0" indent="0">
              <a:buNone/>
            </a:pPr>
            <a:r>
              <a:rPr lang="en-US" dirty="0"/>
              <a:t>A. no, the data was not legally obtained under the USA Patriot Act</a:t>
            </a:r>
            <a:endParaRPr lang="en-US" i="1" dirty="0"/>
          </a:p>
          <a:p>
            <a:pPr marL="0" indent="0">
              <a:buNone/>
            </a:pPr>
            <a:r>
              <a:rPr lang="en-US" dirty="0"/>
              <a:t>B. no, the data was not legally obtained under the USA Freedom Act</a:t>
            </a:r>
          </a:p>
          <a:p>
            <a:pPr marL="0" indent="0">
              <a:buNone/>
            </a:pPr>
            <a:r>
              <a:rPr lang="en-US" dirty="0"/>
              <a:t>C. no, the data was not legally obtained under the Protect America Act</a:t>
            </a:r>
          </a:p>
          <a:p>
            <a:pPr marL="0" indent="0">
              <a:buNone/>
            </a:pPr>
            <a:r>
              <a:rPr lang="en-US" dirty="0"/>
              <a:t>D. yes, the data was legally obtained under a FISA wiretap </a:t>
            </a:r>
            <a:endParaRPr lang="en-US" i="1" dirty="0"/>
          </a:p>
          <a:p>
            <a:pPr marL="0" indent="0">
              <a:buNone/>
            </a:pPr>
            <a:endParaRPr lang="en-US" dirty="0"/>
          </a:p>
          <a:p>
            <a:pPr marL="0" indent="0">
              <a:buNone/>
            </a:pPr>
            <a:r>
              <a:rPr lang="en-US" dirty="0"/>
              <a:t>170. Pierre is a French national who was captured in Afghanistan fighting with the Taliban against U.S. and Afghani forces. He was brought to Guantanamo Bay as an enemy combatant. French lawyers were hired to challenge his detainment. Which Supreme Court precedent might they cite to enable Pierre to challenge his detainment in military court?</a:t>
            </a:r>
          </a:p>
          <a:p>
            <a:pPr marL="0" indent="0">
              <a:buNone/>
            </a:pPr>
            <a:r>
              <a:rPr lang="en-US" dirty="0"/>
              <a:t>A. </a:t>
            </a:r>
            <a:r>
              <a:rPr lang="en-US" i="1" dirty="0" err="1"/>
              <a:t>Boumediene</a:t>
            </a:r>
            <a:r>
              <a:rPr lang="en-US" i="1" dirty="0"/>
              <a:t> v. Bush</a:t>
            </a:r>
          </a:p>
          <a:p>
            <a:pPr marL="0" indent="0">
              <a:buNone/>
            </a:pPr>
            <a:r>
              <a:rPr lang="en-US" dirty="0"/>
              <a:t>B. </a:t>
            </a:r>
            <a:r>
              <a:rPr lang="en-US" i="1" dirty="0" err="1"/>
              <a:t>Hamdi</a:t>
            </a:r>
            <a:r>
              <a:rPr lang="en-US" i="1" dirty="0"/>
              <a:t> v. Rumsfeld</a:t>
            </a:r>
            <a:endParaRPr lang="en-US" dirty="0"/>
          </a:p>
          <a:p>
            <a:pPr marL="0" indent="0">
              <a:buNone/>
            </a:pPr>
            <a:r>
              <a:rPr lang="en-US" dirty="0"/>
              <a:t>C. </a:t>
            </a:r>
            <a:r>
              <a:rPr lang="en-US" i="1" dirty="0" err="1"/>
              <a:t>Hamdan</a:t>
            </a:r>
            <a:r>
              <a:rPr lang="en-US" i="1" dirty="0"/>
              <a:t> v. Rumsfeld</a:t>
            </a:r>
            <a:endParaRPr lang="en-US" dirty="0"/>
          </a:p>
          <a:p>
            <a:pPr marL="0" indent="0">
              <a:buNone/>
            </a:pPr>
            <a:r>
              <a:rPr lang="en-US" dirty="0"/>
              <a:t>D. </a:t>
            </a:r>
            <a:r>
              <a:rPr lang="en-US" i="1" dirty="0"/>
              <a:t>Miranda v. Arizona</a:t>
            </a:r>
          </a:p>
        </p:txBody>
      </p:sp>
    </p:spTree>
    <p:extLst>
      <p:ext uri="{BB962C8B-B14F-4D97-AF65-F5344CB8AC3E}">
        <p14:creationId xmlns:p14="http://schemas.microsoft.com/office/powerpoint/2010/main" val="2436202216"/>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 y="0"/>
            <a:ext cx="12192000" cy="1609344"/>
          </a:xfrm>
        </p:spPr>
        <p:txBody>
          <a:bodyPr>
            <a:normAutofit/>
          </a:bodyPr>
          <a:lstStyle/>
          <a:p>
            <a:pPr algn="ctr"/>
            <a:r>
              <a:rPr lang="en-US" sz="4800" dirty="0">
                <a:solidFill>
                  <a:srgbClr val="00B050"/>
                </a:solidFill>
              </a:rPr>
              <a:t>Problem 39. Rights During Times of War</a:t>
            </a:r>
          </a:p>
        </p:txBody>
      </p:sp>
      <p:sp>
        <p:nvSpPr>
          <p:cNvPr id="3" name="Content Placeholder 2"/>
          <p:cNvSpPr>
            <a:spLocks noGrp="1"/>
          </p:cNvSpPr>
          <p:nvPr>
            <p:ph idx="1"/>
          </p:nvPr>
        </p:nvSpPr>
        <p:spPr>
          <a:xfrm>
            <a:off x="3048" y="1609344"/>
            <a:ext cx="12188952" cy="5248656"/>
          </a:xfrm>
        </p:spPr>
        <p:txBody>
          <a:bodyPr/>
          <a:lstStyle/>
          <a:p>
            <a:pPr marL="457200" indent="-457200">
              <a:buFont typeface="+mj-lt"/>
              <a:buAutoNum type="arabicPeriod"/>
            </a:pPr>
            <a:r>
              <a:rPr lang="en-US" dirty="0"/>
              <a:t>Is today’s war on terrorism similar to other wars when people’s rights have been restricted? How is it the same? How is it different?</a:t>
            </a:r>
          </a:p>
          <a:p>
            <a:pPr marL="457200" indent="-457200">
              <a:buFont typeface="+mj-lt"/>
              <a:buAutoNum type="arabicPeriod"/>
            </a:pPr>
            <a:r>
              <a:rPr lang="en-US" dirty="0"/>
              <a:t>Assume you were the U.S. President after the September 11, 2001 attacks. What special powers would you want? Give your reasons.</a:t>
            </a:r>
          </a:p>
          <a:p>
            <a:pPr marL="457200" indent="-457200">
              <a:buFont typeface="+mj-lt"/>
              <a:buAutoNum type="arabicPeriod"/>
            </a:pPr>
            <a:r>
              <a:rPr lang="en-US" dirty="0"/>
              <a:t>Assume you were the leader of a civil liberties organization. What freedoms would you fight hardest to protect? Give your reasons.</a:t>
            </a:r>
          </a:p>
          <a:p>
            <a:pPr marL="457200" indent="-457200">
              <a:buFont typeface="+mj-lt"/>
              <a:buAutoNum type="arabicPeriod"/>
            </a:pPr>
            <a:r>
              <a:rPr lang="en-US" dirty="0"/>
              <a:t>William Rehnquist, former Chief Justice of the U.S. Supreme Court once wrote, “The laws will thus not be silent in time of war, but they will speak with a somewhat different voice.” What does this mean?</a:t>
            </a:r>
          </a:p>
        </p:txBody>
      </p:sp>
    </p:spTree>
    <p:extLst>
      <p:ext uri="{BB962C8B-B14F-4D97-AF65-F5344CB8AC3E}">
        <p14:creationId xmlns:p14="http://schemas.microsoft.com/office/powerpoint/2010/main" val="72066139"/>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 y="0"/>
            <a:ext cx="12192000" cy="1609344"/>
          </a:xfrm>
        </p:spPr>
        <p:txBody>
          <a:bodyPr>
            <a:normAutofit/>
          </a:bodyPr>
          <a:lstStyle/>
          <a:p>
            <a:pPr algn="ctr"/>
            <a:r>
              <a:rPr lang="en-US" sz="3600" dirty="0">
                <a:solidFill>
                  <a:srgbClr val="00B050"/>
                </a:solidFill>
              </a:rPr>
              <a:t>Problem 40. End Terrorism By Whatever Means Necessary</a:t>
            </a:r>
          </a:p>
        </p:txBody>
      </p:sp>
      <p:sp>
        <p:nvSpPr>
          <p:cNvPr id="3" name="Content Placeholder 2"/>
          <p:cNvSpPr>
            <a:spLocks noGrp="1"/>
          </p:cNvSpPr>
          <p:nvPr>
            <p:ph idx="1"/>
          </p:nvPr>
        </p:nvSpPr>
        <p:spPr>
          <a:xfrm>
            <a:off x="3048" y="1609344"/>
            <a:ext cx="12192000" cy="5248656"/>
          </a:xfrm>
        </p:spPr>
        <p:txBody>
          <a:bodyPr/>
          <a:lstStyle/>
          <a:p>
            <a:pPr marL="457200" indent="-457200">
              <a:buFont typeface="+mj-lt"/>
              <a:buAutoNum type="arabicPeriod"/>
            </a:pPr>
            <a:r>
              <a:rPr lang="en-US" dirty="0"/>
              <a:t>On a scale from one to five, with one meaning that you strongly agree and five meaning that you strongly disagree, indicate where you stand on the following statement: “</a:t>
            </a:r>
            <a:r>
              <a:rPr lang="en-US" i="1" dirty="0"/>
              <a:t>In a time of heightened concern about domestic terrorism and national security, the government should be allowed to do whatever it believes is necessary to uncover and arrest terrorists.</a:t>
            </a:r>
            <a:r>
              <a:rPr lang="en-US" dirty="0"/>
              <a:t>”</a:t>
            </a:r>
          </a:p>
          <a:p>
            <a:pPr marL="457200" indent="-457200">
              <a:buFont typeface="+mj-lt"/>
              <a:buAutoNum type="arabicPeriod"/>
            </a:pPr>
            <a:r>
              <a:rPr lang="en-US" dirty="0"/>
              <a:t>Using the same scale, take a stand on each of the following statements. In each case, assume that Congress has proposed laws giving the federal government the power to take the following actions:</a:t>
            </a:r>
          </a:p>
          <a:p>
            <a:pPr marL="731520" lvl="1" indent="-457200">
              <a:buFont typeface="+mj-lt"/>
              <a:buAutoNum type="alphaLcPeriod"/>
            </a:pPr>
            <a:r>
              <a:rPr lang="en-US" dirty="0"/>
              <a:t>Look at everyone’s e-mail at work.</a:t>
            </a:r>
          </a:p>
          <a:p>
            <a:pPr marL="731520" lvl="1" indent="-457200">
              <a:buFont typeface="+mj-lt"/>
              <a:buAutoNum type="alphaLcPeriod"/>
            </a:pPr>
            <a:r>
              <a:rPr lang="en-US" dirty="0"/>
              <a:t>Look at everyone’s e-mail at home.</a:t>
            </a:r>
          </a:p>
          <a:p>
            <a:pPr marL="731520" lvl="1" indent="-457200">
              <a:buFont typeface="+mj-lt"/>
              <a:buAutoNum type="alphaLcPeriod"/>
            </a:pPr>
            <a:r>
              <a:rPr lang="en-US" dirty="0"/>
              <a:t>Install surveillance cameras on all public streets.</a:t>
            </a:r>
          </a:p>
          <a:p>
            <a:pPr marL="731520" lvl="1" indent="-457200">
              <a:buFont typeface="+mj-lt"/>
              <a:buAutoNum type="alphaLcPeriod"/>
            </a:pPr>
            <a:r>
              <a:rPr lang="en-US" dirty="0"/>
              <a:t>Plant small cameras in the homes of suspected terrorists.</a:t>
            </a:r>
          </a:p>
          <a:p>
            <a:pPr marL="731520" lvl="1" indent="-457200">
              <a:buFont typeface="+mj-lt"/>
              <a:buAutoNum type="alphaLcPeriod"/>
            </a:pPr>
            <a:r>
              <a:rPr lang="en-US" dirty="0"/>
              <a:t>Monitor everyone’s library records.</a:t>
            </a:r>
          </a:p>
          <a:p>
            <a:pPr marL="731520" lvl="1" indent="-457200">
              <a:buFont typeface="+mj-lt"/>
              <a:buAutoNum type="alphaLcPeriod"/>
            </a:pPr>
            <a:r>
              <a:rPr lang="en-US" dirty="0"/>
              <a:t>Check the travel records of people coming into the country.</a:t>
            </a:r>
          </a:p>
        </p:txBody>
      </p:sp>
    </p:spTree>
    <p:extLst>
      <p:ext uri="{BB962C8B-B14F-4D97-AF65-F5344CB8AC3E}">
        <p14:creationId xmlns:p14="http://schemas.microsoft.com/office/powerpoint/2010/main" val="40544579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Local Laws</a:t>
            </a:r>
          </a:p>
        </p:txBody>
      </p:sp>
      <p:sp>
        <p:nvSpPr>
          <p:cNvPr id="3" name="Content Placeholder 2"/>
          <p:cNvSpPr>
            <a:spLocks noGrp="1"/>
          </p:cNvSpPr>
          <p:nvPr>
            <p:ph idx="1"/>
          </p:nvPr>
        </p:nvSpPr>
        <p:spPr>
          <a:xfrm>
            <a:off x="0" y="1609344"/>
            <a:ext cx="12192000" cy="5248656"/>
          </a:xfrm>
        </p:spPr>
        <p:txBody>
          <a:bodyPr>
            <a:normAutofit/>
          </a:bodyPr>
          <a:lstStyle/>
          <a:p>
            <a:r>
              <a:rPr lang="en-US" b="1" dirty="0"/>
              <a:t>Cities, Towns </a:t>
            </a:r>
            <a:r>
              <a:rPr lang="en-US" dirty="0"/>
              <a:t>(Municipalities), and Counties pass </a:t>
            </a:r>
            <a:r>
              <a:rPr lang="en-US" b="1" u="sng" dirty="0"/>
              <a:t>local laws, municipal ordinances, &amp; regulations</a:t>
            </a:r>
            <a:r>
              <a:rPr lang="en-US" dirty="0"/>
              <a:t>:</a:t>
            </a:r>
          </a:p>
          <a:p>
            <a:pPr lvl="1"/>
            <a:r>
              <a:rPr lang="en-US" b="1" dirty="0"/>
              <a:t>Land Use;</a:t>
            </a:r>
          </a:p>
          <a:p>
            <a:pPr lvl="1"/>
            <a:r>
              <a:rPr lang="en-US" b="1" dirty="0"/>
              <a:t>Parking;</a:t>
            </a:r>
          </a:p>
          <a:p>
            <a:pPr lvl="1"/>
            <a:r>
              <a:rPr lang="en-US" b="1" dirty="0"/>
              <a:t>Local Business;</a:t>
            </a:r>
          </a:p>
          <a:p>
            <a:pPr lvl="1"/>
            <a:r>
              <a:rPr lang="en-US" b="1" dirty="0"/>
              <a:t>Local Boards of Health;</a:t>
            </a:r>
          </a:p>
          <a:p>
            <a:pPr lvl="1"/>
            <a:r>
              <a:rPr lang="en-US" b="1" dirty="0"/>
              <a:t>Local School Boards;</a:t>
            </a:r>
          </a:p>
          <a:p>
            <a:pPr lvl="1"/>
            <a:r>
              <a:rPr lang="en-US" b="1" dirty="0"/>
              <a:t>Etc.</a:t>
            </a:r>
          </a:p>
          <a:p>
            <a:pPr marL="0" indent="0">
              <a:buNone/>
            </a:pPr>
            <a:endParaRPr lang="en-US" dirty="0"/>
          </a:p>
          <a:p>
            <a:r>
              <a:rPr lang="en-US" b="1" dirty="0"/>
              <a:t>State or local </a:t>
            </a:r>
            <a:r>
              <a:rPr lang="en-US" b="1" dirty="0">
                <a:solidFill>
                  <a:srgbClr val="002060"/>
                </a:solidFill>
              </a:rPr>
              <a:t>laws that conflict with national laws</a:t>
            </a:r>
            <a:r>
              <a:rPr lang="en-US" b="1" dirty="0"/>
              <a:t> violate the Constitution under the </a:t>
            </a:r>
            <a:r>
              <a:rPr lang="en-US" b="1" u="sng" dirty="0">
                <a:solidFill>
                  <a:srgbClr val="002060"/>
                </a:solidFill>
              </a:rPr>
              <a:t>Supremacy Clause </a:t>
            </a:r>
            <a:r>
              <a:rPr lang="en-US" b="1" dirty="0">
                <a:solidFill>
                  <a:srgbClr val="002060"/>
                </a:solidFill>
              </a:rPr>
              <a:t>of Article VI</a:t>
            </a:r>
            <a:r>
              <a:rPr lang="en-US" dirty="0"/>
              <a:t>.</a:t>
            </a:r>
          </a:p>
          <a:p>
            <a:pPr lvl="1"/>
            <a:r>
              <a:rPr lang="en-US" dirty="0"/>
              <a:t>Example: state laws of segregation in the South during the 1960s.</a:t>
            </a:r>
          </a:p>
        </p:txBody>
      </p:sp>
    </p:spTree>
    <p:extLst>
      <p:ext uri="{BB962C8B-B14F-4D97-AF65-F5344CB8AC3E}">
        <p14:creationId xmlns:p14="http://schemas.microsoft.com/office/powerpoint/2010/main" val="1439388911"/>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normAutofit/>
          </a:bodyPr>
          <a:lstStyle/>
          <a:p>
            <a:pPr algn="ctr"/>
            <a:r>
              <a:rPr lang="en-US" sz="4400" dirty="0">
                <a:solidFill>
                  <a:srgbClr val="00B050"/>
                </a:solidFill>
              </a:rPr>
              <a:t>Problem 41. Torture of Terrorism Suspects</a:t>
            </a:r>
          </a:p>
        </p:txBody>
      </p:sp>
      <p:sp>
        <p:nvSpPr>
          <p:cNvPr id="3" name="Content Placeholder 2"/>
          <p:cNvSpPr>
            <a:spLocks noGrp="1"/>
          </p:cNvSpPr>
          <p:nvPr>
            <p:ph idx="1"/>
          </p:nvPr>
        </p:nvSpPr>
        <p:spPr>
          <a:xfrm>
            <a:off x="0" y="1609344"/>
            <a:ext cx="12192000" cy="5248656"/>
          </a:xfrm>
        </p:spPr>
        <p:txBody>
          <a:bodyPr>
            <a:normAutofit fontScale="85000" lnSpcReduction="10000"/>
          </a:bodyPr>
          <a:lstStyle/>
          <a:p>
            <a:pPr marL="0" indent="0">
              <a:buNone/>
            </a:pPr>
            <a:r>
              <a:rPr lang="en-US" dirty="0"/>
              <a:t>Torture is defined under the United Nations Convention Against Torture and Other Cruel, Inhuman, or Degrading Treatment or Punishment as “an act by a government official that inflicts pain or suffering, physical or mental, for particular reasons, including obtaining information.” In recent years, some government lawyers have proposed an alternate definition of torture as “any act that gives rise to pain that would ordinarily be associated with a sufficiently serious physical condition or injury such as death, organ failure, or serious impediment of bodily functions.”</a:t>
            </a:r>
          </a:p>
          <a:p>
            <a:pPr marL="0" indent="0">
              <a:buNone/>
            </a:pPr>
            <a:endParaRPr lang="en-US" dirty="0"/>
          </a:p>
          <a:p>
            <a:pPr marL="457200" indent="-457200">
              <a:buFont typeface="+mj-lt"/>
              <a:buAutoNum type="arabicPeriod"/>
            </a:pPr>
            <a:r>
              <a:rPr lang="en-US" dirty="0"/>
              <a:t>Apply the two definitions of torture outlined above to the following situations and decide if the act constitutes torture:</a:t>
            </a:r>
          </a:p>
          <a:p>
            <a:pPr marL="617220" lvl="1" indent="-342900">
              <a:buFont typeface="+mj-lt"/>
              <a:buAutoNum type="alphaLcPeriod"/>
            </a:pPr>
            <a:r>
              <a:rPr lang="en-US" dirty="0"/>
              <a:t>Loud music played continuously for hours.</a:t>
            </a:r>
          </a:p>
          <a:p>
            <a:pPr marL="617220" lvl="1" indent="-342900">
              <a:buFont typeface="+mj-lt"/>
              <a:buAutoNum type="alphaLcPeriod"/>
            </a:pPr>
            <a:r>
              <a:rPr lang="en-US" dirty="0"/>
              <a:t>Hooding the person and then questioning.</a:t>
            </a:r>
          </a:p>
          <a:p>
            <a:pPr marL="617220" lvl="1" indent="-342900">
              <a:buFont typeface="+mj-lt"/>
              <a:buAutoNum type="alphaLcPeriod"/>
            </a:pPr>
            <a:r>
              <a:rPr lang="en-US" dirty="0"/>
              <a:t>Using water to simulate drowning (water boarding).</a:t>
            </a:r>
          </a:p>
          <a:p>
            <a:pPr marL="617220" lvl="1" indent="-342900">
              <a:buFont typeface="+mj-lt"/>
              <a:buAutoNum type="alphaLcPeriod"/>
            </a:pPr>
            <a:r>
              <a:rPr lang="en-US" dirty="0"/>
              <a:t>Yelling at the person for one hour.</a:t>
            </a:r>
          </a:p>
          <a:p>
            <a:pPr marL="617220" lvl="1" indent="-342900">
              <a:buFont typeface="+mj-lt"/>
              <a:buAutoNum type="alphaLcPeriod"/>
            </a:pPr>
            <a:r>
              <a:rPr lang="en-US" dirty="0"/>
              <a:t>Hanging the person from the ceiling upside down.</a:t>
            </a:r>
          </a:p>
          <a:p>
            <a:pPr marL="617220" lvl="1" indent="-342900">
              <a:buFont typeface="+mj-lt"/>
              <a:buAutoNum type="alphaLcPeriod"/>
            </a:pPr>
            <a:r>
              <a:rPr lang="en-US" dirty="0"/>
              <a:t>Keeping the person in total darkness for 24 hours.</a:t>
            </a:r>
          </a:p>
          <a:p>
            <a:pPr marL="617220" lvl="1" indent="-342900">
              <a:buFont typeface="+mj-lt"/>
              <a:buAutoNum type="alphaLcPeriod"/>
            </a:pPr>
            <a:r>
              <a:rPr lang="en-US" dirty="0"/>
              <a:t>Keeping the person naked in a small cage,</a:t>
            </a:r>
          </a:p>
          <a:p>
            <a:pPr marL="342900" indent="-342900">
              <a:buFont typeface="+mj-lt"/>
              <a:buAutoNum type="arabicPeriod"/>
            </a:pPr>
            <a:r>
              <a:rPr lang="en-US" dirty="0"/>
              <a:t>Is there a significant difference between these two definitions of torture?</a:t>
            </a:r>
          </a:p>
          <a:p>
            <a:pPr marL="342900" indent="-342900">
              <a:buFont typeface="+mj-lt"/>
              <a:buAutoNum type="arabicPeriod"/>
            </a:pPr>
            <a:r>
              <a:rPr lang="en-US" dirty="0"/>
              <a:t>Yee, a suspected terrorist, is arrested by the FBI. The government has information that he knows where a car bomb is scheduled to go off in two hours in a crowded area of a large city. The FBI interrogates Yee to find out the location of the car bomb and to prevent possible deaths. Are there any limits on the techniques the government can use to obtain this information? If so, what are those limits?</a:t>
            </a:r>
          </a:p>
        </p:txBody>
      </p:sp>
    </p:spTree>
    <p:extLst>
      <p:ext uri="{BB962C8B-B14F-4D97-AF65-F5344CB8AC3E}">
        <p14:creationId xmlns:p14="http://schemas.microsoft.com/office/powerpoint/2010/main" val="2100643401"/>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Days 27-33 Objectives</a:t>
            </a:r>
          </a:p>
        </p:txBody>
      </p:sp>
      <p:sp>
        <p:nvSpPr>
          <p:cNvPr id="3" name="Content Placeholder 2"/>
          <p:cNvSpPr>
            <a:spLocks noGrp="1"/>
          </p:cNvSpPr>
          <p:nvPr>
            <p:ph idx="1"/>
          </p:nvPr>
        </p:nvSpPr>
        <p:spPr>
          <a:xfrm>
            <a:off x="0" y="1609344"/>
            <a:ext cx="12192000" cy="5248656"/>
          </a:xfrm>
        </p:spPr>
        <p:txBody>
          <a:bodyPr/>
          <a:lstStyle/>
          <a:p>
            <a:r>
              <a:rPr lang="en-US" dirty="0"/>
              <a:t>Day 27: Review- Students will review and refine their understandings of the unit content objectives.</a:t>
            </a:r>
          </a:p>
          <a:p>
            <a:r>
              <a:rPr lang="en-US" dirty="0"/>
              <a:t>Day 28: Unit Test- Students will demonstrate understanding of the unit objectives through a unit test.</a:t>
            </a:r>
          </a:p>
          <a:p>
            <a:r>
              <a:rPr lang="en-US" dirty="0"/>
              <a:t>Day 29: Mock Trial Preparation- Students will work collaboratively in groups to prepare for their group Mock Criminal Trial, demonstrating their understanding of the unit objectives.</a:t>
            </a:r>
          </a:p>
          <a:p>
            <a:r>
              <a:rPr lang="en-US" dirty="0"/>
              <a:t>Day 30: Mock Trial Preparation- Students will work collaboratively in groups to prepare for their group Mock Criminal Trial, demonstrating their understanding of the unit objectives.</a:t>
            </a:r>
          </a:p>
          <a:p>
            <a:r>
              <a:rPr lang="en-US" dirty="0"/>
              <a:t>Day 31: Mock Trial- Students will work collaboratively in groups and present their group Mock Criminal Trials, demonstrating their understanding of the unit objectives.</a:t>
            </a:r>
          </a:p>
          <a:p>
            <a:r>
              <a:rPr lang="en-US" dirty="0"/>
              <a:t>Day 32: Mock Trial- Students will work collaboratively in groups and present their group Mock Criminal Trials, demonstrating their understanding of the unit objectives.</a:t>
            </a:r>
          </a:p>
          <a:p>
            <a:r>
              <a:rPr lang="en-US" dirty="0"/>
              <a:t>Day 33: Mid-Term Examination- Students will demonstrate their understanding of the content objectives over the first two units of study.</a:t>
            </a:r>
          </a:p>
          <a:p>
            <a:endParaRPr lang="en-US" dirty="0"/>
          </a:p>
        </p:txBody>
      </p:sp>
    </p:spTree>
    <p:extLst>
      <p:ext uri="{BB962C8B-B14F-4D97-AF65-F5344CB8AC3E}">
        <p14:creationId xmlns:p14="http://schemas.microsoft.com/office/powerpoint/2010/main" val="3720810750"/>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Introduction to Law</a:t>
            </a:r>
          </a:p>
        </p:txBody>
      </p:sp>
      <p:sp>
        <p:nvSpPr>
          <p:cNvPr id="5" name="Subtitle 4"/>
          <p:cNvSpPr>
            <a:spLocks noGrp="1"/>
          </p:cNvSpPr>
          <p:nvPr>
            <p:ph type="subTitle" idx="1"/>
          </p:nvPr>
        </p:nvSpPr>
        <p:spPr/>
        <p:txBody>
          <a:bodyPr/>
          <a:lstStyle/>
          <a:p>
            <a:r>
              <a:rPr lang="en-US" dirty="0"/>
              <a:t>Unit III: Torts</a:t>
            </a:r>
          </a:p>
        </p:txBody>
      </p:sp>
    </p:spTree>
    <p:extLst>
      <p:ext uri="{BB962C8B-B14F-4D97-AF65-F5344CB8AC3E}">
        <p14:creationId xmlns:p14="http://schemas.microsoft.com/office/powerpoint/2010/main" val="3607331089"/>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Day 34. Objectives</a:t>
            </a:r>
          </a:p>
        </p:txBody>
      </p:sp>
      <p:sp>
        <p:nvSpPr>
          <p:cNvPr id="3" name="Content Placeholder 2"/>
          <p:cNvSpPr>
            <a:spLocks noGrp="1"/>
          </p:cNvSpPr>
          <p:nvPr>
            <p:ph idx="1"/>
          </p:nvPr>
        </p:nvSpPr>
        <p:spPr>
          <a:xfrm>
            <a:off x="0" y="1609344"/>
            <a:ext cx="12192000" cy="5248656"/>
          </a:xfrm>
        </p:spPr>
        <p:txBody>
          <a:bodyPr/>
          <a:lstStyle/>
          <a:p>
            <a:pPr lvl="1"/>
            <a:r>
              <a:rPr lang="en-US" dirty="0"/>
              <a:t>Students will be able to:</a:t>
            </a:r>
          </a:p>
          <a:p>
            <a:pPr lvl="2"/>
            <a:r>
              <a:rPr lang="en-US" dirty="0"/>
              <a:t>Explain the differences between the criminal law system and the civil law system, including the goals, parties, burden of proof, and potential outcomes;</a:t>
            </a:r>
          </a:p>
          <a:p>
            <a:pPr lvl="2"/>
            <a:r>
              <a:rPr lang="en-US" dirty="0"/>
              <a:t>Describe what tort law is and what its purpose is;</a:t>
            </a:r>
          </a:p>
          <a:p>
            <a:pPr lvl="2"/>
            <a:r>
              <a:rPr lang="en-US" dirty="0"/>
              <a:t>Explain the concept of liability; and</a:t>
            </a:r>
          </a:p>
          <a:p>
            <a:pPr lvl="2"/>
            <a:r>
              <a:rPr lang="en-US" dirty="0"/>
              <a:t>Describe the duty of care that is owed towards others in society.</a:t>
            </a:r>
          </a:p>
        </p:txBody>
      </p:sp>
    </p:spTree>
    <p:extLst>
      <p:ext uri="{BB962C8B-B14F-4D97-AF65-F5344CB8AC3E}">
        <p14:creationId xmlns:p14="http://schemas.microsoft.com/office/powerpoint/2010/main" val="987454539"/>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Torts: A Civil Wrong</a:t>
            </a:r>
          </a:p>
        </p:txBody>
      </p:sp>
      <p:sp>
        <p:nvSpPr>
          <p:cNvPr id="3" name="Content Placeholder 2"/>
          <p:cNvSpPr>
            <a:spLocks noGrp="1"/>
          </p:cNvSpPr>
          <p:nvPr>
            <p:ph idx="1"/>
          </p:nvPr>
        </p:nvSpPr>
        <p:spPr>
          <a:xfrm>
            <a:off x="0" y="1609344"/>
            <a:ext cx="12192000" cy="5248656"/>
          </a:xfrm>
        </p:spPr>
        <p:txBody>
          <a:bodyPr>
            <a:normAutofit/>
          </a:bodyPr>
          <a:lstStyle/>
          <a:p>
            <a:pPr>
              <a:lnSpc>
                <a:spcPct val="110000"/>
              </a:lnSpc>
              <a:spcBef>
                <a:spcPts val="0"/>
              </a:spcBef>
            </a:pPr>
            <a:r>
              <a:rPr lang="en-US" b="1" u="sng" dirty="0">
                <a:solidFill>
                  <a:srgbClr val="002060"/>
                </a:solidFill>
              </a:rPr>
              <a:t>Plaintiff</a:t>
            </a:r>
            <a:r>
              <a:rPr lang="en-US" b="1" dirty="0">
                <a:solidFill>
                  <a:srgbClr val="002060"/>
                </a:solidFill>
              </a:rPr>
              <a:t>- individual who has been wronged.</a:t>
            </a:r>
          </a:p>
          <a:p>
            <a:pPr>
              <a:lnSpc>
                <a:spcPct val="110000"/>
              </a:lnSpc>
              <a:spcBef>
                <a:spcPts val="0"/>
              </a:spcBef>
            </a:pPr>
            <a:r>
              <a:rPr lang="en-US" b="1" u="sng" dirty="0">
                <a:solidFill>
                  <a:srgbClr val="002060"/>
                </a:solidFill>
              </a:rPr>
              <a:t>Defendant</a:t>
            </a:r>
            <a:r>
              <a:rPr lang="en-US" b="1" dirty="0">
                <a:solidFill>
                  <a:srgbClr val="002060"/>
                </a:solidFill>
              </a:rPr>
              <a:t>- individual who is the accused wrongdoer.</a:t>
            </a:r>
          </a:p>
          <a:p>
            <a:pPr>
              <a:lnSpc>
                <a:spcPct val="110000"/>
              </a:lnSpc>
              <a:spcBef>
                <a:spcPts val="0"/>
              </a:spcBef>
            </a:pPr>
            <a:r>
              <a:rPr lang="en-US" b="1" dirty="0">
                <a:solidFill>
                  <a:srgbClr val="002060"/>
                </a:solidFill>
              </a:rPr>
              <a:t>In the Civil Lawsuit:</a:t>
            </a:r>
          </a:p>
          <a:p>
            <a:pPr lvl="1">
              <a:lnSpc>
                <a:spcPct val="110000"/>
              </a:lnSpc>
              <a:spcBef>
                <a:spcPts val="0"/>
              </a:spcBef>
            </a:pPr>
            <a:r>
              <a:rPr lang="en-US" dirty="0"/>
              <a:t>The </a:t>
            </a:r>
            <a:r>
              <a:rPr lang="en-US" b="1" dirty="0">
                <a:solidFill>
                  <a:srgbClr val="002060"/>
                </a:solidFill>
              </a:rPr>
              <a:t>plaintiff seeks to win a </a:t>
            </a:r>
            <a:r>
              <a:rPr lang="en-US" b="1" u="sng" dirty="0">
                <a:solidFill>
                  <a:srgbClr val="002060"/>
                </a:solidFill>
              </a:rPr>
              <a:t>judgement</a:t>
            </a:r>
            <a:r>
              <a:rPr lang="en-US" b="1" dirty="0">
                <a:solidFill>
                  <a:srgbClr val="002060"/>
                </a:solidFill>
              </a:rPr>
              <a:t> </a:t>
            </a:r>
            <a:r>
              <a:rPr lang="en-US" dirty="0"/>
              <a:t>against the defendant (one individual versus another).</a:t>
            </a:r>
          </a:p>
          <a:p>
            <a:pPr lvl="1">
              <a:lnSpc>
                <a:spcPct val="110000"/>
              </a:lnSpc>
              <a:spcBef>
                <a:spcPts val="0"/>
              </a:spcBef>
            </a:pPr>
            <a:r>
              <a:rPr lang="en-US" b="1" dirty="0"/>
              <a:t>Penalty does not include jail time </a:t>
            </a:r>
            <a:r>
              <a:rPr lang="en-US" dirty="0"/>
              <a:t>and the civil lawsuit does not determine whether or not a crime has happened; it determines whether one party wronged the other. If so, the </a:t>
            </a:r>
            <a:r>
              <a:rPr lang="en-US" b="1" dirty="0"/>
              <a:t>court’s job is to make the </a:t>
            </a:r>
            <a:r>
              <a:rPr lang="en-US" b="1" dirty="0">
                <a:solidFill>
                  <a:srgbClr val="002060"/>
                </a:solidFill>
              </a:rPr>
              <a:t>injured party whole again, either with money damages or some other order</a:t>
            </a:r>
            <a:r>
              <a:rPr lang="en-US" b="1" dirty="0"/>
              <a:t>.</a:t>
            </a:r>
          </a:p>
          <a:p>
            <a:pPr>
              <a:lnSpc>
                <a:spcPct val="110000"/>
              </a:lnSpc>
              <a:spcBef>
                <a:spcPts val="0"/>
              </a:spcBef>
            </a:pPr>
            <a:r>
              <a:rPr lang="en-US" dirty="0"/>
              <a:t>What happened </a:t>
            </a:r>
            <a:r>
              <a:rPr lang="en-US" b="1" dirty="0"/>
              <a:t>might be a crime and a tort </a:t>
            </a:r>
            <a:r>
              <a:rPr lang="en-US" dirty="0"/>
              <a:t>(example: the crime of murder could also lead to a civil lawsuit for unlawful death) if the act resulted in a wrong or damages to someone.</a:t>
            </a:r>
          </a:p>
          <a:p>
            <a:pPr>
              <a:lnSpc>
                <a:spcPct val="110000"/>
              </a:lnSpc>
              <a:spcBef>
                <a:spcPts val="0"/>
              </a:spcBef>
            </a:pPr>
            <a:r>
              <a:rPr lang="en-US" b="1" dirty="0"/>
              <a:t>Tort law deals with:</a:t>
            </a:r>
          </a:p>
          <a:p>
            <a:pPr lvl="1">
              <a:lnSpc>
                <a:spcPct val="110000"/>
              </a:lnSpc>
              <a:spcBef>
                <a:spcPts val="0"/>
              </a:spcBef>
            </a:pPr>
            <a:r>
              <a:rPr lang="en-US" b="1" dirty="0"/>
              <a:t>(1) Who should be found </a:t>
            </a:r>
            <a:r>
              <a:rPr lang="en-US" b="1" u="sng" dirty="0">
                <a:solidFill>
                  <a:srgbClr val="002060"/>
                </a:solidFill>
              </a:rPr>
              <a:t>liable</a:t>
            </a:r>
            <a:r>
              <a:rPr lang="en-US" b="1" dirty="0">
                <a:solidFill>
                  <a:srgbClr val="002060"/>
                </a:solidFill>
              </a:rPr>
              <a:t> (responsible) </a:t>
            </a:r>
            <a:r>
              <a:rPr lang="en-US" b="1" dirty="0"/>
              <a:t>for the wrong that was committed? and</a:t>
            </a:r>
          </a:p>
          <a:p>
            <a:pPr lvl="1">
              <a:lnSpc>
                <a:spcPct val="110000"/>
              </a:lnSpc>
              <a:spcBef>
                <a:spcPts val="0"/>
              </a:spcBef>
            </a:pPr>
            <a:r>
              <a:rPr lang="en-US" b="1" dirty="0"/>
              <a:t>(2) How much should the responsible person </a:t>
            </a:r>
            <a:r>
              <a:rPr lang="en-US" b="1" dirty="0">
                <a:solidFill>
                  <a:srgbClr val="002060"/>
                </a:solidFill>
              </a:rPr>
              <a:t>have to </a:t>
            </a:r>
            <a:r>
              <a:rPr lang="en-US" b="1" u="sng" dirty="0">
                <a:solidFill>
                  <a:srgbClr val="002060"/>
                </a:solidFill>
              </a:rPr>
              <a:t>pay</a:t>
            </a:r>
            <a:r>
              <a:rPr lang="en-US" b="1" dirty="0"/>
              <a:t>?</a:t>
            </a:r>
          </a:p>
          <a:p>
            <a:endParaRPr lang="en-US" dirty="0"/>
          </a:p>
        </p:txBody>
      </p:sp>
    </p:spTree>
    <p:extLst>
      <p:ext uri="{BB962C8B-B14F-4D97-AF65-F5344CB8AC3E}">
        <p14:creationId xmlns:p14="http://schemas.microsoft.com/office/powerpoint/2010/main" val="4143564453"/>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The Idea of Liability</a:t>
            </a:r>
          </a:p>
        </p:txBody>
      </p:sp>
      <p:sp>
        <p:nvSpPr>
          <p:cNvPr id="3" name="Content Placeholder 2"/>
          <p:cNvSpPr>
            <a:spLocks noGrp="1"/>
          </p:cNvSpPr>
          <p:nvPr>
            <p:ph idx="1"/>
          </p:nvPr>
        </p:nvSpPr>
        <p:spPr>
          <a:xfrm>
            <a:off x="0" y="1609344"/>
            <a:ext cx="12192000" cy="5248656"/>
          </a:xfrm>
        </p:spPr>
        <p:txBody>
          <a:bodyPr>
            <a:normAutofit/>
          </a:bodyPr>
          <a:lstStyle/>
          <a:p>
            <a:pPr>
              <a:lnSpc>
                <a:spcPct val="100000"/>
              </a:lnSpc>
              <a:spcBef>
                <a:spcPts val="0"/>
              </a:spcBef>
            </a:pPr>
            <a:r>
              <a:rPr lang="en-US" b="1" u="sng" dirty="0">
                <a:solidFill>
                  <a:srgbClr val="002060"/>
                </a:solidFill>
              </a:rPr>
              <a:t>Liability</a:t>
            </a:r>
            <a:r>
              <a:rPr lang="en-US" b="1" dirty="0">
                <a:solidFill>
                  <a:srgbClr val="002060"/>
                </a:solidFill>
              </a:rPr>
              <a:t>- legal responsibility for harm </a:t>
            </a:r>
            <a:r>
              <a:rPr lang="en-US" b="1" dirty="0"/>
              <a:t>(not moral responsibility).</a:t>
            </a:r>
          </a:p>
          <a:p>
            <a:pPr>
              <a:lnSpc>
                <a:spcPct val="100000"/>
              </a:lnSpc>
              <a:spcBef>
                <a:spcPts val="0"/>
              </a:spcBef>
            </a:pPr>
            <a:r>
              <a:rPr lang="en-US" b="1" dirty="0"/>
              <a:t>Standards of conduct- we all have the </a:t>
            </a:r>
            <a:r>
              <a:rPr lang="en-US" b="1" dirty="0">
                <a:solidFill>
                  <a:srgbClr val="002060"/>
                </a:solidFill>
              </a:rPr>
              <a:t>general duty to exercise “</a:t>
            </a:r>
            <a:r>
              <a:rPr lang="en-US" b="1" u="sng" dirty="0">
                <a:solidFill>
                  <a:srgbClr val="002060"/>
                </a:solidFill>
              </a:rPr>
              <a:t>Reasonable Care</a:t>
            </a:r>
            <a:r>
              <a:rPr lang="en-US" b="1" dirty="0">
                <a:solidFill>
                  <a:srgbClr val="002060"/>
                </a:solidFill>
              </a:rPr>
              <a:t>” towards people and their property</a:t>
            </a:r>
            <a:r>
              <a:rPr lang="en-US" b="1" dirty="0"/>
              <a:t> in society.</a:t>
            </a:r>
            <a:r>
              <a:rPr lang="en-US" dirty="0"/>
              <a:t> If “reasonable care” is not exercised there might be legal liability for the wrongs that result in harm to another person. </a:t>
            </a:r>
            <a:r>
              <a:rPr lang="en-US" b="1" dirty="0"/>
              <a:t>The harmed person can “sue”</a:t>
            </a:r>
            <a:r>
              <a:rPr lang="en-US" dirty="0"/>
              <a:t> in court for a remedy to those wrongs.</a:t>
            </a:r>
          </a:p>
          <a:p>
            <a:pPr>
              <a:lnSpc>
                <a:spcPct val="100000"/>
              </a:lnSpc>
              <a:spcBef>
                <a:spcPts val="0"/>
              </a:spcBef>
            </a:pPr>
            <a:r>
              <a:rPr lang="en-US" b="1" u="sng" dirty="0">
                <a:solidFill>
                  <a:srgbClr val="002060"/>
                </a:solidFill>
              </a:rPr>
              <a:t>Remedy</a:t>
            </a:r>
            <a:r>
              <a:rPr lang="en-US" b="1" dirty="0">
                <a:solidFill>
                  <a:srgbClr val="002060"/>
                </a:solidFill>
              </a:rPr>
              <a:t>- something (often money) to make up for the harm done.</a:t>
            </a:r>
          </a:p>
          <a:p>
            <a:pPr>
              <a:lnSpc>
                <a:spcPct val="100000"/>
              </a:lnSpc>
              <a:spcBef>
                <a:spcPts val="0"/>
              </a:spcBef>
            </a:pPr>
            <a:r>
              <a:rPr lang="en-US" b="1" u="sng" dirty="0">
                <a:solidFill>
                  <a:srgbClr val="002060"/>
                </a:solidFill>
              </a:rPr>
              <a:t>Settlement</a:t>
            </a:r>
            <a:r>
              <a:rPr lang="en-US" b="1" dirty="0">
                <a:solidFill>
                  <a:srgbClr val="002060"/>
                </a:solidFill>
              </a:rPr>
              <a:t>- a mutual agreement between two sides </a:t>
            </a:r>
            <a:r>
              <a:rPr lang="en-US" b="1" dirty="0"/>
              <a:t>in a civil lawsuit that settles </a:t>
            </a:r>
            <a:r>
              <a:rPr lang="en-US" dirty="0"/>
              <a:t>or ends the dispute (can be made before, during, prior to final judgment- 90% of tort cases are settled).</a:t>
            </a:r>
          </a:p>
          <a:p>
            <a:pPr>
              <a:lnSpc>
                <a:spcPct val="100000"/>
              </a:lnSpc>
              <a:spcBef>
                <a:spcPts val="0"/>
              </a:spcBef>
            </a:pPr>
            <a:r>
              <a:rPr lang="en-US" dirty="0"/>
              <a:t>Tort Law comes from:</a:t>
            </a:r>
          </a:p>
          <a:p>
            <a:pPr lvl="1">
              <a:lnSpc>
                <a:spcPct val="100000"/>
              </a:lnSpc>
              <a:spcBef>
                <a:spcPts val="0"/>
              </a:spcBef>
            </a:pPr>
            <a:r>
              <a:rPr lang="en-US"/>
              <a:t>The </a:t>
            </a:r>
            <a:r>
              <a:rPr lang="en-US" b="1" u="sng">
                <a:solidFill>
                  <a:srgbClr val="002060"/>
                </a:solidFill>
              </a:rPr>
              <a:t>common law</a:t>
            </a:r>
            <a:r>
              <a:rPr lang="en-US" b="1">
                <a:solidFill>
                  <a:srgbClr val="002060"/>
                </a:solidFill>
              </a:rPr>
              <a:t>- </a:t>
            </a:r>
            <a:r>
              <a:rPr lang="en-US" b="1" dirty="0">
                <a:solidFill>
                  <a:srgbClr val="002060"/>
                </a:solidFill>
              </a:rPr>
              <a:t>law made by judges through written decisions;</a:t>
            </a:r>
          </a:p>
          <a:p>
            <a:pPr lvl="1">
              <a:lnSpc>
                <a:spcPct val="100000"/>
              </a:lnSpc>
              <a:spcBef>
                <a:spcPts val="0"/>
              </a:spcBef>
            </a:pPr>
            <a:r>
              <a:rPr lang="en-US" b="1" u="sng" dirty="0">
                <a:solidFill>
                  <a:srgbClr val="002060"/>
                </a:solidFill>
              </a:rPr>
              <a:t>statutes</a:t>
            </a:r>
            <a:r>
              <a:rPr lang="en-US" b="1" dirty="0">
                <a:solidFill>
                  <a:srgbClr val="002060"/>
                </a:solidFill>
              </a:rPr>
              <a:t>- written laws; and</a:t>
            </a:r>
          </a:p>
          <a:p>
            <a:pPr lvl="1">
              <a:lnSpc>
                <a:spcPct val="100000"/>
              </a:lnSpc>
              <a:spcBef>
                <a:spcPts val="0"/>
              </a:spcBef>
            </a:pPr>
            <a:r>
              <a:rPr lang="en-US" b="1" dirty="0">
                <a:solidFill>
                  <a:srgbClr val="002060"/>
                </a:solidFill>
              </a:rPr>
              <a:t>the principle: “for every interference with a recognized legal right, the law will provide a remedy.”</a:t>
            </a:r>
          </a:p>
        </p:txBody>
      </p:sp>
    </p:spTree>
    <p:extLst>
      <p:ext uri="{BB962C8B-B14F-4D97-AF65-F5344CB8AC3E}">
        <p14:creationId xmlns:p14="http://schemas.microsoft.com/office/powerpoint/2010/main" val="2334985549"/>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171. Who is the party that files a civil lawsuit?</a:t>
            </a:r>
          </a:p>
          <a:p>
            <a:pPr marL="0" indent="0">
              <a:buNone/>
            </a:pPr>
            <a:r>
              <a:rPr lang="en-US" dirty="0"/>
              <a:t>A. plaintiff</a:t>
            </a:r>
            <a:endParaRPr lang="en-US" i="1" dirty="0"/>
          </a:p>
          <a:p>
            <a:pPr marL="0" indent="0">
              <a:buNone/>
            </a:pPr>
            <a:r>
              <a:rPr lang="en-US" dirty="0"/>
              <a:t>B. prosecution</a:t>
            </a:r>
          </a:p>
          <a:p>
            <a:pPr marL="0" indent="0">
              <a:buNone/>
            </a:pPr>
            <a:r>
              <a:rPr lang="en-US" dirty="0"/>
              <a:t>C. state’s attorney/district attorney</a:t>
            </a:r>
          </a:p>
          <a:p>
            <a:pPr marL="0" indent="0">
              <a:buNone/>
            </a:pPr>
            <a:r>
              <a:rPr lang="en-US" dirty="0"/>
              <a:t>D. defendant </a:t>
            </a:r>
            <a:endParaRPr lang="en-US" i="1" dirty="0"/>
          </a:p>
          <a:p>
            <a:pPr marL="0" indent="0">
              <a:buNone/>
            </a:pPr>
            <a:endParaRPr lang="en-US" dirty="0"/>
          </a:p>
          <a:p>
            <a:pPr marL="0" indent="0">
              <a:buNone/>
            </a:pPr>
            <a:r>
              <a:rPr lang="en-US" dirty="0"/>
              <a:t>172. What is typically the goal of the party that files a civil lawsuit?</a:t>
            </a:r>
          </a:p>
          <a:p>
            <a:pPr marL="0" indent="0">
              <a:buNone/>
            </a:pPr>
            <a:r>
              <a:rPr lang="en-US" dirty="0"/>
              <a:t>A. the other party will serve jail time</a:t>
            </a:r>
            <a:endParaRPr lang="en-US" i="1" dirty="0"/>
          </a:p>
          <a:p>
            <a:pPr marL="0" indent="0">
              <a:buNone/>
            </a:pPr>
            <a:r>
              <a:rPr lang="en-US" dirty="0"/>
              <a:t>B. the other party will be found liable and owe money damages</a:t>
            </a:r>
          </a:p>
          <a:p>
            <a:pPr marL="0" indent="0">
              <a:buNone/>
            </a:pPr>
            <a:r>
              <a:rPr lang="en-US" dirty="0"/>
              <a:t>C. the other party will be found guilty and lose his rights</a:t>
            </a:r>
          </a:p>
          <a:p>
            <a:pPr marL="0" indent="0">
              <a:buNone/>
            </a:pPr>
            <a:r>
              <a:rPr lang="en-US" dirty="0"/>
              <a:t>D. all of the above</a:t>
            </a:r>
            <a:endParaRPr lang="en-US" i="1" dirty="0"/>
          </a:p>
        </p:txBody>
      </p:sp>
    </p:spTree>
    <p:extLst>
      <p:ext uri="{BB962C8B-B14F-4D97-AF65-F5344CB8AC3E}">
        <p14:creationId xmlns:p14="http://schemas.microsoft.com/office/powerpoint/2010/main" val="3793493671"/>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173. Which of the following best describes the idea of liability?</a:t>
            </a:r>
          </a:p>
          <a:p>
            <a:pPr marL="0" indent="0">
              <a:buNone/>
            </a:pPr>
            <a:r>
              <a:rPr lang="en-US" dirty="0"/>
              <a:t>A. guilt</a:t>
            </a:r>
            <a:endParaRPr lang="en-US" i="1" dirty="0"/>
          </a:p>
          <a:p>
            <a:pPr marL="0" indent="0">
              <a:buNone/>
            </a:pPr>
            <a:r>
              <a:rPr lang="en-US" dirty="0"/>
              <a:t>B. innocence</a:t>
            </a:r>
          </a:p>
          <a:p>
            <a:pPr marL="0" indent="0">
              <a:buNone/>
            </a:pPr>
            <a:r>
              <a:rPr lang="en-US" dirty="0"/>
              <a:t>C. moral responsibility</a:t>
            </a:r>
          </a:p>
          <a:p>
            <a:pPr marL="0" indent="0">
              <a:buNone/>
            </a:pPr>
            <a:r>
              <a:rPr lang="en-US" dirty="0"/>
              <a:t>D. legal responsibility for harm</a:t>
            </a:r>
            <a:endParaRPr lang="en-US" i="1" dirty="0"/>
          </a:p>
          <a:p>
            <a:pPr marL="0" indent="0">
              <a:buNone/>
            </a:pPr>
            <a:endParaRPr lang="en-US" dirty="0"/>
          </a:p>
          <a:p>
            <a:pPr marL="0" indent="0">
              <a:buNone/>
            </a:pPr>
            <a:r>
              <a:rPr lang="en-US" dirty="0"/>
              <a:t>174. Which of the following is </a:t>
            </a:r>
            <a:r>
              <a:rPr lang="en-US" u="sng" dirty="0"/>
              <a:t>not</a:t>
            </a:r>
            <a:r>
              <a:rPr lang="en-US" dirty="0"/>
              <a:t> a source of tort liability?</a:t>
            </a:r>
          </a:p>
          <a:p>
            <a:pPr marL="0" indent="0">
              <a:buNone/>
            </a:pPr>
            <a:r>
              <a:rPr lang="en-US" dirty="0"/>
              <a:t>A. common law</a:t>
            </a:r>
            <a:endParaRPr lang="en-US" i="1" dirty="0"/>
          </a:p>
          <a:p>
            <a:pPr marL="0" indent="0">
              <a:buNone/>
            </a:pPr>
            <a:r>
              <a:rPr lang="en-US" dirty="0"/>
              <a:t>B. statute</a:t>
            </a:r>
          </a:p>
          <a:p>
            <a:pPr marL="0" indent="0">
              <a:buNone/>
            </a:pPr>
            <a:r>
              <a:rPr lang="en-US" dirty="0"/>
              <a:t>C. the idea that for every interference with a legal right, the law should provide a remedy</a:t>
            </a:r>
          </a:p>
          <a:p>
            <a:pPr marL="0" indent="0">
              <a:buNone/>
            </a:pPr>
            <a:r>
              <a:rPr lang="en-US" dirty="0"/>
              <a:t>D. the idea that those who violate the law should not prosper from their crimes</a:t>
            </a:r>
            <a:endParaRPr lang="en-US" i="1" dirty="0"/>
          </a:p>
        </p:txBody>
      </p:sp>
    </p:spTree>
    <p:extLst>
      <p:ext uri="{BB962C8B-B14F-4D97-AF65-F5344CB8AC3E}">
        <p14:creationId xmlns:p14="http://schemas.microsoft.com/office/powerpoint/2010/main" val="922614961"/>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normAutofit/>
          </a:bodyPr>
          <a:lstStyle/>
          <a:p>
            <a:pPr algn="ctr"/>
            <a:r>
              <a:rPr lang="en-US" sz="4000" dirty="0">
                <a:solidFill>
                  <a:srgbClr val="00B050"/>
                </a:solidFill>
              </a:rPr>
              <a:t>Problem 42. Tort Liability &amp; the Parties to a Tort</a:t>
            </a:r>
          </a:p>
        </p:txBody>
      </p:sp>
      <p:sp>
        <p:nvSpPr>
          <p:cNvPr id="3" name="Content Placeholder 2"/>
          <p:cNvSpPr>
            <a:spLocks noGrp="1"/>
          </p:cNvSpPr>
          <p:nvPr>
            <p:ph idx="1"/>
          </p:nvPr>
        </p:nvSpPr>
        <p:spPr>
          <a:xfrm>
            <a:off x="0" y="1609344"/>
            <a:ext cx="12192000" cy="5248656"/>
          </a:xfrm>
        </p:spPr>
        <p:txBody>
          <a:bodyPr>
            <a:normAutofit fontScale="85000" lnSpcReduction="20000"/>
          </a:bodyPr>
          <a:lstStyle/>
          <a:p>
            <a:pPr marL="0" indent="0">
              <a:buNone/>
            </a:pPr>
            <a:r>
              <a:rPr lang="en-US" dirty="0"/>
              <a:t>Read the descriptions of each of the following cases. Each involves an injury. Assume that a civil suit is brought by the injured person. For each case, (a) identify the plaintiff and the defendant or defendants, and (b) determine whether the defendant should pay or the plaintiff should pay for the defendant’s damages. Explain your answers.</a:t>
            </a:r>
          </a:p>
          <a:p>
            <a:pPr marL="457200" indent="-457200">
              <a:buFont typeface="+mj-lt"/>
              <a:buAutoNum type="arabicPeriod"/>
            </a:pPr>
            <a:r>
              <a:rPr lang="en-US" dirty="0"/>
              <a:t>16-year old Carrie is babysitting for her 4-year old niece Jill. Carrie leaves Jill alone in the living room and goes into the kitchen to use the phone to call her boyfriend. From the kitchen she can hear but not see Jill. While Carrie is out of the living room, Jill falls off a chair and is hurt.</a:t>
            </a:r>
          </a:p>
          <a:p>
            <a:pPr marL="457200" indent="-457200">
              <a:buFont typeface="+mj-lt"/>
              <a:buAutoNum type="arabicPeriod"/>
            </a:pPr>
            <a:r>
              <a:rPr lang="en-US" dirty="0"/>
              <a:t>Ben, a defensive tackle on the high school football team, tackles a teammate in a full-contact practice. When the teammate hits the ground, his shoulder is dislocated.</a:t>
            </a:r>
          </a:p>
          <a:p>
            <a:pPr marL="457200" indent="-457200">
              <a:buFont typeface="+mj-lt"/>
              <a:buAutoNum type="arabicPeriod"/>
            </a:pPr>
            <a:r>
              <a:rPr lang="en-US" dirty="0"/>
              <a:t>Mr. Ghosh owns a large apartment building. When his janitors wax the lobby floor, they place a 12-inch-square sign near the front door that reads: “Caution. Wet Floors.” Mrs. Gonzalez is hurrying home from shopping with two large bags of groceries. She does not see the sign and slips and falls on the freshly waxed floor, injuring her knee and arm.</a:t>
            </a:r>
          </a:p>
          <a:p>
            <a:pPr marL="457200" indent="-457200">
              <a:buFont typeface="+mj-lt"/>
              <a:buAutoNum type="arabicPeriod"/>
            </a:pPr>
            <a:r>
              <a:rPr lang="en-US" dirty="0"/>
              <a:t>Corina leaves as sharp knife on the kitchen table after making a sandwich. A 3-year old neighbor who has been invited over to play with Corina’s daughter climbs up onto a chair, grabs the knife, and seriously cuts his finger.</a:t>
            </a:r>
          </a:p>
          <a:p>
            <a:pPr marL="457200" indent="-457200">
              <a:buFont typeface="+mj-lt"/>
              <a:buAutoNum type="arabicPeriod"/>
            </a:pPr>
            <a:r>
              <a:rPr lang="en-US" dirty="0"/>
              <a:t>Jamal, a school bus driver, has a heart attack one morning while driving the bus carrying students to school. As Jamal loses consciousness, the bus slams into a wall, injuring several of the students. One month earlier during a routine check up, Jamal’s doctor had warned him of his heart condition.</a:t>
            </a:r>
          </a:p>
          <a:p>
            <a:pPr marL="457200" indent="-457200">
              <a:buFont typeface="+mj-lt"/>
              <a:buAutoNum type="arabicPeriod"/>
            </a:pPr>
            <a:r>
              <a:rPr lang="en-US" dirty="0"/>
              <a:t>Matt and Emily are sitting in the upper deck of the stadium behind first base at a Major League Baseball game. A foul ball hit by their team’s star player bounces off a nearby railing, smacking Matt in the head and giving him a concussion.</a:t>
            </a:r>
          </a:p>
          <a:p>
            <a:pPr marL="457200" indent="-457200">
              <a:buFont typeface="+mj-lt"/>
              <a:buAutoNum type="arabicPeriod"/>
            </a:pPr>
            <a:r>
              <a:rPr lang="en-US" dirty="0"/>
              <a:t>Jess, an expert auto mechanic, continues to drive her car even though she knows that the brake linings are badly worn. Driving below the speed limit on a rain-slick road at night, she slams on the brakes and skids into a bicyclist who is riding one foot away from the right curb. </a:t>
            </a:r>
          </a:p>
        </p:txBody>
      </p:sp>
    </p:spTree>
    <p:extLst>
      <p:ext uri="{BB962C8B-B14F-4D97-AF65-F5344CB8AC3E}">
        <p14:creationId xmlns:p14="http://schemas.microsoft.com/office/powerpoint/2010/main" val="1620164085"/>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Day 35. Objectives</a:t>
            </a:r>
          </a:p>
        </p:txBody>
      </p:sp>
      <p:sp>
        <p:nvSpPr>
          <p:cNvPr id="3" name="Content Placeholder 2"/>
          <p:cNvSpPr>
            <a:spLocks noGrp="1"/>
          </p:cNvSpPr>
          <p:nvPr>
            <p:ph idx="1"/>
          </p:nvPr>
        </p:nvSpPr>
        <p:spPr>
          <a:xfrm>
            <a:off x="0" y="1609344"/>
            <a:ext cx="12192000" cy="5248656"/>
          </a:xfrm>
        </p:spPr>
        <p:txBody>
          <a:bodyPr/>
          <a:lstStyle/>
          <a:p>
            <a:pPr lvl="1"/>
            <a:r>
              <a:rPr lang="en-US" dirty="0"/>
              <a:t>Students will be able to:</a:t>
            </a:r>
          </a:p>
          <a:p>
            <a:pPr lvl="2"/>
            <a:r>
              <a:rPr lang="en-US" dirty="0"/>
              <a:t>Explain what intentional torts, negligence, and strict liability are;</a:t>
            </a:r>
          </a:p>
          <a:p>
            <a:pPr lvl="2"/>
            <a:r>
              <a:rPr lang="en-US" dirty="0"/>
              <a:t>Explain who can be sued and who cannot; and</a:t>
            </a:r>
          </a:p>
          <a:p>
            <a:pPr lvl="2"/>
            <a:r>
              <a:rPr lang="en-US" dirty="0"/>
              <a:t>Explain the role that insurance plays in protecting businesses and individuals from potential tort liability (including the different types of auto insurance coverage).</a:t>
            </a:r>
          </a:p>
          <a:p>
            <a:pPr lvl="2"/>
            <a:endParaRPr lang="en-US" dirty="0"/>
          </a:p>
        </p:txBody>
      </p:sp>
    </p:spTree>
    <p:extLst>
      <p:ext uri="{BB962C8B-B14F-4D97-AF65-F5344CB8AC3E}">
        <p14:creationId xmlns:p14="http://schemas.microsoft.com/office/powerpoint/2010/main" val="26844757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lstStyle/>
          <a:p>
            <a:pPr marL="0" indent="0">
              <a:buNone/>
            </a:pPr>
            <a:r>
              <a:rPr lang="en-US" dirty="0"/>
              <a:t>11. Which of the following is </a:t>
            </a:r>
            <a:r>
              <a:rPr lang="en-US" u="sng" dirty="0"/>
              <a:t>not</a:t>
            </a:r>
            <a:r>
              <a:rPr lang="en-US" dirty="0"/>
              <a:t> an example of one of the three branches of government in the U.S.?</a:t>
            </a:r>
          </a:p>
          <a:p>
            <a:pPr marL="0" indent="0">
              <a:buNone/>
            </a:pPr>
            <a:r>
              <a:rPr lang="en-US" dirty="0"/>
              <a:t>A. legislative</a:t>
            </a:r>
          </a:p>
          <a:p>
            <a:pPr marL="0" indent="0">
              <a:buNone/>
            </a:pPr>
            <a:r>
              <a:rPr lang="en-US" dirty="0"/>
              <a:t>B. executive</a:t>
            </a:r>
          </a:p>
          <a:p>
            <a:pPr marL="0" indent="0">
              <a:buNone/>
            </a:pPr>
            <a:r>
              <a:rPr lang="en-US" dirty="0"/>
              <a:t>C. judicial</a:t>
            </a:r>
          </a:p>
          <a:p>
            <a:pPr marL="0" indent="0">
              <a:buNone/>
            </a:pPr>
            <a:r>
              <a:rPr lang="en-US" dirty="0"/>
              <a:t>D. administrative</a:t>
            </a:r>
          </a:p>
          <a:p>
            <a:pPr marL="0" indent="0">
              <a:buNone/>
            </a:pPr>
            <a:endParaRPr lang="en-US" dirty="0"/>
          </a:p>
          <a:p>
            <a:pPr marL="0" indent="0">
              <a:buNone/>
            </a:pPr>
            <a:r>
              <a:rPr lang="en-US" dirty="0"/>
              <a:t>12. Which of the following is </a:t>
            </a:r>
            <a:r>
              <a:rPr lang="en-US" u="sng" dirty="0"/>
              <a:t>not</a:t>
            </a:r>
            <a:r>
              <a:rPr lang="en-US" dirty="0"/>
              <a:t> one of the seven principles of government found in the U.S. Constitution?</a:t>
            </a:r>
          </a:p>
          <a:p>
            <a:pPr marL="0" indent="0">
              <a:buNone/>
            </a:pPr>
            <a:r>
              <a:rPr lang="en-US" dirty="0"/>
              <a:t>A. popular sovereignty</a:t>
            </a:r>
          </a:p>
          <a:p>
            <a:pPr marL="0" indent="0">
              <a:buNone/>
            </a:pPr>
            <a:r>
              <a:rPr lang="en-US" dirty="0"/>
              <a:t>B. federalism</a:t>
            </a:r>
          </a:p>
          <a:p>
            <a:pPr marL="0" indent="0">
              <a:buNone/>
            </a:pPr>
            <a:r>
              <a:rPr lang="en-US" dirty="0"/>
              <a:t>C. democracy</a:t>
            </a:r>
          </a:p>
          <a:p>
            <a:pPr marL="0" indent="0">
              <a:buNone/>
            </a:pPr>
            <a:r>
              <a:rPr lang="en-US" dirty="0"/>
              <a:t>D. republicanism</a:t>
            </a:r>
          </a:p>
        </p:txBody>
      </p:sp>
    </p:spTree>
    <p:extLst>
      <p:ext uri="{BB962C8B-B14F-4D97-AF65-F5344CB8AC3E}">
        <p14:creationId xmlns:p14="http://schemas.microsoft.com/office/powerpoint/2010/main" val="618622733"/>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Types of Torts</a:t>
            </a:r>
          </a:p>
        </p:txBody>
      </p:sp>
      <p:sp>
        <p:nvSpPr>
          <p:cNvPr id="3" name="Content Placeholder 2"/>
          <p:cNvSpPr>
            <a:spLocks noGrp="1"/>
          </p:cNvSpPr>
          <p:nvPr>
            <p:ph idx="1"/>
          </p:nvPr>
        </p:nvSpPr>
        <p:spPr>
          <a:xfrm>
            <a:off x="0" y="1609344"/>
            <a:ext cx="12192000" cy="5248656"/>
          </a:xfrm>
        </p:spPr>
        <p:txBody>
          <a:bodyPr>
            <a:normAutofit/>
          </a:bodyPr>
          <a:lstStyle/>
          <a:p>
            <a:r>
              <a:rPr lang="en-US" b="1" dirty="0"/>
              <a:t>Types of Torts</a:t>
            </a:r>
          </a:p>
          <a:p>
            <a:pPr lvl="1"/>
            <a:r>
              <a:rPr lang="en-US" b="1" u="sng" dirty="0">
                <a:solidFill>
                  <a:srgbClr val="002060"/>
                </a:solidFill>
              </a:rPr>
              <a:t>Intentional</a:t>
            </a:r>
            <a:r>
              <a:rPr lang="en-US" b="1" dirty="0">
                <a:solidFill>
                  <a:srgbClr val="002060"/>
                </a:solidFill>
              </a:rPr>
              <a:t> Torts- an act done with the intent to act, injuring a person, his property, or both.</a:t>
            </a:r>
          </a:p>
          <a:p>
            <a:pPr lvl="2"/>
            <a:r>
              <a:rPr lang="en-US" b="1" dirty="0"/>
              <a:t>Test: are all of the elements of the specific tort met?</a:t>
            </a:r>
          </a:p>
          <a:p>
            <a:pPr lvl="1"/>
            <a:r>
              <a:rPr lang="en-US" b="1" u="sng" dirty="0">
                <a:solidFill>
                  <a:srgbClr val="002060"/>
                </a:solidFill>
              </a:rPr>
              <a:t>Negligence</a:t>
            </a:r>
            <a:r>
              <a:rPr lang="en-US" b="1" dirty="0">
                <a:solidFill>
                  <a:srgbClr val="002060"/>
                </a:solidFill>
              </a:rPr>
              <a:t>- the result of a person’s failure to use “reasonable care” that causes harm.</a:t>
            </a:r>
          </a:p>
          <a:p>
            <a:pPr lvl="2"/>
            <a:r>
              <a:rPr lang="en-US" b="1" dirty="0"/>
              <a:t>Test: Duty, Breach, Causation, Damages (if all four are met then there is negligence).</a:t>
            </a:r>
          </a:p>
          <a:p>
            <a:pPr lvl="1"/>
            <a:r>
              <a:rPr lang="en-US" b="1" u="sng" dirty="0">
                <a:solidFill>
                  <a:srgbClr val="002060"/>
                </a:solidFill>
              </a:rPr>
              <a:t>Strict Liability</a:t>
            </a:r>
            <a:r>
              <a:rPr lang="en-US" b="1" dirty="0"/>
              <a:t>- </a:t>
            </a:r>
            <a:r>
              <a:rPr lang="en-US" b="1" dirty="0">
                <a:solidFill>
                  <a:srgbClr val="002060"/>
                </a:solidFill>
              </a:rPr>
              <a:t>results when a person is engaged in an activity so dangerous that there is a serious risk of harm even if he acts with the utmost care.</a:t>
            </a:r>
          </a:p>
          <a:p>
            <a:pPr lvl="2"/>
            <a:r>
              <a:rPr lang="en-US" b="1" dirty="0"/>
              <a:t>Test: simply, did the event occur and did the person sustain an injury?</a:t>
            </a:r>
          </a:p>
          <a:p>
            <a:pPr lvl="2"/>
            <a:r>
              <a:rPr lang="en-US" b="1" dirty="0"/>
              <a:t>Types of Strict Liability:</a:t>
            </a:r>
          </a:p>
          <a:p>
            <a:pPr lvl="3"/>
            <a:r>
              <a:rPr lang="en-US" dirty="0"/>
              <a:t>(1) owners of </a:t>
            </a:r>
            <a:r>
              <a:rPr lang="en-US" b="1" dirty="0">
                <a:solidFill>
                  <a:srgbClr val="002060"/>
                </a:solidFill>
              </a:rPr>
              <a:t>dangerous </a:t>
            </a:r>
            <a:r>
              <a:rPr lang="en-US" b="1" u="sng" dirty="0">
                <a:solidFill>
                  <a:srgbClr val="002060"/>
                </a:solidFill>
              </a:rPr>
              <a:t>animals;</a:t>
            </a:r>
          </a:p>
          <a:p>
            <a:pPr lvl="3"/>
            <a:r>
              <a:rPr lang="en-US" dirty="0"/>
              <a:t>(2) people who engage in </a:t>
            </a:r>
            <a:r>
              <a:rPr lang="en-US" b="1" dirty="0">
                <a:solidFill>
                  <a:srgbClr val="002060"/>
                </a:solidFill>
              </a:rPr>
              <a:t>highly dangerous </a:t>
            </a:r>
            <a:r>
              <a:rPr lang="en-US" b="1" u="sng" dirty="0">
                <a:solidFill>
                  <a:srgbClr val="002060"/>
                </a:solidFill>
              </a:rPr>
              <a:t>activities;</a:t>
            </a:r>
          </a:p>
          <a:p>
            <a:pPr lvl="3"/>
            <a:r>
              <a:rPr lang="en-US" dirty="0"/>
              <a:t>(3) manufacturers and sellers of defective consumer products (</a:t>
            </a:r>
            <a:r>
              <a:rPr lang="en-US" b="1" u="sng" dirty="0">
                <a:solidFill>
                  <a:srgbClr val="002060"/>
                </a:solidFill>
              </a:rPr>
              <a:t>Products</a:t>
            </a:r>
            <a:r>
              <a:rPr lang="en-US" b="1" dirty="0">
                <a:solidFill>
                  <a:srgbClr val="002060"/>
                </a:solidFill>
              </a:rPr>
              <a:t> Liability</a:t>
            </a:r>
            <a:r>
              <a:rPr lang="en-US" dirty="0"/>
              <a:t>); and</a:t>
            </a:r>
          </a:p>
          <a:p>
            <a:pPr lvl="1"/>
            <a:r>
              <a:rPr lang="en-US" b="1" dirty="0">
                <a:solidFill>
                  <a:srgbClr val="002060"/>
                </a:solidFill>
              </a:rPr>
              <a:t>Standard or Proof in Civil Actions- </a:t>
            </a:r>
            <a:r>
              <a:rPr lang="en-US" b="1" u="sng" dirty="0">
                <a:solidFill>
                  <a:srgbClr val="002060"/>
                </a:solidFill>
              </a:rPr>
              <a:t>preponderance</a:t>
            </a:r>
            <a:r>
              <a:rPr lang="en-US" b="1" dirty="0">
                <a:solidFill>
                  <a:srgbClr val="002060"/>
                </a:solidFill>
              </a:rPr>
              <a:t> of the evidence (more than 50%).</a:t>
            </a:r>
          </a:p>
        </p:txBody>
      </p:sp>
    </p:spTree>
    <p:extLst>
      <p:ext uri="{BB962C8B-B14F-4D97-AF65-F5344CB8AC3E}">
        <p14:creationId xmlns:p14="http://schemas.microsoft.com/office/powerpoint/2010/main" val="2632746499"/>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Who Can Be Sued in a Civil Action?</a:t>
            </a:r>
          </a:p>
        </p:txBody>
      </p:sp>
      <p:sp>
        <p:nvSpPr>
          <p:cNvPr id="3" name="Content Placeholder 2"/>
          <p:cNvSpPr>
            <a:spLocks noGrp="1"/>
          </p:cNvSpPr>
          <p:nvPr>
            <p:ph idx="1"/>
          </p:nvPr>
        </p:nvSpPr>
        <p:spPr>
          <a:xfrm>
            <a:off x="0" y="1609344"/>
            <a:ext cx="12192000" cy="5248656"/>
          </a:xfrm>
        </p:spPr>
        <p:txBody>
          <a:bodyPr>
            <a:normAutofit fontScale="85000" lnSpcReduction="10000"/>
          </a:bodyPr>
          <a:lstStyle/>
          <a:p>
            <a:r>
              <a:rPr lang="en-US" b="1" dirty="0"/>
              <a:t>Almost Anyone Can Be Sued- individuals, groups of individuals, organizations, businesses, and even units of the government.</a:t>
            </a:r>
          </a:p>
          <a:p>
            <a:pPr lvl="1"/>
            <a:r>
              <a:rPr lang="en-US" dirty="0"/>
              <a:t>Often Plaintiffs sue </a:t>
            </a:r>
            <a:r>
              <a:rPr lang="en-US" b="1" u="sng" dirty="0"/>
              <a:t>deep pockets</a:t>
            </a:r>
            <a:r>
              <a:rPr lang="en-US" b="1" dirty="0"/>
              <a:t>- defendants with a lot of money.</a:t>
            </a:r>
          </a:p>
          <a:p>
            <a:r>
              <a:rPr lang="en-US" b="1" u="sng" dirty="0"/>
              <a:t>Immune</a:t>
            </a:r>
            <a:r>
              <a:rPr lang="en-US" b="1" dirty="0"/>
              <a:t> (protected from suit)- </a:t>
            </a:r>
            <a:r>
              <a:rPr lang="en-US" b="1" u="sng" dirty="0"/>
              <a:t>government</a:t>
            </a:r>
            <a:r>
              <a:rPr lang="en-US" dirty="0"/>
              <a:t> and government officials are </a:t>
            </a:r>
            <a:r>
              <a:rPr lang="en-US" b="1" dirty="0"/>
              <a:t>immune from suit</a:t>
            </a:r>
            <a:r>
              <a:rPr lang="en-US" dirty="0"/>
              <a:t> </a:t>
            </a:r>
            <a:r>
              <a:rPr lang="en-US" b="1" dirty="0"/>
              <a:t>unless they waive their immunity</a:t>
            </a:r>
            <a:r>
              <a:rPr lang="en-US" dirty="0"/>
              <a:t> and agree to be sued (tradition that the king can do no wrong).</a:t>
            </a:r>
          </a:p>
          <a:p>
            <a:pPr lvl="1"/>
            <a:r>
              <a:rPr lang="en-US" dirty="0"/>
              <a:t>President, federal judges, and Congressmen are immune from tort liability for acts within their scope of their duties.</a:t>
            </a:r>
          </a:p>
          <a:p>
            <a:pPr lvl="1"/>
            <a:r>
              <a:rPr lang="en-US" dirty="0"/>
              <a:t>Other high-ranking officials can only be sued if they knew or should have known that their acts were violating the legal rights of others (qualified immunity).</a:t>
            </a:r>
          </a:p>
          <a:p>
            <a:r>
              <a:rPr lang="en-US" b="1" u="sng" dirty="0">
                <a:solidFill>
                  <a:srgbClr val="002060"/>
                </a:solidFill>
              </a:rPr>
              <a:t>Class Action</a:t>
            </a:r>
            <a:r>
              <a:rPr lang="en-US" b="1" dirty="0">
                <a:solidFill>
                  <a:srgbClr val="002060"/>
                </a:solidFill>
              </a:rPr>
              <a:t> Suits- a lawsuit brought by one or more persons on behalf of a larger group </a:t>
            </a:r>
            <a:r>
              <a:rPr lang="en-US" b="1" dirty="0"/>
              <a:t>of plaintiffs.</a:t>
            </a:r>
          </a:p>
          <a:p>
            <a:r>
              <a:rPr lang="en-US" b="1" u="sng" dirty="0">
                <a:solidFill>
                  <a:srgbClr val="002060"/>
                </a:solidFill>
              </a:rPr>
              <a:t>Liability Insurance</a:t>
            </a:r>
            <a:r>
              <a:rPr lang="en-US" b="1" dirty="0">
                <a:solidFill>
                  <a:srgbClr val="002060"/>
                </a:solidFill>
              </a:rPr>
              <a:t>- the type of coverage or insurance that pays for injuries to other people or damage to property </a:t>
            </a:r>
            <a:r>
              <a:rPr lang="en-US" b="1" dirty="0"/>
              <a:t>if the individual insured is responsible for an accident during the term of the contract.</a:t>
            </a:r>
          </a:p>
          <a:p>
            <a:pPr lvl="1"/>
            <a:r>
              <a:rPr lang="en-US" b="1" dirty="0"/>
              <a:t>Insured pays </a:t>
            </a:r>
            <a:r>
              <a:rPr lang="en-US" b="1" u="sng" dirty="0"/>
              <a:t>premiums</a:t>
            </a:r>
            <a:r>
              <a:rPr lang="en-US" b="1" dirty="0"/>
              <a:t> to insurance company.</a:t>
            </a:r>
          </a:p>
          <a:p>
            <a:pPr lvl="1"/>
            <a:r>
              <a:rPr lang="en-US" b="1" dirty="0"/>
              <a:t>Insurance company pays when accidents occur.</a:t>
            </a:r>
          </a:p>
          <a:p>
            <a:pPr lvl="1"/>
            <a:r>
              <a:rPr lang="en-US" dirty="0"/>
              <a:t>Some professionals (doctors, lawyers, accountants, etc.) carry </a:t>
            </a:r>
            <a:r>
              <a:rPr lang="en-US" b="1" dirty="0"/>
              <a:t>malpractice insurance </a:t>
            </a:r>
            <a:r>
              <a:rPr lang="en-US" dirty="0"/>
              <a:t>in case they are negligent in carrying on their practices.</a:t>
            </a:r>
          </a:p>
          <a:p>
            <a:pPr lvl="1"/>
            <a:r>
              <a:rPr lang="en-US" b="1" dirty="0"/>
              <a:t>Manufacturers, business owners, drivers of cars (required in MA), and home owners often carry liability insurance.</a:t>
            </a:r>
          </a:p>
          <a:p>
            <a:r>
              <a:rPr lang="en-US" b="1" u="sng" dirty="0">
                <a:solidFill>
                  <a:srgbClr val="002060"/>
                </a:solidFill>
              </a:rPr>
              <a:t>Workers’ Compensation </a:t>
            </a:r>
            <a:r>
              <a:rPr lang="en-US" b="1" dirty="0"/>
              <a:t>Insurance- a system of </a:t>
            </a:r>
            <a:r>
              <a:rPr lang="en-US" b="1" dirty="0">
                <a:solidFill>
                  <a:srgbClr val="002060"/>
                </a:solidFill>
              </a:rPr>
              <a:t>compensating employees who are injured on the job</a:t>
            </a:r>
            <a:r>
              <a:rPr lang="en-US" b="1" dirty="0"/>
              <a:t>. These benefits are paid no matter who caused the accident, but limit a worker’s ability to collect damages in a tort suit (exclusive remedy).</a:t>
            </a:r>
          </a:p>
        </p:txBody>
      </p:sp>
    </p:spTree>
    <p:extLst>
      <p:ext uri="{BB962C8B-B14F-4D97-AF65-F5344CB8AC3E}">
        <p14:creationId xmlns:p14="http://schemas.microsoft.com/office/powerpoint/2010/main" val="998107232"/>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Auto Insurance</a:t>
            </a:r>
          </a:p>
        </p:txBody>
      </p:sp>
      <p:sp>
        <p:nvSpPr>
          <p:cNvPr id="3" name="Content Placeholder 2"/>
          <p:cNvSpPr>
            <a:spLocks noGrp="1"/>
          </p:cNvSpPr>
          <p:nvPr>
            <p:ph idx="1"/>
          </p:nvPr>
        </p:nvSpPr>
        <p:spPr>
          <a:xfrm>
            <a:off x="0" y="1609344"/>
            <a:ext cx="12192000" cy="5248656"/>
          </a:xfrm>
        </p:spPr>
        <p:txBody>
          <a:bodyPr>
            <a:normAutofit fontScale="92500" lnSpcReduction="10000"/>
          </a:bodyPr>
          <a:lstStyle/>
          <a:p>
            <a:r>
              <a:rPr lang="en-US" b="1" u="sng" dirty="0">
                <a:solidFill>
                  <a:srgbClr val="002060"/>
                </a:solidFill>
              </a:rPr>
              <a:t>Auto Liability </a:t>
            </a:r>
            <a:r>
              <a:rPr lang="en-US" b="1" dirty="0">
                <a:solidFill>
                  <a:srgbClr val="002060"/>
                </a:solidFill>
              </a:rPr>
              <a:t>Coverage (usually has three limits) ex. 100/250/75:</a:t>
            </a:r>
          </a:p>
          <a:p>
            <a:pPr lvl="1"/>
            <a:r>
              <a:rPr lang="en-US" dirty="0"/>
              <a:t>(1) a limit on injuries </a:t>
            </a:r>
            <a:r>
              <a:rPr lang="en-US" b="1" dirty="0"/>
              <a:t>per person </a:t>
            </a:r>
            <a:r>
              <a:rPr lang="en-US" dirty="0"/>
              <a:t>($100,000);</a:t>
            </a:r>
          </a:p>
          <a:p>
            <a:pPr lvl="1"/>
            <a:r>
              <a:rPr lang="en-US" dirty="0"/>
              <a:t>(2) a limit on total injuries to </a:t>
            </a:r>
            <a:r>
              <a:rPr lang="en-US" b="1" dirty="0"/>
              <a:t>all persons involved in the accident </a:t>
            </a:r>
            <a:r>
              <a:rPr lang="en-US" dirty="0"/>
              <a:t>($250,000); and</a:t>
            </a:r>
          </a:p>
          <a:p>
            <a:pPr lvl="1"/>
            <a:r>
              <a:rPr lang="en-US" dirty="0"/>
              <a:t>(3) a limit on </a:t>
            </a:r>
            <a:r>
              <a:rPr lang="en-US" b="1" dirty="0"/>
              <a:t>property damage in the accident </a:t>
            </a:r>
            <a:r>
              <a:rPr lang="en-US" dirty="0"/>
              <a:t>($75,000).</a:t>
            </a:r>
          </a:p>
          <a:p>
            <a:r>
              <a:rPr lang="en-US" b="1" u="sng" dirty="0">
                <a:solidFill>
                  <a:srgbClr val="002060"/>
                </a:solidFill>
              </a:rPr>
              <a:t>Medical</a:t>
            </a:r>
            <a:r>
              <a:rPr lang="en-US" b="1" dirty="0"/>
              <a:t> Coverage- pays for your own medical expenses resulting from accidents involving your car or the car that you are driving and any passengers who are in your car </a:t>
            </a:r>
            <a:r>
              <a:rPr lang="en-US" dirty="0"/>
              <a:t>(no matter who is at fault) (1 &amp; 2 above).</a:t>
            </a:r>
          </a:p>
          <a:p>
            <a:r>
              <a:rPr lang="en-US" b="1" u="sng" dirty="0">
                <a:solidFill>
                  <a:srgbClr val="002060"/>
                </a:solidFill>
              </a:rPr>
              <a:t>Collision</a:t>
            </a:r>
            <a:r>
              <a:rPr lang="en-US" b="1" dirty="0"/>
              <a:t> Coverage- pays for damage to your own car even if the accident was your fault </a:t>
            </a:r>
            <a:r>
              <a:rPr lang="en-US" dirty="0"/>
              <a:t>(up to the actual value of the car but usually does not replace your car) (3 above).</a:t>
            </a:r>
          </a:p>
          <a:p>
            <a:r>
              <a:rPr lang="en-US" b="1" u="sng" dirty="0">
                <a:solidFill>
                  <a:srgbClr val="002060"/>
                </a:solidFill>
              </a:rPr>
              <a:t>Comprehensive</a:t>
            </a:r>
            <a:r>
              <a:rPr lang="en-US" b="1" dirty="0"/>
              <a:t> Coverage- pays for damage the occurs from causes other than collisions </a:t>
            </a:r>
            <a:r>
              <a:rPr lang="en-US" dirty="0"/>
              <a:t>(vandalism, fire, theft, etc.).</a:t>
            </a:r>
          </a:p>
          <a:p>
            <a:r>
              <a:rPr lang="en-US" b="1" u="sng" dirty="0"/>
              <a:t>Uninsured Motorist </a:t>
            </a:r>
            <a:r>
              <a:rPr lang="en-US" b="1" dirty="0"/>
              <a:t>Coverage- protects you from other drivers who are not insured or under-insured on the roads.</a:t>
            </a:r>
          </a:p>
          <a:p>
            <a:r>
              <a:rPr lang="en-US" b="1" u="sng" dirty="0">
                <a:solidFill>
                  <a:srgbClr val="002060"/>
                </a:solidFill>
              </a:rPr>
              <a:t>Deductibles</a:t>
            </a:r>
            <a:r>
              <a:rPr lang="en-US" b="1" dirty="0">
                <a:solidFill>
                  <a:srgbClr val="002060"/>
                </a:solidFill>
              </a:rPr>
              <a:t>- amount that you agree to pay in the case of an accident before the insurance company kicks in and begins to pay.</a:t>
            </a:r>
          </a:p>
          <a:p>
            <a:r>
              <a:rPr lang="en-US" b="1" u="sng" dirty="0">
                <a:solidFill>
                  <a:srgbClr val="002060"/>
                </a:solidFill>
              </a:rPr>
              <a:t>No Fault </a:t>
            </a:r>
            <a:r>
              <a:rPr lang="en-US" b="1" dirty="0">
                <a:solidFill>
                  <a:srgbClr val="002060"/>
                </a:solidFill>
              </a:rPr>
              <a:t>Insurance (MA is a No-Fault State)- a form of auto insurance in which each person’s insurance company pays up to a certain share of damages regardless of fault.</a:t>
            </a:r>
          </a:p>
        </p:txBody>
      </p:sp>
    </p:spTree>
    <p:extLst>
      <p:ext uri="{BB962C8B-B14F-4D97-AF65-F5344CB8AC3E}">
        <p14:creationId xmlns:p14="http://schemas.microsoft.com/office/powerpoint/2010/main" val="1104456670"/>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175. Which type of tort occurs when a person is engaged in an activity so dangerous that there is a serious risk of harm even if he acts with the utmost care and an injury results?</a:t>
            </a:r>
          </a:p>
          <a:p>
            <a:pPr marL="0" indent="0">
              <a:buNone/>
            </a:pPr>
            <a:r>
              <a:rPr lang="en-US" dirty="0"/>
              <a:t>A. intentional tort</a:t>
            </a:r>
            <a:endParaRPr lang="en-US" i="1" dirty="0"/>
          </a:p>
          <a:p>
            <a:pPr marL="0" indent="0">
              <a:buNone/>
            </a:pPr>
            <a:r>
              <a:rPr lang="en-US" dirty="0"/>
              <a:t>B. negligence tort</a:t>
            </a:r>
          </a:p>
          <a:p>
            <a:pPr marL="0" indent="0">
              <a:buNone/>
            </a:pPr>
            <a:r>
              <a:rPr lang="en-US" dirty="0"/>
              <a:t>C. strict liability tort</a:t>
            </a:r>
          </a:p>
          <a:p>
            <a:pPr marL="0" indent="0">
              <a:buNone/>
            </a:pPr>
            <a:r>
              <a:rPr lang="en-US" dirty="0"/>
              <a:t>D. statutory tort</a:t>
            </a:r>
            <a:endParaRPr lang="en-US" i="1" dirty="0"/>
          </a:p>
          <a:p>
            <a:pPr marL="0" indent="0">
              <a:buNone/>
            </a:pPr>
            <a:endParaRPr lang="en-US" dirty="0"/>
          </a:p>
          <a:p>
            <a:pPr marL="0" indent="0">
              <a:buNone/>
            </a:pPr>
            <a:r>
              <a:rPr lang="en-US" dirty="0"/>
              <a:t>176. Which type of tort occurs as a result of a person’s failure to use “reasonable care” that causes harm to another?</a:t>
            </a:r>
          </a:p>
          <a:p>
            <a:pPr marL="0" indent="0">
              <a:buNone/>
            </a:pPr>
            <a:r>
              <a:rPr lang="en-US" dirty="0"/>
              <a:t>A. intentional tort</a:t>
            </a:r>
          </a:p>
          <a:p>
            <a:pPr marL="0" indent="0">
              <a:buNone/>
            </a:pPr>
            <a:r>
              <a:rPr lang="en-US" dirty="0"/>
              <a:t>B. negligence tort</a:t>
            </a:r>
          </a:p>
          <a:p>
            <a:pPr marL="0" indent="0">
              <a:buNone/>
            </a:pPr>
            <a:r>
              <a:rPr lang="en-US" dirty="0"/>
              <a:t>C. strict liability tort</a:t>
            </a:r>
          </a:p>
          <a:p>
            <a:pPr marL="0" indent="0">
              <a:buNone/>
            </a:pPr>
            <a:r>
              <a:rPr lang="en-US" dirty="0"/>
              <a:t>D. statutory tort</a:t>
            </a:r>
          </a:p>
        </p:txBody>
      </p:sp>
    </p:spTree>
    <p:extLst>
      <p:ext uri="{BB962C8B-B14F-4D97-AF65-F5344CB8AC3E}">
        <p14:creationId xmlns:p14="http://schemas.microsoft.com/office/powerpoint/2010/main" val="3156801540"/>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177. Which type of tort occurs when a person acts with the intent of injuring a person, his property, or both?</a:t>
            </a:r>
          </a:p>
          <a:p>
            <a:pPr marL="0" indent="0">
              <a:buNone/>
            </a:pPr>
            <a:r>
              <a:rPr lang="en-US" dirty="0"/>
              <a:t>A. intentional tort</a:t>
            </a:r>
            <a:endParaRPr lang="en-US" i="1" dirty="0"/>
          </a:p>
          <a:p>
            <a:pPr marL="0" indent="0">
              <a:buNone/>
            </a:pPr>
            <a:r>
              <a:rPr lang="en-US" dirty="0"/>
              <a:t>B. negligence tort</a:t>
            </a:r>
          </a:p>
          <a:p>
            <a:pPr marL="0" indent="0">
              <a:buNone/>
            </a:pPr>
            <a:r>
              <a:rPr lang="en-US" dirty="0"/>
              <a:t>C. strict liability tort</a:t>
            </a:r>
          </a:p>
          <a:p>
            <a:pPr marL="0" indent="0">
              <a:buNone/>
            </a:pPr>
            <a:r>
              <a:rPr lang="en-US" dirty="0"/>
              <a:t>D. statutory tort</a:t>
            </a:r>
            <a:endParaRPr lang="en-US" i="1" dirty="0"/>
          </a:p>
          <a:p>
            <a:pPr marL="0" indent="0">
              <a:buNone/>
            </a:pPr>
            <a:endParaRPr lang="en-US" dirty="0"/>
          </a:p>
          <a:p>
            <a:pPr marL="0" indent="0">
              <a:buNone/>
            </a:pPr>
            <a:r>
              <a:rPr lang="en-US" dirty="0"/>
              <a:t>178. What is the standard of proof in civil cases?</a:t>
            </a:r>
          </a:p>
          <a:p>
            <a:pPr marL="0" indent="0">
              <a:buNone/>
            </a:pPr>
            <a:r>
              <a:rPr lang="en-US" dirty="0"/>
              <a:t>A. preponderance of the evidence</a:t>
            </a:r>
          </a:p>
          <a:p>
            <a:pPr marL="0" indent="0">
              <a:buNone/>
            </a:pPr>
            <a:r>
              <a:rPr lang="en-US" dirty="0"/>
              <a:t>B. beyond a reasonable doubt</a:t>
            </a:r>
          </a:p>
          <a:p>
            <a:pPr marL="0" indent="0">
              <a:buNone/>
            </a:pPr>
            <a:r>
              <a:rPr lang="en-US" dirty="0"/>
              <a:t>C. unanimous decision of the jury</a:t>
            </a:r>
          </a:p>
          <a:p>
            <a:pPr marL="0" indent="0">
              <a:buNone/>
            </a:pPr>
            <a:r>
              <a:rPr lang="en-US" dirty="0"/>
              <a:t>D. in the discretion of the judge</a:t>
            </a:r>
          </a:p>
        </p:txBody>
      </p:sp>
    </p:spTree>
    <p:extLst>
      <p:ext uri="{BB962C8B-B14F-4D97-AF65-F5344CB8AC3E}">
        <p14:creationId xmlns:p14="http://schemas.microsoft.com/office/powerpoint/2010/main" val="3145539984"/>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179. What is the term for a mutual agreement between two sides in a civil lawsuit that settles or ends the dispute?</a:t>
            </a:r>
          </a:p>
          <a:p>
            <a:pPr marL="0" indent="0">
              <a:buNone/>
            </a:pPr>
            <a:r>
              <a:rPr lang="en-US" dirty="0"/>
              <a:t>A. liability</a:t>
            </a:r>
            <a:endParaRPr lang="en-US" i="1" dirty="0"/>
          </a:p>
          <a:p>
            <a:pPr marL="0" indent="0">
              <a:buNone/>
            </a:pPr>
            <a:r>
              <a:rPr lang="en-US" dirty="0"/>
              <a:t>B. remedy</a:t>
            </a:r>
          </a:p>
          <a:p>
            <a:pPr marL="0" indent="0">
              <a:buNone/>
            </a:pPr>
            <a:r>
              <a:rPr lang="en-US" dirty="0"/>
              <a:t>C. settlement</a:t>
            </a:r>
          </a:p>
          <a:p>
            <a:pPr marL="0" indent="0">
              <a:buNone/>
            </a:pPr>
            <a:r>
              <a:rPr lang="en-US" dirty="0"/>
              <a:t>D. judgment</a:t>
            </a:r>
            <a:endParaRPr lang="en-US" i="1" dirty="0"/>
          </a:p>
          <a:p>
            <a:pPr marL="0" indent="0">
              <a:buNone/>
            </a:pPr>
            <a:endParaRPr lang="en-US" dirty="0"/>
          </a:p>
          <a:p>
            <a:pPr marL="0" indent="0">
              <a:buNone/>
            </a:pPr>
            <a:r>
              <a:rPr lang="en-US" dirty="0"/>
              <a:t>180. What type of insurance compensates employees who are injured on the job?</a:t>
            </a:r>
          </a:p>
          <a:p>
            <a:pPr marL="0" indent="0">
              <a:buNone/>
            </a:pPr>
            <a:r>
              <a:rPr lang="en-US" dirty="0"/>
              <a:t>A. liability insurance</a:t>
            </a:r>
          </a:p>
          <a:p>
            <a:pPr marL="0" indent="0">
              <a:buNone/>
            </a:pPr>
            <a:r>
              <a:rPr lang="en-US" dirty="0"/>
              <a:t>B. worker’s compensation insurance</a:t>
            </a:r>
          </a:p>
          <a:p>
            <a:pPr marL="0" indent="0">
              <a:buNone/>
            </a:pPr>
            <a:r>
              <a:rPr lang="en-US" dirty="0"/>
              <a:t>C. automobile liability insurance</a:t>
            </a:r>
          </a:p>
          <a:p>
            <a:pPr marL="0" indent="0">
              <a:buNone/>
            </a:pPr>
            <a:r>
              <a:rPr lang="en-US" dirty="0"/>
              <a:t>D. malpractice insurance</a:t>
            </a:r>
          </a:p>
        </p:txBody>
      </p:sp>
    </p:spTree>
    <p:extLst>
      <p:ext uri="{BB962C8B-B14F-4D97-AF65-F5344CB8AC3E}">
        <p14:creationId xmlns:p14="http://schemas.microsoft.com/office/powerpoint/2010/main" val="338805028"/>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181. What is amount of money that you agree to pay in the case of an accident before the insurance company kicks in and begins to pay?</a:t>
            </a:r>
          </a:p>
          <a:p>
            <a:pPr marL="0" indent="0">
              <a:buNone/>
            </a:pPr>
            <a:r>
              <a:rPr lang="en-US" dirty="0"/>
              <a:t>A. premium</a:t>
            </a:r>
            <a:endParaRPr lang="en-US" i="1" dirty="0"/>
          </a:p>
          <a:p>
            <a:pPr marL="0" indent="0">
              <a:buNone/>
            </a:pPr>
            <a:r>
              <a:rPr lang="en-US" dirty="0"/>
              <a:t>B. interest</a:t>
            </a:r>
          </a:p>
          <a:p>
            <a:pPr marL="0" indent="0">
              <a:buNone/>
            </a:pPr>
            <a:r>
              <a:rPr lang="en-US" dirty="0"/>
              <a:t>C. deductible</a:t>
            </a:r>
          </a:p>
          <a:p>
            <a:pPr marL="0" indent="0">
              <a:buNone/>
            </a:pPr>
            <a:r>
              <a:rPr lang="en-US" dirty="0"/>
              <a:t>D. co-payment</a:t>
            </a:r>
            <a:endParaRPr lang="en-US" i="1" dirty="0"/>
          </a:p>
          <a:p>
            <a:pPr marL="0" indent="0">
              <a:buNone/>
            </a:pPr>
            <a:endParaRPr lang="en-US" dirty="0"/>
          </a:p>
          <a:p>
            <a:pPr marL="0" indent="0">
              <a:buNone/>
            </a:pPr>
            <a:r>
              <a:rPr lang="en-US" dirty="0"/>
              <a:t>182. What type of insurance pays for injuries to other people or damage to property caused from a personal motor vehicle accident?</a:t>
            </a:r>
          </a:p>
          <a:p>
            <a:pPr marL="0" indent="0">
              <a:buNone/>
            </a:pPr>
            <a:r>
              <a:rPr lang="en-US" dirty="0"/>
              <a:t>A. worker’s compensation insurance</a:t>
            </a:r>
          </a:p>
          <a:p>
            <a:pPr marL="0" indent="0">
              <a:buNone/>
            </a:pPr>
            <a:r>
              <a:rPr lang="en-US" dirty="0"/>
              <a:t>B. automobile liability insurance</a:t>
            </a:r>
          </a:p>
          <a:p>
            <a:pPr marL="0" indent="0">
              <a:buNone/>
            </a:pPr>
            <a:r>
              <a:rPr lang="en-US" dirty="0"/>
              <a:t>C. malpractice insurance</a:t>
            </a:r>
          </a:p>
          <a:p>
            <a:pPr marL="0" indent="0">
              <a:buNone/>
            </a:pPr>
            <a:r>
              <a:rPr lang="en-US" dirty="0"/>
              <a:t>D. all of the above</a:t>
            </a:r>
          </a:p>
        </p:txBody>
      </p:sp>
    </p:spTree>
    <p:extLst>
      <p:ext uri="{BB962C8B-B14F-4D97-AF65-F5344CB8AC3E}">
        <p14:creationId xmlns:p14="http://schemas.microsoft.com/office/powerpoint/2010/main" val="3475229397"/>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normAutofit/>
          </a:bodyPr>
          <a:lstStyle/>
          <a:p>
            <a:pPr algn="ctr"/>
            <a:r>
              <a:rPr lang="en-US" sz="4000" dirty="0">
                <a:solidFill>
                  <a:srgbClr val="00B050"/>
                </a:solidFill>
              </a:rPr>
              <a:t>Problem 43. The Case of the Steering Wheel Failure</a:t>
            </a:r>
          </a:p>
        </p:txBody>
      </p:sp>
      <p:sp>
        <p:nvSpPr>
          <p:cNvPr id="3" name="Content Placeholder 2"/>
          <p:cNvSpPr>
            <a:spLocks noGrp="1"/>
          </p:cNvSpPr>
          <p:nvPr>
            <p:ph idx="1"/>
          </p:nvPr>
        </p:nvSpPr>
        <p:spPr>
          <a:xfrm>
            <a:off x="0" y="1618675"/>
            <a:ext cx="12192000" cy="5248656"/>
          </a:xfrm>
        </p:spPr>
        <p:txBody>
          <a:bodyPr/>
          <a:lstStyle/>
          <a:p>
            <a:pPr marL="0" indent="0">
              <a:buNone/>
            </a:pPr>
            <a:r>
              <a:rPr lang="en-US" dirty="0"/>
              <a:t>Sarah buys a new car at Town and Country Motors. Just before her first scheduled maintenance visit (3,000 miles), she hears a strange noise in her steering wheel. She tells the service manager about the sound and he notes it on the work order. After picking up the car the next day she has a serious accident when the steering suddenly fails. The car is totaled and her medical bills from the accident are more than $30,000.</a:t>
            </a:r>
          </a:p>
          <a:p>
            <a:pPr marL="0" indent="0">
              <a:buNone/>
            </a:pPr>
            <a:endParaRPr lang="en-US" dirty="0"/>
          </a:p>
          <a:p>
            <a:pPr marL="457200" indent="-457200">
              <a:buFont typeface="+mj-lt"/>
              <a:buAutoNum type="arabicPeriod"/>
            </a:pPr>
            <a:r>
              <a:rPr lang="en-US" dirty="0"/>
              <a:t>Could Sarah bring a civil action? Who are the potential defendants in this case?</a:t>
            </a:r>
          </a:p>
          <a:p>
            <a:pPr marL="457200" indent="-457200">
              <a:buFont typeface="+mj-lt"/>
              <a:buAutoNum type="arabicPeriod"/>
            </a:pPr>
            <a:r>
              <a:rPr lang="en-US" dirty="0"/>
              <a:t>Who do you think would win? Why?</a:t>
            </a:r>
          </a:p>
          <a:p>
            <a:pPr marL="457200" indent="-457200">
              <a:buFont typeface="+mj-lt"/>
              <a:buAutoNum type="arabicPeriod"/>
            </a:pPr>
            <a:r>
              <a:rPr lang="en-US" dirty="0"/>
              <a:t>Should Sarah hire a lawyer on a contingency-fee, hourly, or fixed-fee basis? Explain your reasoning.</a:t>
            </a:r>
          </a:p>
          <a:p>
            <a:pPr marL="457200" indent="-457200">
              <a:buFont typeface="+mj-lt"/>
              <a:buAutoNum type="arabicPeriod"/>
            </a:pPr>
            <a:r>
              <a:rPr lang="en-US" dirty="0"/>
              <a:t>What methods other than a civil trial could the plaintiff use to deal with this situation? How would these methods work?</a:t>
            </a:r>
          </a:p>
        </p:txBody>
      </p:sp>
    </p:spTree>
    <p:extLst>
      <p:ext uri="{BB962C8B-B14F-4D97-AF65-F5344CB8AC3E}">
        <p14:creationId xmlns:p14="http://schemas.microsoft.com/office/powerpoint/2010/main" val="1413263603"/>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normAutofit/>
          </a:bodyPr>
          <a:lstStyle/>
          <a:p>
            <a:pPr algn="ctr"/>
            <a:r>
              <a:rPr lang="en-US" sz="4000" dirty="0">
                <a:solidFill>
                  <a:srgbClr val="00B050"/>
                </a:solidFill>
              </a:rPr>
              <a:t>Problem 44. The Case of the School Slip and Fall</a:t>
            </a:r>
          </a:p>
        </p:txBody>
      </p:sp>
      <p:sp>
        <p:nvSpPr>
          <p:cNvPr id="3" name="Content Placeholder 2"/>
          <p:cNvSpPr>
            <a:spLocks noGrp="1"/>
          </p:cNvSpPr>
          <p:nvPr>
            <p:ph idx="1"/>
          </p:nvPr>
        </p:nvSpPr>
        <p:spPr>
          <a:xfrm>
            <a:off x="0" y="1609344"/>
            <a:ext cx="12192000" cy="5248656"/>
          </a:xfrm>
        </p:spPr>
        <p:txBody>
          <a:bodyPr/>
          <a:lstStyle/>
          <a:p>
            <a:pPr marL="0" indent="0">
              <a:buNone/>
            </a:pPr>
            <a:r>
              <a:rPr lang="en-US" dirty="0"/>
              <a:t>Mrs. Braun is the art teacher at Central High School. Dale is a tenth grade student. One day the maintenance staff forgot to display a warning that the floors had been mopped and were wet. The stairway to the art studio was so slippery that Dale fell down the stairs, breaking his arm. Mrs. Braun was teaching class at the time. When she heard the noise of his fall she ran out to see what was wrong. She, too, slipped and broke her ankle.</a:t>
            </a:r>
          </a:p>
          <a:p>
            <a:pPr marL="0" indent="0">
              <a:buNone/>
            </a:pPr>
            <a:endParaRPr lang="en-US" dirty="0"/>
          </a:p>
          <a:p>
            <a:pPr marL="457200" indent="-457200">
              <a:buFont typeface="+mj-lt"/>
              <a:buAutoNum type="arabicPeriod"/>
            </a:pPr>
            <a:r>
              <a:rPr lang="en-US" dirty="0"/>
              <a:t>Who is responsible for Dale’s injury? For Mrs. Braun’s injury?</a:t>
            </a:r>
          </a:p>
          <a:p>
            <a:pPr marL="457200" indent="-457200">
              <a:buFont typeface="+mj-lt"/>
              <a:buAutoNum type="arabicPeriod"/>
            </a:pPr>
            <a:r>
              <a:rPr lang="en-US" dirty="0"/>
              <a:t>From whom can Dale recover damages? Is there a limit to the amount he can recover?</a:t>
            </a:r>
          </a:p>
          <a:p>
            <a:pPr marL="457200" indent="-457200">
              <a:buFont typeface="+mj-lt"/>
              <a:buAutoNum type="arabicPeriod"/>
            </a:pPr>
            <a:r>
              <a:rPr lang="en-US" dirty="0"/>
              <a:t>From whom can Mrs. Braun recover damages? How will she recover these damages? Is there a limit to the amount she can recover?</a:t>
            </a:r>
          </a:p>
          <a:p>
            <a:pPr marL="457200" indent="-457200">
              <a:buFont typeface="+mj-lt"/>
              <a:buAutoNum type="arabicPeriod"/>
            </a:pPr>
            <a:r>
              <a:rPr lang="en-US" dirty="0"/>
              <a:t>Why does the law treat these two injured people differently? Is this fair? Explain.</a:t>
            </a:r>
          </a:p>
        </p:txBody>
      </p:sp>
    </p:spTree>
    <p:extLst>
      <p:ext uri="{BB962C8B-B14F-4D97-AF65-F5344CB8AC3E}">
        <p14:creationId xmlns:p14="http://schemas.microsoft.com/office/powerpoint/2010/main" val="160274439"/>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Day 36. Objectives</a:t>
            </a:r>
          </a:p>
        </p:txBody>
      </p:sp>
      <p:sp>
        <p:nvSpPr>
          <p:cNvPr id="3" name="Content Placeholder 2"/>
          <p:cNvSpPr>
            <a:spLocks noGrp="1"/>
          </p:cNvSpPr>
          <p:nvPr>
            <p:ph idx="1"/>
          </p:nvPr>
        </p:nvSpPr>
        <p:spPr>
          <a:xfrm>
            <a:off x="0" y="1609344"/>
            <a:ext cx="12192000" cy="5248656"/>
          </a:xfrm>
        </p:spPr>
        <p:txBody>
          <a:bodyPr/>
          <a:lstStyle/>
          <a:p>
            <a:pPr lvl="1"/>
            <a:r>
              <a:rPr lang="en-US" dirty="0"/>
              <a:t>Students will be able to:</a:t>
            </a:r>
          </a:p>
          <a:p>
            <a:pPr lvl="2"/>
            <a:r>
              <a:rPr lang="en-US" dirty="0"/>
              <a:t>Define intentional tort and how intent can be proven;</a:t>
            </a:r>
          </a:p>
          <a:p>
            <a:pPr lvl="2"/>
            <a:r>
              <a:rPr lang="en-US" dirty="0"/>
              <a:t>Explain the types of damages that a plaintiff can recover in an intentional tort lawsuit including compensatory, punitive, and nominal damages; and</a:t>
            </a:r>
          </a:p>
          <a:p>
            <a:pPr lvl="2"/>
            <a:r>
              <a:rPr lang="en-US" dirty="0"/>
              <a:t>Define the intentional torts of battery and assault using their elements and provide examples of each.</a:t>
            </a:r>
          </a:p>
          <a:p>
            <a:pPr lvl="2"/>
            <a:endParaRPr lang="en-US" dirty="0"/>
          </a:p>
        </p:txBody>
      </p:sp>
    </p:spTree>
    <p:extLst>
      <p:ext uri="{BB962C8B-B14F-4D97-AF65-F5344CB8AC3E}">
        <p14:creationId xmlns:p14="http://schemas.microsoft.com/office/powerpoint/2010/main" val="16935404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lstStyle/>
          <a:p>
            <a:pPr marL="0" indent="0">
              <a:buNone/>
            </a:pPr>
            <a:r>
              <a:rPr lang="en-US" dirty="0"/>
              <a:t>13. Which provision in the U.S. Constitution applies if a state law conflicts with a federal law?</a:t>
            </a:r>
          </a:p>
          <a:p>
            <a:pPr marL="0" indent="0">
              <a:buNone/>
            </a:pPr>
            <a:r>
              <a:rPr lang="en-US" dirty="0"/>
              <a:t>A. Amendment I (freedom of expression)</a:t>
            </a:r>
          </a:p>
          <a:p>
            <a:pPr marL="0" indent="0">
              <a:buNone/>
            </a:pPr>
            <a:r>
              <a:rPr lang="en-US" dirty="0"/>
              <a:t>B. Amendment V (due process clause)</a:t>
            </a:r>
          </a:p>
          <a:p>
            <a:pPr marL="0" indent="0">
              <a:buNone/>
            </a:pPr>
            <a:r>
              <a:rPr lang="en-US" dirty="0"/>
              <a:t>C. Article I (enumerated powers)</a:t>
            </a:r>
          </a:p>
          <a:p>
            <a:pPr marL="0" indent="0">
              <a:buNone/>
            </a:pPr>
            <a:r>
              <a:rPr lang="en-US" dirty="0"/>
              <a:t>D. Article VI (supremacy clause)</a:t>
            </a:r>
          </a:p>
        </p:txBody>
      </p:sp>
    </p:spTree>
    <p:extLst>
      <p:ext uri="{BB962C8B-B14F-4D97-AF65-F5344CB8AC3E}">
        <p14:creationId xmlns:p14="http://schemas.microsoft.com/office/powerpoint/2010/main" val="3081963431"/>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Intentional Torts, Intent, &amp; Damages</a:t>
            </a:r>
          </a:p>
        </p:txBody>
      </p:sp>
      <p:sp>
        <p:nvSpPr>
          <p:cNvPr id="3" name="Content Placeholder 2"/>
          <p:cNvSpPr>
            <a:spLocks noGrp="1"/>
          </p:cNvSpPr>
          <p:nvPr>
            <p:ph idx="1"/>
          </p:nvPr>
        </p:nvSpPr>
        <p:spPr>
          <a:xfrm>
            <a:off x="0" y="1609344"/>
            <a:ext cx="12192000" cy="5248656"/>
          </a:xfrm>
        </p:spPr>
        <p:txBody>
          <a:bodyPr>
            <a:normAutofit/>
          </a:bodyPr>
          <a:lstStyle/>
          <a:p>
            <a:r>
              <a:rPr lang="en-US" b="1" dirty="0">
                <a:solidFill>
                  <a:srgbClr val="002060"/>
                </a:solidFill>
              </a:rPr>
              <a:t>Intentional Torts- </a:t>
            </a:r>
            <a:r>
              <a:rPr lang="en-US" b="1" u="sng" dirty="0">
                <a:solidFill>
                  <a:srgbClr val="002060"/>
                </a:solidFill>
              </a:rPr>
              <a:t>intentional wrongs</a:t>
            </a:r>
            <a:r>
              <a:rPr lang="en-US" b="1" dirty="0">
                <a:solidFill>
                  <a:srgbClr val="002060"/>
                </a:solidFill>
              </a:rPr>
              <a:t>; actions taken to deliberately harm another person and/or property</a:t>
            </a:r>
            <a:r>
              <a:rPr lang="en-US" b="1" dirty="0"/>
              <a:t> </a:t>
            </a:r>
            <a:r>
              <a:rPr lang="en-US" dirty="0"/>
              <a:t>(only intent needed is to do the act (</a:t>
            </a:r>
            <a:r>
              <a:rPr lang="en-US" b="1" dirty="0"/>
              <a:t>regardless of whether harm results</a:t>
            </a:r>
            <a:r>
              <a:rPr lang="en-US" dirty="0"/>
              <a:t>)).</a:t>
            </a:r>
          </a:p>
          <a:p>
            <a:r>
              <a:rPr lang="en-US" b="1" dirty="0">
                <a:solidFill>
                  <a:srgbClr val="002060"/>
                </a:solidFill>
              </a:rPr>
              <a:t>Intent</a:t>
            </a:r>
            <a:r>
              <a:rPr lang="en-US" b="1" dirty="0"/>
              <a:t> (all sufficient to prove the element of Intent in Intentional Torts):</a:t>
            </a:r>
          </a:p>
          <a:p>
            <a:pPr lvl="1"/>
            <a:r>
              <a:rPr lang="en-US" b="1" dirty="0"/>
              <a:t>(1) </a:t>
            </a:r>
            <a:r>
              <a:rPr lang="en-US" b="1" u="sng" dirty="0">
                <a:solidFill>
                  <a:srgbClr val="002060"/>
                </a:solidFill>
              </a:rPr>
              <a:t>Intent</a:t>
            </a:r>
            <a:r>
              <a:rPr lang="en-US" b="1" dirty="0">
                <a:solidFill>
                  <a:srgbClr val="002060"/>
                </a:solidFill>
              </a:rPr>
              <a:t>- contact is “</a:t>
            </a:r>
            <a:r>
              <a:rPr lang="en-US" b="1" u="sng" dirty="0">
                <a:solidFill>
                  <a:srgbClr val="002060"/>
                </a:solidFill>
              </a:rPr>
              <a:t>substantially certain</a:t>
            </a:r>
            <a:r>
              <a:rPr lang="en-US" b="1" dirty="0">
                <a:solidFill>
                  <a:srgbClr val="002060"/>
                </a:solidFill>
              </a:rPr>
              <a:t>” to occur from the act;</a:t>
            </a:r>
          </a:p>
          <a:p>
            <a:pPr lvl="1"/>
            <a:r>
              <a:rPr lang="en-US" b="1" dirty="0"/>
              <a:t>(2) </a:t>
            </a:r>
            <a:r>
              <a:rPr lang="en-US" b="1" u="sng" dirty="0">
                <a:solidFill>
                  <a:srgbClr val="002060"/>
                </a:solidFill>
              </a:rPr>
              <a:t>Constructive Intent</a:t>
            </a:r>
            <a:r>
              <a:rPr lang="en-US" b="1" dirty="0"/>
              <a:t>- intent is presumed </a:t>
            </a:r>
            <a:r>
              <a:rPr lang="en-US" b="1" dirty="0">
                <a:solidFill>
                  <a:srgbClr val="002060"/>
                </a:solidFill>
              </a:rPr>
              <a:t>when the defendant can “reasonably expect” the consequences of his act to a “substantial certainty;” or</a:t>
            </a:r>
          </a:p>
          <a:p>
            <a:pPr lvl="1"/>
            <a:r>
              <a:rPr lang="en-US" b="1" dirty="0"/>
              <a:t>(3) </a:t>
            </a:r>
            <a:r>
              <a:rPr lang="en-US" b="1" u="sng" dirty="0">
                <a:solidFill>
                  <a:srgbClr val="002060"/>
                </a:solidFill>
              </a:rPr>
              <a:t>Transferred Intent</a:t>
            </a:r>
            <a:r>
              <a:rPr lang="en-US" b="1" dirty="0">
                <a:solidFill>
                  <a:srgbClr val="002060"/>
                </a:solidFill>
              </a:rPr>
              <a:t>- contact occurs to another person other than the person the defendant intended.</a:t>
            </a:r>
            <a:endParaRPr lang="en-US" b="1" dirty="0"/>
          </a:p>
          <a:p>
            <a:r>
              <a:rPr lang="en-US" b="1" dirty="0"/>
              <a:t>Types of Damages:</a:t>
            </a:r>
          </a:p>
          <a:p>
            <a:pPr lvl="1"/>
            <a:r>
              <a:rPr lang="en-US" b="1" u="sng" dirty="0">
                <a:solidFill>
                  <a:srgbClr val="002060"/>
                </a:solidFill>
              </a:rPr>
              <a:t>Compensatory</a:t>
            </a:r>
            <a:r>
              <a:rPr lang="en-US" b="1" dirty="0">
                <a:solidFill>
                  <a:srgbClr val="002060"/>
                </a:solidFill>
              </a:rPr>
              <a:t> Damages- money damages to make up, or compensate, for harm caused;</a:t>
            </a:r>
          </a:p>
          <a:p>
            <a:pPr lvl="2"/>
            <a:r>
              <a:rPr lang="en-US" dirty="0"/>
              <a:t>Direct damages;</a:t>
            </a:r>
          </a:p>
          <a:p>
            <a:pPr lvl="2"/>
            <a:r>
              <a:rPr lang="en-US" dirty="0"/>
              <a:t>Lost wages; and/or</a:t>
            </a:r>
          </a:p>
          <a:p>
            <a:pPr lvl="2"/>
            <a:r>
              <a:rPr lang="en-US" dirty="0"/>
              <a:t>“Pain and suffering,” et al.</a:t>
            </a:r>
          </a:p>
          <a:p>
            <a:pPr lvl="1"/>
            <a:r>
              <a:rPr lang="en-US" b="1" u="sng" dirty="0">
                <a:solidFill>
                  <a:srgbClr val="002060"/>
                </a:solidFill>
              </a:rPr>
              <a:t>Nominal</a:t>
            </a:r>
            <a:r>
              <a:rPr lang="en-US" b="1" dirty="0">
                <a:solidFill>
                  <a:srgbClr val="002060"/>
                </a:solidFill>
              </a:rPr>
              <a:t> Damages- token amount </a:t>
            </a:r>
            <a:r>
              <a:rPr lang="en-US" b="1" dirty="0"/>
              <a:t>just to show the claim was justified; ($1) a symbolic award of money.</a:t>
            </a:r>
          </a:p>
          <a:p>
            <a:pPr lvl="1"/>
            <a:r>
              <a:rPr lang="en-US" b="1" u="sng" dirty="0">
                <a:solidFill>
                  <a:srgbClr val="002060"/>
                </a:solidFill>
              </a:rPr>
              <a:t>Punitive</a:t>
            </a:r>
            <a:r>
              <a:rPr lang="en-US" b="1" dirty="0">
                <a:solidFill>
                  <a:srgbClr val="002060"/>
                </a:solidFill>
              </a:rPr>
              <a:t> Damages- money damages to punish </a:t>
            </a:r>
            <a:r>
              <a:rPr lang="en-US" b="1" dirty="0"/>
              <a:t>the defendant for malicious, willful, or outrageous acts.</a:t>
            </a:r>
          </a:p>
          <a:p>
            <a:r>
              <a:rPr lang="en-US" b="1" u="sng" dirty="0">
                <a:solidFill>
                  <a:srgbClr val="002060"/>
                </a:solidFill>
              </a:rPr>
              <a:t>Thin Skull</a:t>
            </a:r>
            <a:r>
              <a:rPr lang="en-US" b="1" dirty="0">
                <a:solidFill>
                  <a:srgbClr val="002060"/>
                </a:solidFill>
              </a:rPr>
              <a:t> Doctrine- you take your victim as he exists.</a:t>
            </a:r>
          </a:p>
        </p:txBody>
      </p:sp>
    </p:spTree>
    <p:extLst>
      <p:ext uri="{BB962C8B-B14F-4D97-AF65-F5344CB8AC3E}">
        <p14:creationId xmlns:p14="http://schemas.microsoft.com/office/powerpoint/2010/main" val="42498348"/>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Intentional Torts: Battery &amp; Assault</a:t>
            </a:r>
          </a:p>
        </p:txBody>
      </p:sp>
      <p:sp>
        <p:nvSpPr>
          <p:cNvPr id="3" name="Content Placeholder 2"/>
          <p:cNvSpPr>
            <a:spLocks noGrp="1"/>
          </p:cNvSpPr>
          <p:nvPr>
            <p:ph idx="1"/>
          </p:nvPr>
        </p:nvSpPr>
        <p:spPr>
          <a:xfrm>
            <a:off x="0" y="1609344"/>
            <a:ext cx="12192000" cy="5248656"/>
          </a:xfrm>
        </p:spPr>
        <p:txBody>
          <a:bodyPr>
            <a:normAutofit/>
          </a:bodyPr>
          <a:lstStyle/>
          <a:p>
            <a:r>
              <a:rPr lang="en-US" b="1" dirty="0">
                <a:solidFill>
                  <a:srgbClr val="002060"/>
                </a:solidFill>
              </a:rPr>
              <a:t>Battery</a:t>
            </a:r>
            <a:endParaRPr lang="en-US" dirty="0">
              <a:solidFill>
                <a:srgbClr val="002060"/>
              </a:solidFill>
            </a:endParaRPr>
          </a:p>
          <a:p>
            <a:pPr lvl="1"/>
            <a:r>
              <a:rPr lang="en-US" b="1" dirty="0">
                <a:solidFill>
                  <a:srgbClr val="002060"/>
                </a:solidFill>
              </a:rPr>
              <a:t>(1) </a:t>
            </a:r>
            <a:r>
              <a:rPr lang="en-US" b="1" u="sng" dirty="0">
                <a:solidFill>
                  <a:srgbClr val="002060"/>
                </a:solidFill>
              </a:rPr>
              <a:t>intentional contact</a:t>
            </a:r>
            <a:r>
              <a:rPr lang="en-US" b="1" dirty="0">
                <a:solidFill>
                  <a:srgbClr val="002060"/>
                </a:solidFill>
              </a:rPr>
              <a:t>,</a:t>
            </a:r>
            <a:endParaRPr lang="en-US" b="1" u="sng" dirty="0">
              <a:solidFill>
                <a:srgbClr val="002060"/>
              </a:solidFill>
            </a:endParaRPr>
          </a:p>
          <a:p>
            <a:pPr lvl="1"/>
            <a:r>
              <a:rPr lang="en-US" b="1" dirty="0">
                <a:solidFill>
                  <a:srgbClr val="002060"/>
                </a:solidFill>
              </a:rPr>
              <a:t>(2) that would have been </a:t>
            </a:r>
            <a:r>
              <a:rPr lang="en-US" b="1" u="sng" dirty="0">
                <a:solidFill>
                  <a:srgbClr val="002060"/>
                </a:solidFill>
              </a:rPr>
              <a:t>harmful or offensive</a:t>
            </a:r>
            <a:r>
              <a:rPr lang="en-US" b="1" dirty="0">
                <a:solidFill>
                  <a:srgbClr val="002060"/>
                </a:solidFill>
              </a:rPr>
              <a:t> to a “reasonable person” in society under the circumstances,</a:t>
            </a:r>
          </a:p>
          <a:p>
            <a:pPr lvl="2"/>
            <a:r>
              <a:rPr lang="en-US" dirty="0"/>
              <a:t>Harmful- loss, detriment, injury.</a:t>
            </a:r>
          </a:p>
          <a:p>
            <a:pPr lvl="2"/>
            <a:r>
              <a:rPr lang="en-US" dirty="0"/>
              <a:t>Offensive- offends a reasonable person’s sense of dignity (not supersensitive unless the defendant knows of a person’s extreme sensitivity).</a:t>
            </a:r>
          </a:p>
          <a:p>
            <a:pPr lvl="1"/>
            <a:r>
              <a:rPr lang="en-US" b="1" dirty="0">
                <a:solidFill>
                  <a:srgbClr val="002060"/>
                </a:solidFill>
              </a:rPr>
              <a:t>(3) and which </a:t>
            </a:r>
            <a:r>
              <a:rPr lang="en-US" b="1" u="sng" dirty="0">
                <a:solidFill>
                  <a:srgbClr val="002060"/>
                </a:solidFill>
              </a:rPr>
              <a:t>caused</a:t>
            </a:r>
            <a:r>
              <a:rPr lang="en-US" b="1" dirty="0">
                <a:solidFill>
                  <a:srgbClr val="002060"/>
                </a:solidFill>
              </a:rPr>
              <a:t> the touching of another person.</a:t>
            </a:r>
          </a:p>
          <a:p>
            <a:r>
              <a:rPr lang="en-US" b="1" dirty="0">
                <a:solidFill>
                  <a:srgbClr val="002060"/>
                </a:solidFill>
              </a:rPr>
              <a:t>Assault</a:t>
            </a:r>
          </a:p>
          <a:p>
            <a:pPr lvl="1"/>
            <a:r>
              <a:rPr lang="en-US" b="1" dirty="0">
                <a:solidFill>
                  <a:srgbClr val="002060"/>
                </a:solidFill>
              </a:rPr>
              <a:t>(1) </a:t>
            </a:r>
            <a:r>
              <a:rPr lang="en-US" b="1" u="sng" dirty="0">
                <a:solidFill>
                  <a:srgbClr val="002060"/>
                </a:solidFill>
              </a:rPr>
              <a:t>intentional threat</a:t>
            </a:r>
            <a:r>
              <a:rPr lang="en-US" b="1" dirty="0">
                <a:solidFill>
                  <a:srgbClr val="002060"/>
                </a:solidFill>
              </a:rPr>
              <a:t>, show of force, or movement,</a:t>
            </a:r>
          </a:p>
          <a:p>
            <a:pPr lvl="1"/>
            <a:r>
              <a:rPr lang="en-US" b="1" dirty="0">
                <a:solidFill>
                  <a:srgbClr val="002060"/>
                </a:solidFill>
              </a:rPr>
              <a:t>(2) that would cause a “</a:t>
            </a:r>
            <a:r>
              <a:rPr lang="en-US" b="1" u="sng" dirty="0">
                <a:solidFill>
                  <a:srgbClr val="002060"/>
                </a:solidFill>
              </a:rPr>
              <a:t>reasonable</a:t>
            </a:r>
            <a:r>
              <a:rPr lang="en-US" b="1" dirty="0">
                <a:solidFill>
                  <a:srgbClr val="002060"/>
                </a:solidFill>
              </a:rPr>
              <a:t> person” to </a:t>
            </a:r>
            <a:r>
              <a:rPr lang="en-US" b="1" u="sng" dirty="0">
                <a:solidFill>
                  <a:srgbClr val="002060"/>
                </a:solidFill>
              </a:rPr>
              <a:t>fear</a:t>
            </a:r>
            <a:r>
              <a:rPr lang="en-US" b="1" dirty="0">
                <a:solidFill>
                  <a:srgbClr val="002060"/>
                </a:solidFill>
              </a:rPr>
              <a:t> an immediate harmful physical contact,</a:t>
            </a:r>
          </a:p>
          <a:p>
            <a:pPr lvl="2"/>
            <a:r>
              <a:rPr lang="en-US" dirty="0"/>
              <a:t>For “fear” the defendant must have:</a:t>
            </a:r>
          </a:p>
          <a:p>
            <a:pPr lvl="2"/>
            <a:r>
              <a:rPr lang="en-US" dirty="0"/>
              <a:t>(a) the present ability to carry out the threat;</a:t>
            </a:r>
          </a:p>
          <a:p>
            <a:pPr lvl="2"/>
            <a:r>
              <a:rPr lang="en-US" dirty="0"/>
              <a:t>(b) the feared harm must be immediate or imminent; and</a:t>
            </a:r>
          </a:p>
          <a:p>
            <a:pPr lvl="2"/>
            <a:r>
              <a:rPr lang="en-US" dirty="0"/>
              <a:t>(c) the harm is usually not conditional.</a:t>
            </a:r>
          </a:p>
          <a:p>
            <a:pPr lvl="1"/>
            <a:r>
              <a:rPr lang="en-US" b="1" dirty="0">
                <a:solidFill>
                  <a:srgbClr val="002060"/>
                </a:solidFill>
              </a:rPr>
              <a:t>(3) and that </a:t>
            </a:r>
            <a:r>
              <a:rPr lang="en-US" b="1" u="sng" dirty="0">
                <a:solidFill>
                  <a:srgbClr val="002060"/>
                </a:solidFill>
              </a:rPr>
              <a:t>caused</a:t>
            </a:r>
            <a:r>
              <a:rPr lang="en-US" b="1" dirty="0">
                <a:solidFill>
                  <a:srgbClr val="002060"/>
                </a:solidFill>
              </a:rPr>
              <a:t> actual </a:t>
            </a:r>
            <a:r>
              <a:rPr lang="en-US" b="1" u="sng" dirty="0">
                <a:solidFill>
                  <a:srgbClr val="002060"/>
                </a:solidFill>
              </a:rPr>
              <a:t>contact</a:t>
            </a:r>
            <a:r>
              <a:rPr lang="en-US" b="1" dirty="0">
                <a:solidFill>
                  <a:srgbClr val="002060"/>
                </a:solidFill>
              </a:rPr>
              <a:t> or the reasonable </a:t>
            </a:r>
            <a:r>
              <a:rPr lang="en-US" b="1" u="sng" dirty="0">
                <a:solidFill>
                  <a:srgbClr val="002060"/>
                </a:solidFill>
              </a:rPr>
              <a:t>fear</a:t>
            </a:r>
            <a:r>
              <a:rPr lang="en-US" b="1" dirty="0">
                <a:solidFill>
                  <a:srgbClr val="002060"/>
                </a:solidFill>
              </a:rPr>
              <a:t> of contact to another person.</a:t>
            </a:r>
          </a:p>
        </p:txBody>
      </p:sp>
    </p:spTree>
    <p:extLst>
      <p:ext uri="{BB962C8B-B14F-4D97-AF65-F5344CB8AC3E}">
        <p14:creationId xmlns:p14="http://schemas.microsoft.com/office/powerpoint/2010/main" val="563962551"/>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183. What intentional tort element is established if contact is “substantially certain” to occur from the defendant’s act?</a:t>
            </a:r>
          </a:p>
          <a:p>
            <a:pPr marL="0" indent="0">
              <a:buNone/>
            </a:pPr>
            <a:r>
              <a:rPr lang="en-US" dirty="0"/>
              <a:t>A. duty</a:t>
            </a:r>
            <a:endParaRPr lang="en-US" i="1" dirty="0"/>
          </a:p>
          <a:p>
            <a:pPr marL="0" indent="0">
              <a:buNone/>
            </a:pPr>
            <a:r>
              <a:rPr lang="en-US" dirty="0"/>
              <a:t>B. damages</a:t>
            </a:r>
          </a:p>
          <a:p>
            <a:pPr marL="0" indent="0">
              <a:buNone/>
            </a:pPr>
            <a:r>
              <a:rPr lang="en-US" dirty="0"/>
              <a:t>C. intent</a:t>
            </a:r>
          </a:p>
          <a:p>
            <a:pPr marL="0" indent="0">
              <a:buNone/>
            </a:pPr>
            <a:r>
              <a:rPr lang="en-US" dirty="0"/>
              <a:t>D. causation</a:t>
            </a:r>
            <a:endParaRPr lang="en-US" i="1" dirty="0"/>
          </a:p>
          <a:p>
            <a:pPr marL="0" indent="0">
              <a:buNone/>
            </a:pPr>
            <a:endParaRPr lang="en-US" dirty="0"/>
          </a:p>
          <a:p>
            <a:pPr marL="0" indent="0">
              <a:buNone/>
            </a:pPr>
            <a:r>
              <a:rPr lang="en-US" dirty="0"/>
              <a:t>184. If Josh intended to punch Jerry during a bar fight but missed and instead hit Isabella, has intent to contact been established?</a:t>
            </a:r>
          </a:p>
          <a:p>
            <a:pPr marL="0" indent="0">
              <a:buNone/>
            </a:pPr>
            <a:r>
              <a:rPr lang="en-US" dirty="0"/>
              <a:t>A. yes under the doctrine of substantial certainty</a:t>
            </a:r>
          </a:p>
          <a:p>
            <a:pPr marL="0" indent="0">
              <a:buNone/>
            </a:pPr>
            <a:r>
              <a:rPr lang="en-US" dirty="0"/>
              <a:t>B. yes under the doctrine of transferred intent</a:t>
            </a:r>
          </a:p>
          <a:p>
            <a:pPr marL="0" indent="0">
              <a:buNone/>
            </a:pPr>
            <a:r>
              <a:rPr lang="en-US" dirty="0"/>
              <a:t>C. yes under the doctrine of constructive intent</a:t>
            </a:r>
          </a:p>
          <a:p>
            <a:pPr marL="0" indent="0">
              <a:buNone/>
            </a:pPr>
            <a:r>
              <a:rPr lang="en-US" dirty="0"/>
              <a:t>D. no because he intended to punch a different person</a:t>
            </a:r>
          </a:p>
        </p:txBody>
      </p:sp>
    </p:spTree>
    <p:extLst>
      <p:ext uri="{BB962C8B-B14F-4D97-AF65-F5344CB8AC3E}">
        <p14:creationId xmlns:p14="http://schemas.microsoft.com/office/powerpoint/2010/main" val="829815480"/>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185. What types of tort damages are intended to punish the defendant for his malicious, willful, or outrageous acts?</a:t>
            </a:r>
          </a:p>
          <a:p>
            <a:pPr marL="0" indent="0">
              <a:buNone/>
            </a:pPr>
            <a:r>
              <a:rPr lang="en-US" dirty="0"/>
              <a:t>A. compensatory</a:t>
            </a:r>
            <a:endParaRPr lang="en-US" i="1" dirty="0"/>
          </a:p>
          <a:p>
            <a:pPr marL="0" indent="0">
              <a:buNone/>
            </a:pPr>
            <a:r>
              <a:rPr lang="en-US" dirty="0"/>
              <a:t>B. nominal</a:t>
            </a:r>
          </a:p>
          <a:p>
            <a:pPr marL="0" indent="0">
              <a:buNone/>
            </a:pPr>
            <a:r>
              <a:rPr lang="en-US" dirty="0"/>
              <a:t>C. punitive</a:t>
            </a:r>
          </a:p>
          <a:p>
            <a:pPr marL="0" indent="0">
              <a:buNone/>
            </a:pPr>
            <a:r>
              <a:rPr lang="en-US" dirty="0"/>
              <a:t>D. restitution</a:t>
            </a:r>
            <a:endParaRPr lang="en-US" i="1" dirty="0"/>
          </a:p>
          <a:p>
            <a:pPr marL="0" indent="0">
              <a:buNone/>
            </a:pPr>
            <a:endParaRPr lang="en-US" dirty="0"/>
          </a:p>
          <a:p>
            <a:pPr marL="0" indent="0">
              <a:buNone/>
            </a:pPr>
            <a:r>
              <a:rPr lang="en-US" dirty="0"/>
              <a:t>186. What types of tort damages are token damages, like $1?</a:t>
            </a:r>
          </a:p>
          <a:p>
            <a:pPr marL="0" indent="0">
              <a:buNone/>
            </a:pPr>
            <a:r>
              <a:rPr lang="en-US" dirty="0"/>
              <a:t>A. compensatory</a:t>
            </a:r>
            <a:endParaRPr lang="en-US" i="1" dirty="0"/>
          </a:p>
          <a:p>
            <a:pPr marL="0" indent="0">
              <a:buNone/>
            </a:pPr>
            <a:r>
              <a:rPr lang="en-US" dirty="0"/>
              <a:t>B. nominal</a:t>
            </a:r>
          </a:p>
          <a:p>
            <a:pPr marL="0" indent="0">
              <a:buNone/>
            </a:pPr>
            <a:r>
              <a:rPr lang="en-US" dirty="0"/>
              <a:t>C. punitive</a:t>
            </a:r>
          </a:p>
          <a:p>
            <a:pPr marL="0" indent="0">
              <a:buNone/>
            </a:pPr>
            <a:r>
              <a:rPr lang="en-US" dirty="0"/>
              <a:t>D. restitution</a:t>
            </a:r>
            <a:endParaRPr lang="en-US" i="1" dirty="0"/>
          </a:p>
        </p:txBody>
      </p:sp>
    </p:spTree>
    <p:extLst>
      <p:ext uri="{BB962C8B-B14F-4D97-AF65-F5344CB8AC3E}">
        <p14:creationId xmlns:p14="http://schemas.microsoft.com/office/powerpoint/2010/main" val="1661757048"/>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fontScale="92500" lnSpcReduction="20000"/>
          </a:bodyPr>
          <a:lstStyle/>
          <a:p>
            <a:pPr marL="0" indent="0">
              <a:buNone/>
            </a:pPr>
            <a:r>
              <a:rPr lang="en-US" dirty="0"/>
              <a:t>187. What types of tort damages are money damages to make up, or compensate, for harm caused, like direct damages, lost wages, or “pain and suffering”?</a:t>
            </a:r>
          </a:p>
          <a:p>
            <a:pPr marL="0" indent="0">
              <a:buNone/>
            </a:pPr>
            <a:r>
              <a:rPr lang="en-US" dirty="0"/>
              <a:t>A. compensatory</a:t>
            </a:r>
            <a:endParaRPr lang="en-US" i="1" dirty="0"/>
          </a:p>
          <a:p>
            <a:pPr marL="0" indent="0">
              <a:buNone/>
            </a:pPr>
            <a:r>
              <a:rPr lang="en-US" dirty="0"/>
              <a:t>B. nominal</a:t>
            </a:r>
          </a:p>
          <a:p>
            <a:pPr marL="0" indent="0">
              <a:buNone/>
            </a:pPr>
            <a:r>
              <a:rPr lang="en-US" dirty="0"/>
              <a:t>C. punitive</a:t>
            </a:r>
          </a:p>
          <a:p>
            <a:pPr marL="0" indent="0">
              <a:buNone/>
            </a:pPr>
            <a:r>
              <a:rPr lang="en-US" dirty="0"/>
              <a:t>D. restitution</a:t>
            </a:r>
            <a:endParaRPr lang="en-US" i="1" dirty="0"/>
          </a:p>
          <a:p>
            <a:pPr marL="0" indent="0">
              <a:buNone/>
            </a:pPr>
            <a:endParaRPr lang="en-US" dirty="0"/>
          </a:p>
          <a:p>
            <a:pPr marL="0" indent="0">
              <a:buNone/>
            </a:pPr>
            <a:r>
              <a:rPr lang="en-US" dirty="0"/>
              <a:t>188. Jaspar intends to punch José after a disagreement and sucker punches him square in the back of the head. Unknown to Jaspar, José has a rare bone condition, whereby his bones are extraordinarily weak. When he is punched by Jaspar, it breaks his skull and he dies as a result. Can José’s estate sue Jaspar for wrongful death?</a:t>
            </a:r>
          </a:p>
          <a:p>
            <a:pPr marL="0" indent="0">
              <a:buNone/>
            </a:pPr>
            <a:r>
              <a:rPr lang="en-US" dirty="0"/>
              <a:t>A. yes because you take your victim as he exists, rare conditions and all</a:t>
            </a:r>
            <a:endParaRPr lang="en-US" i="1" dirty="0"/>
          </a:p>
          <a:p>
            <a:pPr marL="0" indent="0">
              <a:buNone/>
            </a:pPr>
            <a:r>
              <a:rPr lang="en-US" dirty="0"/>
              <a:t>B. yes because a reasonable person would not have sucker punched a person in the first place</a:t>
            </a:r>
          </a:p>
          <a:p>
            <a:pPr marL="0" indent="0">
              <a:buNone/>
            </a:pPr>
            <a:r>
              <a:rPr lang="en-US" dirty="0"/>
              <a:t>C. no because Jaspar did not intend to kill José by punching him and therefore intent was not proven</a:t>
            </a:r>
          </a:p>
          <a:p>
            <a:pPr marL="0" indent="0">
              <a:buNone/>
            </a:pPr>
            <a:r>
              <a:rPr lang="en-US" dirty="0"/>
              <a:t>D. no because a reasonable person in that situation would not have believed that a punch would have caused the death of José</a:t>
            </a:r>
            <a:endParaRPr lang="en-US" i="1" dirty="0"/>
          </a:p>
        </p:txBody>
      </p:sp>
    </p:spTree>
    <p:extLst>
      <p:ext uri="{BB962C8B-B14F-4D97-AF65-F5344CB8AC3E}">
        <p14:creationId xmlns:p14="http://schemas.microsoft.com/office/powerpoint/2010/main" val="685034689"/>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189. What tort has occurred if Sarah intends to make contact with Meagan and acts in a way that causes harmful or offensive contact to her?</a:t>
            </a:r>
          </a:p>
          <a:p>
            <a:pPr marL="0" indent="0">
              <a:buNone/>
            </a:pPr>
            <a:r>
              <a:rPr lang="en-US" dirty="0"/>
              <a:t>A. assault</a:t>
            </a:r>
            <a:endParaRPr lang="en-US" i="1" dirty="0"/>
          </a:p>
          <a:p>
            <a:pPr marL="0" indent="0">
              <a:buNone/>
            </a:pPr>
            <a:r>
              <a:rPr lang="en-US" dirty="0"/>
              <a:t>B. battery</a:t>
            </a:r>
          </a:p>
          <a:p>
            <a:pPr marL="0" indent="0">
              <a:buNone/>
            </a:pPr>
            <a:r>
              <a:rPr lang="en-US" dirty="0"/>
              <a:t>C. intentional infliction of emotional distress</a:t>
            </a:r>
          </a:p>
          <a:p>
            <a:pPr marL="0" indent="0">
              <a:buNone/>
            </a:pPr>
            <a:r>
              <a:rPr lang="en-US" dirty="0"/>
              <a:t>D. false imprisonment</a:t>
            </a:r>
            <a:endParaRPr lang="en-US" i="1" dirty="0"/>
          </a:p>
          <a:p>
            <a:pPr marL="0" indent="0">
              <a:buNone/>
            </a:pPr>
            <a:endParaRPr lang="en-US" dirty="0"/>
          </a:p>
          <a:p>
            <a:pPr marL="0" indent="0">
              <a:buNone/>
            </a:pPr>
            <a:r>
              <a:rPr lang="en-US" dirty="0"/>
              <a:t>190. What tort has occurred if Sarah threatens to make contact with Meagan and acts in a way that causes her to fear that harmful or offensive contact will occur?</a:t>
            </a:r>
          </a:p>
          <a:p>
            <a:pPr marL="0" indent="0">
              <a:buNone/>
            </a:pPr>
            <a:r>
              <a:rPr lang="en-US" dirty="0"/>
              <a:t>A. assault</a:t>
            </a:r>
          </a:p>
          <a:p>
            <a:pPr marL="0" indent="0">
              <a:buNone/>
            </a:pPr>
            <a:r>
              <a:rPr lang="en-US" dirty="0"/>
              <a:t>B. battery</a:t>
            </a:r>
          </a:p>
          <a:p>
            <a:pPr marL="0" indent="0">
              <a:buNone/>
            </a:pPr>
            <a:r>
              <a:rPr lang="en-US" dirty="0"/>
              <a:t>C. intentional infliction of emotional distress</a:t>
            </a:r>
          </a:p>
          <a:p>
            <a:pPr marL="0" indent="0">
              <a:buNone/>
            </a:pPr>
            <a:r>
              <a:rPr lang="en-US" dirty="0"/>
              <a:t>D. false imprisonment</a:t>
            </a:r>
          </a:p>
        </p:txBody>
      </p:sp>
    </p:spTree>
    <p:extLst>
      <p:ext uri="{BB962C8B-B14F-4D97-AF65-F5344CB8AC3E}">
        <p14:creationId xmlns:p14="http://schemas.microsoft.com/office/powerpoint/2010/main" val="646473140"/>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191. Has the tort of battery occurred if Sarah intends to make contact with Meagan and acts in a way that should have caused harmful or offensive contact to her but Sarah whiffs and misses Meagan?</a:t>
            </a:r>
          </a:p>
          <a:p>
            <a:pPr marL="0" indent="0">
              <a:buNone/>
            </a:pPr>
            <a:r>
              <a:rPr lang="en-US" dirty="0"/>
              <a:t>A. no because there was no intent</a:t>
            </a:r>
            <a:endParaRPr lang="en-US" i="1" dirty="0"/>
          </a:p>
          <a:p>
            <a:pPr marL="0" indent="0">
              <a:buNone/>
            </a:pPr>
            <a:r>
              <a:rPr lang="en-US" dirty="0"/>
              <a:t>B. no because there was no contact</a:t>
            </a:r>
          </a:p>
          <a:p>
            <a:pPr marL="0" indent="0">
              <a:buNone/>
            </a:pPr>
            <a:r>
              <a:rPr lang="en-US" dirty="0"/>
              <a:t>C. yes because intent to contact another person is enough to establish the tort of battery</a:t>
            </a:r>
          </a:p>
          <a:p>
            <a:pPr marL="0" indent="0">
              <a:buNone/>
            </a:pPr>
            <a:r>
              <a:rPr lang="en-US" dirty="0"/>
              <a:t>D. yes because she swung her arm and Meagan reasonably feared that contact would happen </a:t>
            </a:r>
            <a:endParaRPr lang="en-US" i="1" dirty="0"/>
          </a:p>
          <a:p>
            <a:pPr marL="0" indent="0">
              <a:buNone/>
            </a:pPr>
            <a:endParaRPr lang="en-US" dirty="0"/>
          </a:p>
          <a:p>
            <a:pPr marL="0" indent="0">
              <a:buNone/>
            </a:pPr>
            <a:r>
              <a:rPr lang="en-US" dirty="0"/>
              <a:t>192. Has the tort of assault occurred if Sarah intends to make contact with Meagan and acts in a way that should have caused harmful or offensive contact to her but Sarah whiffs and misses Meagan?</a:t>
            </a:r>
          </a:p>
          <a:p>
            <a:pPr marL="0" indent="0">
              <a:buNone/>
            </a:pPr>
            <a:r>
              <a:rPr lang="en-US" dirty="0"/>
              <a:t>A. no because there was no intent</a:t>
            </a:r>
          </a:p>
          <a:p>
            <a:pPr marL="0" indent="0">
              <a:buNone/>
            </a:pPr>
            <a:r>
              <a:rPr lang="en-US" dirty="0"/>
              <a:t>B. no because there was no contact</a:t>
            </a:r>
          </a:p>
          <a:p>
            <a:pPr marL="0" indent="0">
              <a:buNone/>
            </a:pPr>
            <a:r>
              <a:rPr lang="en-US" dirty="0"/>
              <a:t>C. yes because intent to contact another person is enough to establish the tort of assault</a:t>
            </a:r>
          </a:p>
          <a:p>
            <a:pPr marL="0" indent="0">
              <a:buNone/>
            </a:pPr>
            <a:r>
              <a:rPr lang="en-US" dirty="0"/>
              <a:t>D. yes because she swung her arm and Meagan reasonably feared that contact would happen</a:t>
            </a:r>
          </a:p>
        </p:txBody>
      </p:sp>
    </p:spTree>
    <p:extLst>
      <p:ext uri="{BB962C8B-B14F-4D97-AF65-F5344CB8AC3E}">
        <p14:creationId xmlns:p14="http://schemas.microsoft.com/office/powerpoint/2010/main" val="3431047436"/>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lnSpcReduction="10000"/>
          </a:bodyPr>
          <a:lstStyle/>
          <a:p>
            <a:pPr marL="0" indent="0">
              <a:buNone/>
            </a:pPr>
            <a:r>
              <a:rPr lang="en-US" dirty="0"/>
              <a:t>193. Has the tort of battery occurred if Oliver taps Evan on the shoulder to inform him that he dropped his wallet?</a:t>
            </a:r>
          </a:p>
          <a:p>
            <a:pPr marL="0" indent="0">
              <a:buNone/>
            </a:pPr>
            <a:r>
              <a:rPr lang="en-US" dirty="0"/>
              <a:t>A. no because there was no intent to contact</a:t>
            </a:r>
            <a:endParaRPr lang="en-US" i="1" dirty="0"/>
          </a:p>
          <a:p>
            <a:pPr marL="0" indent="0">
              <a:buNone/>
            </a:pPr>
            <a:r>
              <a:rPr lang="en-US" dirty="0"/>
              <a:t>B. no because there was no contact</a:t>
            </a:r>
          </a:p>
          <a:p>
            <a:pPr marL="0" indent="0">
              <a:buNone/>
            </a:pPr>
            <a:r>
              <a:rPr lang="en-US" dirty="0"/>
              <a:t>C. no because a reasonable person would not have found the contact offensive</a:t>
            </a:r>
          </a:p>
          <a:p>
            <a:pPr marL="0" indent="0">
              <a:buNone/>
            </a:pPr>
            <a:r>
              <a:rPr lang="en-US" dirty="0"/>
              <a:t>D. yes </a:t>
            </a:r>
            <a:endParaRPr lang="en-US" i="1" dirty="0"/>
          </a:p>
          <a:p>
            <a:pPr marL="0" indent="0">
              <a:buNone/>
            </a:pPr>
            <a:endParaRPr lang="en-US" dirty="0"/>
          </a:p>
          <a:p>
            <a:pPr marL="0" indent="0">
              <a:buNone/>
            </a:pPr>
            <a:r>
              <a:rPr lang="en-US" dirty="0"/>
              <a:t>194. Has the tort of assault occurred if 98-year old Mrs. Jones intends to punch 22-year old Arnold in the face? Mrs. Jones misses Arnold, who is a world class body builder.</a:t>
            </a:r>
          </a:p>
          <a:p>
            <a:pPr marL="0" indent="0">
              <a:buNone/>
            </a:pPr>
            <a:r>
              <a:rPr lang="en-US" dirty="0"/>
              <a:t>A. no because there was no intent</a:t>
            </a:r>
          </a:p>
          <a:p>
            <a:pPr marL="0" indent="0">
              <a:buNone/>
            </a:pPr>
            <a:r>
              <a:rPr lang="en-US" dirty="0"/>
              <a:t>B. yes because there was intent</a:t>
            </a:r>
          </a:p>
          <a:p>
            <a:pPr marL="0" indent="0">
              <a:buNone/>
            </a:pPr>
            <a:r>
              <a:rPr lang="en-US" dirty="0"/>
              <a:t>C. yes because intent to cause another person to fear the contact is enough to establish the tort of assault</a:t>
            </a:r>
          </a:p>
          <a:p>
            <a:pPr marL="0" indent="0">
              <a:buNone/>
            </a:pPr>
            <a:r>
              <a:rPr lang="en-US" dirty="0"/>
              <a:t>D. no because Arnold was not hit and he did not reasonably fear the contact from the old lady</a:t>
            </a:r>
          </a:p>
        </p:txBody>
      </p:sp>
    </p:spTree>
    <p:extLst>
      <p:ext uri="{BB962C8B-B14F-4D97-AF65-F5344CB8AC3E}">
        <p14:creationId xmlns:p14="http://schemas.microsoft.com/office/powerpoint/2010/main" val="1678078562"/>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normAutofit/>
          </a:bodyPr>
          <a:lstStyle/>
          <a:p>
            <a:pPr algn="ctr"/>
            <a:r>
              <a:rPr lang="en-US" sz="4400" dirty="0">
                <a:solidFill>
                  <a:srgbClr val="00B050"/>
                </a:solidFill>
              </a:rPr>
              <a:t>Problem 45. The Case of the Mischievous Child</a:t>
            </a:r>
          </a:p>
        </p:txBody>
      </p:sp>
      <p:sp>
        <p:nvSpPr>
          <p:cNvPr id="3" name="Content Placeholder 2"/>
          <p:cNvSpPr>
            <a:spLocks noGrp="1"/>
          </p:cNvSpPr>
          <p:nvPr>
            <p:ph idx="1"/>
          </p:nvPr>
        </p:nvSpPr>
        <p:spPr>
          <a:xfrm>
            <a:off x="0" y="1609344"/>
            <a:ext cx="12192000" cy="5248656"/>
          </a:xfrm>
        </p:spPr>
        <p:txBody>
          <a:bodyPr/>
          <a:lstStyle/>
          <a:p>
            <a:pPr marL="0" indent="0">
              <a:buNone/>
            </a:pPr>
            <a:r>
              <a:rPr lang="en-US" dirty="0"/>
              <a:t>	Jeremy, a five-year old child, was playing in the backyard when his neighbor, an elderly woman named Helen, went outside to sit down. Jeremy pulled the lawn chair away just before Helen sat down. Helen was unable to catch herself and fell to the ground. As a result, she fractured her hip.</a:t>
            </a:r>
          </a:p>
          <a:p>
            <a:pPr marL="0" indent="0">
              <a:buNone/>
            </a:pPr>
            <a:r>
              <a:rPr lang="en-US" dirty="0"/>
              <a:t>	Jeremy did not intend to hurt Helen and did not believe she would be hurt. The child was aware, however, that if he pulled away the chair as Helen was sitting down, she would almost certainly land on the ground.</a:t>
            </a:r>
          </a:p>
          <a:p>
            <a:pPr marL="0" indent="0">
              <a:buNone/>
            </a:pPr>
            <a:endParaRPr lang="en-US" dirty="0"/>
          </a:p>
          <a:p>
            <a:pPr marL="457200" indent="-457200">
              <a:buFont typeface="+mj-lt"/>
              <a:buAutoNum type="arabicPeriod"/>
            </a:pPr>
            <a:r>
              <a:rPr lang="en-US" dirty="0"/>
              <a:t>Did Jeremy act intentionally? Is a five-year old too young to act intentionally? To understand the significance of his actions?</a:t>
            </a:r>
          </a:p>
          <a:p>
            <a:pPr marL="457200" indent="-457200">
              <a:buFont typeface="+mj-lt"/>
              <a:buAutoNum type="arabicPeriod"/>
            </a:pPr>
            <a:r>
              <a:rPr lang="en-US" dirty="0"/>
              <a:t>Did Jeremy cause Helen’s fall? Explain the reasons for your answer.</a:t>
            </a:r>
          </a:p>
          <a:p>
            <a:pPr marL="457200" indent="-457200">
              <a:buFont typeface="+mj-lt"/>
              <a:buAutoNum type="arabicPeriod"/>
            </a:pPr>
            <a:r>
              <a:rPr lang="en-US" dirty="0"/>
              <a:t>Can Helen sue Jeremy and force him to pay for her injuries? Can she sue Jeremy’s parents?</a:t>
            </a:r>
          </a:p>
          <a:p>
            <a:pPr marL="457200" indent="-457200">
              <a:buFont typeface="+mj-lt"/>
              <a:buAutoNum type="arabicPeriod"/>
            </a:pPr>
            <a:r>
              <a:rPr lang="en-US" dirty="0"/>
              <a:t>Should it matter that Jeremy did not mean to hurt the woman?</a:t>
            </a:r>
          </a:p>
          <a:p>
            <a:pPr marL="457200" indent="-457200">
              <a:buFont typeface="+mj-lt"/>
              <a:buAutoNum type="arabicPeriod"/>
            </a:pPr>
            <a:r>
              <a:rPr lang="en-US" dirty="0"/>
              <a:t>Would the legal outcome be different if the child had been running in the yard and tripped over the chair just as Helen was sitting down, resulting in the same injury to her? Explain your answer.</a:t>
            </a:r>
          </a:p>
        </p:txBody>
      </p:sp>
    </p:spTree>
    <p:extLst>
      <p:ext uri="{BB962C8B-B14F-4D97-AF65-F5344CB8AC3E}">
        <p14:creationId xmlns:p14="http://schemas.microsoft.com/office/powerpoint/2010/main" val="3765961451"/>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normAutofit/>
          </a:bodyPr>
          <a:lstStyle/>
          <a:p>
            <a:pPr algn="ctr"/>
            <a:r>
              <a:rPr lang="en-US" dirty="0">
                <a:solidFill>
                  <a:srgbClr val="00B050"/>
                </a:solidFill>
              </a:rPr>
              <a:t>Problem 46. Assault or Battery</a:t>
            </a:r>
          </a:p>
        </p:txBody>
      </p:sp>
      <p:sp>
        <p:nvSpPr>
          <p:cNvPr id="3" name="Content Placeholder 2"/>
          <p:cNvSpPr>
            <a:spLocks noGrp="1"/>
          </p:cNvSpPr>
          <p:nvPr>
            <p:ph idx="1"/>
          </p:nvPr>
        </p:nvSpPr>
        <p:spPr>
          <a:xfrm>
            <a:off x="0" y="1609344"/>
            <a:ext cx="12192000" cy="5248656"/>
          </a:xfrm>
        </p:spPr>
        <p:txBody>
          <a:bodyPr/>
          <a:lstStyle/>
          <a:p>
            <a:pPr marL="457200" indent="-457200">
              <a:buFont typeface="+mj-lt"/>
              <a:buAutoNum type="arabicPeriod"/>
            </a:pPr>
            <a:r>
              <a:rPr lang="en-US" dirty="0"/>
              <a:t>Lenny is a successful (and very rich) bank robber. He is also careful not to harm bank tellers. In fact, he always uses weapons without bullets. Unfortunately for Lenny, he holds up one bank too many and the police catch him. The day before he is caught he sticks an unloaded gun into the face of Cynthia, the teller at the Last National Bank. Cynthia wants to bring a civil suit against Lenny for assault. Will she be successful?</a:t>
            </a:r>
          </a:p>
          <a:p>
            <a:pPr marL="457200" indent="-457200">
              <a:buFont typeface="+mj-lt"/>
              <a:buAutoNum type="arabicPeriod"/>
            </a:pPr>
            <a:r>
              <a:rPr lang="en-US" dirty="0"/>
              <a:t>The tort of battery can be committed against someone who is asleep or unconscious, but the tort of assault cannot. Explain.</a:t>
            </a:r>
          </a:p>
        </p:txBody>
      </p:sp>
    </p:spTree>
    <p:extLst>
      <p:ext uri="{BB962C8B-B14F-4D97-AF65-F5344CB8AC3E}">
        <p14:creationId xmlns:p14="http://schemas.microsoft.com/office/powerpoint/2010/main" val="118361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normAutofit/>
          </a:bodyPr>
          <a:lstStyle/>
          <a:p>
            <a:pPr algn="ctr"/>
            <a:r>
              <a:rPr lang="en-US" dirty="0">
                <a:solidFill>
                  <a:srgbClr val="00B050"/>
                </a:solidFill>
              </a:rPr>
              <a:t>Problem 4. National, State, or Local</a:t>
            </a:r>
            <a:endParaRPr lang="en-US" dirty="0"/>
          </a:p>
        </p:txBody>
      </p:sp>
      <p:sp>
        <p:nvSpPr>
          <p:cNvPr id="3" name="Content Placeholder 2"/>
          <p:cNvSpPr>
            <a:spLocks noGrp="1"/>
          </p:cNvSpPr>
          <p:nvPr>
            <p:ph idx="1"/>
          </p:nvPr>
        </p:nvSpPr>
        <p:spPr>
          <a:xfrm>
            <a:off x="0" y="1609344"/>
            <a:ext cx="12192000" cy="5248656"/>
          </a:xfrm>
        </p:spPr>
        <p:txBody>
          <a:bodyPr/>
          <a:lstStyle/>
          <a:p>
            <a:pPr marL="0" indent="0">
              <a:buNone/>
            </a:pPr>
            <a:r>
              <a:rPr lang="en-US" dirty="0"/>
              <a:t>Decide whether each of the following is a federal, a state, and/or a local law.</a:t>
            </a:r>
          </a:p>
          <a:p>
            <a:pPr marL="0" indent="0">
              <a:buNone/>
            </a:pPr>
            <a:endParaRPr lang="en-US" dirty="0"/>
          </a:p>
          <a:p>
            <a:pPr marL="457200" indent="-457200">
              <a:buFont typeface="+mj-lt"/>
              <a:buAutoNum type="arabicPeriod"/>
            </a:pPr>
            <a:r>
              <a:rPr lang="en-US" dirty="0"/>
              <a:t>No parking on the east side of Main Street between 4:00 p.m. and 6:00 p.m.</a:t>
            </a:r>
          </a:p>
          <a:p>
            <a:pPr marL="457200" indent="-457200">
              <a:buFont typeface="+mj-lt"/>
              <a:buAutoNum type="arabicPeriod"/>
            </a:pPr>
            <a:r>
              <a:rPr lang="en-US" dirty="0"/>
              <a:t>All persons between the ages of 6 and 16 must attend school.</a:t>
            </a:r>
          </a:p>
          <a:p>
            <a:pPr marL="457200" indent="-457200">
              <a:buFont typeface="+mj-lt"/>
              <a:buAutoNum type="arabicPeriod"/>
            </a:pPr>
            <a:r>
              <a:rPr lang="en-US" dirty="0"/>
              <a:t>Whoever enters a bank for the purposes of taking by force or violence the property or money in custody of such bank shall be fined not more than $50,000 or imprisoned of more than 20 years or both.</a:t>
            </a:r>
          </a:p>
          <a:p>
            <a:pPr marL="457200" indent="-457200">
              <a:buFont typeface="+mj-lt"/>
              <a:buAutoNum type="arabicPeriod"/>
            </a:pPr>
            <a:r>
              <a:rPr lang="en-US" dirty="0"/>
              <a:t>In order to sell any products on public streets, the seller must first apply for and receive a vendor’s permit.</a:t>
            </a:r>
          </a:p>
          <a:p>
            <a:pPr marL="457200" indent="-457200">
              <a:buFont typeface="+mj-lt"/>
              <a:buAutoNum type="arabicPeriod"/>
            </a:pPr>
            <a:r>
              <a:rPr lang="en-US" dirty="0"/>
              <a:t>No employer of more than 15 persons may discriminate on the basis of race, color, religion, sex, or national origin.</a:t>
            </a:r>
          </a:p>
          <a:p>
            <a:pPr marL="457200" indent="-457200">
              <a:buFont typeface="+mj-lt"/>
              <a:buAutoNum type="arabicPeriod"/>
            </a:pPr>
            <a:r>
              <a:rPr lang="en-US" dirty="0"/>
              <a:t>All persons traveling on interstate airline carriers are subject to search before entering the airplane departure area.</a:t>
            </a:r>
          </a:p>
        </p:txBody>
      </p:sp>
    </p:spTree>
    <p:extLst>
      <p:ext uri="{BB962C8B-B14F-4D97-AF65-F5344CB8AC3E}">
        <p14:creationId xmlns:p14="http://schemas.microsoft.com/office/powerpoint/2010/main" val="2061008571"/>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Day 37. Objectives</a:t>
            </a:r>
          </a:p>
        </p:txBody>
      </p:sp>
      <p:sp>
        <p:nvSpPr>
          <p:cNvPr id="3" name="Content Placeholder 2"/>
          <p:cNvSpPr>
            <a:spLocks noGrp="1"/>
          </p:cNvSpPr>
          <p:nvPr>
            <p:ph idx="1"/>
          </p:nvPr>
        </p:nvSpPr>
        <p:spPr>
          <a:xfrm>
            <a:off x="0" y="1609344"/>
            <a:ext cx="12192000" cy="5248656"/>
          </a:xfrm>
        </p:spPr>
        <p:txBody>
          <a:bodyPr/>
          <a:lstStyle/>
          <a:p>
            <a:pPr lvl="1"/>
            <a:r>
              <a:rPr lang="en-US" dirty="0"/>
              <a:t>Students will be able to:</a:t>
            </a:r>
          </a:p>
          <a:p>
            <a:pPr lvl="2"/>
            <a:r>
              <a:rPr lang="en-US" dirty="0"/>
              <a:t>Define the intentional torts of false imprisonment and intentional infliction of emotional distress using their elements and provide examples of each.</a:t>
            </a:r>
          </a:p>
          <a:p>
            <a:pPr lvl="2"/>
            <a:endParaRPr lang="en-US" dirty="0"/>
          </a:p>
          <a:p>
            <a:pPr lvl="2"/>
            <a:endParaRPr lang="en-US" dirty="0"/>
          </a:p>
        </p:txBody>
      </p:sp>
    </p:spTree>
    <p:extLst>
      <p:ext uri="{BB962C8B-B14F-4D97-AF65-F5344CB8AC3E}">
        <p14:creationId xmlns:p14="http://schemas.microsoft.com/office/powerpoint/2010/main" val="2039068069"/>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normAutofit/>
          </a:bodyPr>
          <a:lstStyle/>
          <a:p>
            <a:pPr algn="ctr"/>
            <a:r>
              <a:rPr lang="en-US" dirty="0"/>
              <a:t>Intentional Torts: Intentional Infliction of Emotional Distress &amp; False Imprisonment</a:t>
            </a:r>
          </a:p>
        </p:txBody>
      </p:sp>
      <p:sp>
        <p:nvSpPr>
          <p:cNvPr id="3" name="Content Placeholder 2"/>
          <p:cNvSpPr>
            <a:spLocks noGrp="1"/>
          </p:cNvSpPr>
          <p:nvPr>
            <p:ph idx="1"/>
          </p:nvPr>
        </p:nvSpPr>
        <p:spPr>
          <a:xfrm>
            <a:off x="0" y="1609344"/>
            <a:ext cx="12192000" cy="5248656"/>
          </a:xfrm>
        </p:spPr>
        <p:txBody>
          <a:bodyPr>
            <a:normAutofit/>
          </a:bodyPr>
          <a:lstStyle/>
          <a:p>
            <a:r>
              <a:rPr lang="en-US" b="1" u="sng" dirty="0">
                <a:solidFill>
                  <a:srgbClr val="002060"/>
                </a:solidFill>
              </a:rPr>
              <a:t>Intentional Infliction of Emotional Distress</a:t>
            </a:r>
            <a:r>
              <a:rPr lang="en-US" b="1" dirty="0">
                <a:solidFill>
                  <a:srgbClr val="002060"/>
                </a:solidFill>
              </a:rPr>
              <a:t> (“IIED”)</a:t>
            </a:r>
          </a:p>
          <a:p>
            <a:pPr lvl="1"/>
            <a:r>
              <a:rPr lang="en-US" b="1" dirty="0"/>
              <a:t>(1) defendant </a:t>
            </a:r>
            <a:r>
              <a:rPr lang="en-US" b="1" u="sng" dirty="0">
                <a:solidFill>
                  <a:srgbClr val="002060"/>
                </a:solidFill>
              </a:rPr>
              <a:t>intentionally</a:t>
            </a:r>
            <a:r>
              <a:rPr lang="en-US" b="1" dirty="0">
                <a:solidFill>
                  <a:srgbClr val="002060"/>
                </a:solidFill>
              </a:rPr>
              <a:t> acted,</a:t>
            </a:r>
          </a:p>
          <a:p>
            <a:pPr lvl="1"/>
            <a:r>
              <a:rPr lang="en-US" b="1" dirty="0"/>
              <a:t>(2) </a:t>
            </a:r>
            <a:r>
              <a:rPr lang="en-US" b="1" dirty="0">
                <a:solidFill>
                  <a:srgbClr val="002060"/>
                </a:solidFill>
              </a:rPr>
              <a:t>with </a:t>
            </a:r>
            <a:r>
              <a:rPr lang="en-US" b="1" u="sng" dirty="0">
                <a:solidFill>
                  <a:srgbClr val="002060"/>
                </a:solidFill>
              </a:rPr>
              <a:t>extreme &amp; outrageous </a:t>
            </a:r>
            <a:r>
              <a:rPr lang="en-US" b="1" dirty="0">
                <a:solidFill>
                  <a:srgbClr val="002060"/>
                </a:solidFill>
              </a:rPr>
              <a:t>conduct,</a:t>
            </a:r>
          </a:p>
          <a:p>
            <a:pPr lvl="1"/>
            <a:r>
              <a:rPr lang="en-US" b="1" dirty="0"/>
              <a:t>(3) that </a:t>
            </a:r>
            <a:r>
              <a:rPr lang="en-US" b="1" dirty="0">
                <a:solidFill>
                  <a:srgbClr val="002060"/>
                </a:solidFill>
              </a:rPr>
              <a:t>would have caused a “</a:t>
            </a:r>
            <a:r>
              <a:rPr lang="en-US" b="1" u="sng" dirty="0">
                <a:solidFill>
                  <a:srgbClr val="002060"/>
                </a:solidFill>
              </a:rPr>
              <a:t>reasonable person</a:t>
            </a:r>
            <a:r>
              <a:rPr lang="en-US" b="1" dirty="0">
                <a:solidFill>
                  <a:srgbClr val="002060"/>
                </a:solidFill>
              </a:rPr>
              <a:t>” to suffer </a:t>
            </a:r>
            <a:r>
              <a:rPr lang="en-US" b="1" u="sng" dirty="0">
                <a:solidFill>
                  <a:srgbClr val="002060"/>
                </a:solidFill>
              </a:rPr>
              <a:t>emotional</a:t>
            </a:r>
            <a:r>
              <a:rPr lang="en-US" b="1" dirty="0">
                <a:solidFill>
                  <a:srgbClr val="002060"/>
                </a:solidFill>
              </a:rPr>
              <a:t> harm,</a:t>
            </a:r>
          </a:p>
          <a:p>
            <a:pPr lvl="1"/>
            <a:r>
              <a:rPr lang="en-US" b="1" dirty="0"/>
              <a:t>(4) and that, in fact, </a:t>
            </a:r>
            <a:r>
              <a:rPr lang="en-US" b="1" dirty="0">
                <a:solidFill>
                  <a:srgbClr val="002060"/>
                </a:solidFill>
              </a:rPr>
              <a:t>caused severe emotional </a:t>
            </a:r>
            <a:r>
              <a:rPr lang="en-US" b="1" u="sng" dirty="0">
                <a:solidFill>
                  <a:srgbClr val="002060"/>
                </a:solidFill>
              </a:rPr>
              <a:t>distress</a:t>
            </a:r>
            <a:r>
              <a:rPr lang="en-US" b="1" dirty="0">
                <a:solidFill>
                  <a:srgbClr val="002060"/>
                </a:solidFill>
              </a:rPr>
              <a:t> to the plaintiff.</a:t>
            </a:r>
          </a:p>
          <a:p>
            <a:r>
              <a:rPr lang="en-US" b="1" dirty="0">
                <a:solidFill>
                  <a:srgbClr val="002060"/>
                </a:solidFill>
              </a:rPr>
              <a:t>False Imprisonment</a:t>
            </a:r>
          </a:p>
          <a:p>
            <a:pPr lvl="1"/>
            <a:r>
              <a:rPr lang="en-US" b="1" dirty="0"/>
              <a:t>(1) defendant </a:t>
            </a:r>
            <a:r>
              <a:rPr lang="en-US" b="1" u="sng" dirty="0">
                <a:solidFill>
                  <a:srgbClr val="002060"/>
                </a:solidFill>
              </a:rPr>
              <a:t>intentionally</a:t>
            </a:r>
            <a:r>
              <a:rPr lang="en-US" b="1" dirty="0">
                <a:solidFill>
                  <a:srgbClr val="002060"/>
                </a:solidFill>
              </a:rPr>
              <a:t> acted,</a:t>
            </a:r>
          </a:p>
          <a:p>
            <a:pPr lvl="1"/>
            <a:r>
              <a:rPr lang="en-US" b="1" dirty="0"/>
              <a:t>(2) to </a:t>
            </a:r>
            <a:r>
              <a:rPr lang="en-US" b="1" dirty="0">
                <a:solidFill>
                  <a:srgbClr val="002060"/>
                </a:solidFill>
              </a:rPr>
              <a:t>wrongfully </a:t>
            </a:r>
            <a:r>
              <a:rPr lang="en-US" b="1" u="sng" dirty="0">
                <a:solidFill>
                  <a:srgbClr val="002060"/>
                </a:solidFill>
              </a:rPr>
              <a:t>confine</a:t>
            </a:r>
            <a:r>
              <a:rPr lang="en-US" b="1" dirty="0">
                <a:solidFill>
                  <a:srgbClr val="002060"/>
                </a:solidFill>
              </a:rPr>
              <a:t> another </a:t>
            </a:r>
            <a:r>
              <a:rPr lang="en-US" b="1" dirty="0"/>
              <a:t>person,</a:t>
            </a:r>
          </a:p>
          <a:p>
            <a:pPr lvl="2"/>
            <a:r>
              <a:rPr lang="en-US" dirty="0"/>
              <a:t>restraint can be with or without actually touching the person</a:t>
            </a:r>
          </a:p>
          <a:p>
            <a:pPr lvl="2"/>
            <a:r>
              <a:rPr lang="en-US" dirty="0"/>
              <a:t>protection of property or people under one’s care defense (teacher or police)</a:t>
            </a:r>
          </a:p>
          <a:p>
            <a:pPr lvl="2"/>
            <a:r>
              <a:rPr lang="en-US" dirty="0"/>
              <a:t>shopkeeper’s defense (to protect store property from theft)</a:t>
            </a:r>
          </a:p>
          <a:p>
            <a:pPr lvl="1"/>
            <a:r>
              <a:rPr lang="en-US" b="1" dirty="0"/>
              <a:t>(3) and that </a:t>
            </a:r>
            <a:r>
              <a:rPr lang="en-US" b="1" dirty="0">
                <a:solidFill>
                  <a:srgbClr val="002060"/>
                </a:solidFill>
              </a:rPr>
              <a:t>person </a:t>
            </a:r>
            <a:r>
              <a:rPr lang="en-US" b="1" u="sng" dirty="0">
                <a:solidFill>
                  <a:srgbClr val="002060"/>
                </a:solidFill>
              </a:rPr>
              <a:t>knew</a:t>
            </a:r>
            <a:r>
              <a:rPr lang="en-US" b="1" dirty="0">
                <a:solidFill>
                  <a:srgbClr val="002060"/>
                </a:solidFill>
              </a:rPr>
              <a:t> of the confinement or was </a:t>
            </a:r>
            <a:r>
              <a:rPr lang="en-US" b="1" u="sng" dirty="0">
                <a:solidFill>
                  <a:srgbClr val="002060"/>
                </a:solidFill>
              </a:rPr>
              <a:t>harmed</a:t>
            </a:r>
            <a:r>
              <a:rPr lang="en-US" b="1" dirty="0">
                <a:solidFill>
                  <a:srgbClr val="002060"/>
                </a:solidFill>
              </a:rPr>
              <a:t> </a:t>
            </a:r>
            <a:r>
              <a:rPr lang="en-US" b="1" dirty="0"/>
              <a:t>by the confinement,</a:t>
            </a:r>
          </a:p>
          <a:p>
            <a:pPr lvl="1"/>
            <a:r>
              <a:rPr lang="en-US" b="1" dirty="0"/>
              <a:t>(4) </a:t>
            </a:r>
            <a:r>
              <a:rPr lang="en-US" b="1" dirty="0">
                <a:solidFill>
                  <a:srgbClr val="002060"/>
                </a:solidFill>
              </a:rPr>
              <a:t>against his </a:t>
            </a:r>
            <a:r>
              <a:rPr lang="en-US" b="1" u="sng" dirty="0">
                <a:solidFill>
                  <a:srgbClr val="002060"/>
                </a:solidFill>
              </a:rPr>
              <a:t>will</a:t>
            </a:r>
            <a:r>
              <a:rPr lang="en-US" b="1" dirty="0">
                <a:solidFill>
                  <a:srgbClr val="002060"/>
                </a:solidFill>
              </a:rPr>
              <a:t> </a:t>
            </a:r>
            <a:r>
              <a:rPr lang="en-US" b="1" dirty="0"/>
              <a:t>and without consent,</a:t>
            </a:r>
          </a:p>
          <a:p>
            <a:pPr lvl="1"/>
            <a:r>
              <a:rPr lang="en-US" b="1" dirty="0"/>
              <a:t>(5) and the defendant’s </a:t>
            </a:r>
            <a:r>
              <a:rPr lang="en-US" b="1" dirty="0">
                <a:solidFill>
                  <a:srgbClr val="002060"/>
                </a:solidFill>
              </a:rPr>
              <a:t>act </a:t>
            </a:r>
            <a:r>
              <a:rPr lang="en-US" b="1" u="sng" dirty="0">
                <a:solidFill>
                  <a:srgbClr val="002060"/>
                </a:solidFill>
              </a:rPr>
              <a:t>caused</a:t>
            </a:r>
            <a:r>
              <a:rPr lang="en-US" b="1" dirty="0">
                <a:solidFill>
                  <a:srgbClr val="002060"/>
                </a:solidFill>
              </a:rPr>
              <a:t> the false imprisonment.</a:t>
            </a:r>
          </a:p>
        </p:txBody>
      </p:sp>
    </p:spTree>
    <p:extLst>
      <p:ext uri="{BB962C8B-B14F-4D97-AF65-F5344CB8AC3E}">
        <p14:creationId xmlns:p14="http://schemas.microsoft.com/office/powerpoint/2010/main" val="3868690788"/>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fontScale="92500" lnSpcReduction="10000"/>
          </a:bodyPr>
          <a:lstStyle/>
          <a:p>
            <a:pPr marL="0" indent="0">
              <a:buNone/>
            </a:pPr>
            <a:r>
              <a:rPr lang="en-US" dirty="0"/>
              <a:t>195. Amber tells Josh that his wife Sally was killed in a violent car crash on I-84 and then shows pictures of a unrecognizably mangled and bloodied body. Josh goes into a state of panic and shock. Amber then yells “April Fools.” What tort, if any, has occurred?</a:t>
            </a:r>
          </a:p>
          <a:p>
            <a:pPr marL="0" indent="0">
              <a:buNone/>
            </a:pPr>
            <a:r>
              <a:rPr lang="en-US" dirty="0"/>
              <a:t>A. no tort has occurred</a:t>
            </a:r>
            <a:endParaRPr lang="en-US" i="1" dirty="0"/>
          </a:p>
          <a:p>
            <a:pPr marL="0" indent="0">
              <a:buNone/>
            </a:pPr>
            <a:r>
              <a:rPr lang="en-US" dirty="0"/>
              <a:t>B. assault</a:t>
            </a:r>
          </a:p>
          <a:p>
            <a:pPr marL="0" indent="0">
              <a:buNone/>
            </a:pPr>
            <a:r>
              <a:rPr lang="en-US" dirty="0"/>
              <a:t>C. battery</a:t>
            </a:r>
          </a:p>
          <a:p>
            <a:pPr marL="0" indent="0">
              <a:buNone/>
            </a:pPr>
            <a:r>
              <a:rPr lang="en-US" dirty="0"/>
              <a:t>D. intentional infliction of emotional distress</a:t>
            </a:r>
            <a:endParaRPr lang="en-US" i="1" dirty="0"/>
          </a:p>
          <a:p>
            <a:pPr marL="0" indent="0">
              <a:buNone/>
            </a:pPr>
            <a:endParaRPr lang="en-US" dirty="0"/>
          </a:p>
          <a:p>
            <a:pPr marL="0" indent="0">
              <a:buNone/>
            </a:pPr>
            <a:r>
              <a:rPr lang="en-US" dirty="0"/>
              <a:t>196. Devon goes to a haunted factory of terror at Halloween. While inside, an actor in a scary costume and carrying a chainsaw chases him through the final hallway of the building to the exit. Devon flees from the building and then falls to the sidewalk outside, experiencing chest pains. What tort, if any, has occurred?</a:t>
            </a:r>
          </a:p>
          <a:p>
            <a:pPr marL="0" indent="0">
              <a:buNone/>
            </a:pPr>
            <a:r>
              <a:rPr lang="en-US" dirty="0"/>
              <a:t>A. no tort has occurred</a:t>
            </a:r>
          </a:p>
          <a:p>
            <a:pPr marL="0" indent="0">
              <a:buNone/>
            </a:pPr>
            <a:r>
              <a:rPr lang="en-US" dirty="0"/>
              <a:t>B. assault</a:t>
            </a:r>
          </a:p>
          <a:p>
            <a:pPr marL="0" indent="0">
              <a:buNone/>
            </a:pPr>
            <a:r>
              <a:rPr lang="en-US" dirty="0"/>
              <a:t>C. battery</a:t>
            </a:r>
          </a:p>
          <a:p>
            <a:pPr marL="0" indent="0">
              <a:buNone/>
            </a:pPr>
            <a:r>
              <a:rPr lang="en-US" dirty="0"/>
              <a:t>D. intentional infliction of emotional distress</a:t>
            </a:r>
          </a:p>
        </p:txBody>
      </p:sp>
    </p:spTree>
    <p:extLst>
      <p:ext uri="{BB962C8B-B14F-4D97-AF65-F5344CB8AC3E}">
        <p14:creationId xmlns:p14="http://schemas.microsoft.com/office/powerpoint/2010/main" val="2135035262"/>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fontScale="92500" lnSpcReduction="20000"/>
          </a:bodyPr>
          <a:lstStyle/>
          <a:p>
            <a:pPr marL="0" indent="0">
              <a:buNone/>
            </a:pPr>
            <a:r>
              <a:rPr lang="en-US" dirty="0"/>
              <a:t>197. Devon goes to a haunted factory of terror at Halloween. While inside, an actor in a scary costume and carrying a chainsaw chases him through the final hallway of the building towards the exit. Just before the exit the actor catches up with Devon and punches him in the face. What tort, if any, has occurred?</a:t>
            </a:r>
          </a:p>
          <a:p>
            <a:pPr marL="0" indent="0">
              <a:buNone/>
            </a:pPr>
            <a:r>
              <a:rPr lang="en-US" dirty="0"/>
              <a:t>A. no tort has occurred</a:t>
            </a:r>
          </a:p>
          <a:p>
            <a:pPr marL="0" indent="0">
              <a:buNone/>
            </a:pPr>
            <a:r>
              <a:rPr lang="en-US" dirty="0"/>
              <a:t>B. assault</a:t>
            </a:r>
          </a:p>
          <a:p>
            <a:pPr marL="0" indent="0">
              <a:buNone/>
            </a:pPr>
            <a:r>
              <a:rPr lang="en-US" dirty="0"/>
              <a:t>C. battery</a:t>
            </a:r>
          </a:p>
          <a:p>
            <a:pPr marL="0" indent="0">
              <a:buNone/>
            </a:pPr>
            <a:r>
              <a:rPr lang="en-US" dirty="0"/>
              <a:t>D. intentional infliction of emotional distress</a:t>
            </a:r>
          </a:p>
          <a:p>
            <a:pPr marL="0" indent="0">
              <a:buNone/>
            </a:pPr>
            <a:endParaRPr lang="en-US" dirty="0"/>
          </a:p>
          <a:p>
            <a:pPr marL="0" indent="0">
              <a:buNone/>
            </a:pPr>
            <a:r>
              <a:rPr lang="en-US" dirty="0"/>
              <a:t>198. Jim Bob, an antique shop owner, believes that Fred has a very expensive antique concealed under his coat with the intent to steal it. Jim Bob quickly locks Fred in a room of his shop, trapping Fred inside for five hours. Realizing he is trapped, Fred (who has claustrophobia) tries everything to escape. After several hours, Fred begins to panic and then has a fatal heart attack. What tort, if any, has occurred?</a:t>
            </a:r>
          </a:p>
          <a:p>
            <a:pPr marL="0" indent="0">
              <a:buNone/>
            </a:pPr>
            <a:r>
              <a:rPr lang="en-US" dirty="0"/>
              <a:t>A. no tort has occurred</a:t>
            </a:r>
            <a:endParaRPr lang="en-US" i="1" dirty="0"/>
          </a:p>
          <a:p>
            <a:pPr marL="0" indent="0">
              <a:buNone/>
            </a:pPr>
            <a:r>
              <a:rPr lang="en-US" dirty="0"/>
              <a:t>B. assault</a:t>
            </a:r>
          </a:p>
          <a:p>
            <a:pPr marL="0" indent="0">
              <a:buNone/>
            </a:pPr>
            <a:r>
              <a:rPr lang="en-US" dirty="0"/>
              <a:t>C. false imprisonment</a:t>
            </a:r>
          </a:p>
          <a:p>
            <a:pPr marL="0" indent="0">
              <a:buNone/>
            </a:pPr>
            <a:r>
              <a:rPr lang="en-US" dirty="0"/>
              <a:t>D. intentional infliction of emotional distress</a:t>
            </a:r>
            <a:endParaRPr lang="en-US" i="1"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014390184"/>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fontScale="92500" lnSpcReduction="20000"/>
          </a:bodyPr>
          <a:lstStyle/>
          <a:p>
            <a:pPr marL="0" indent="0">
              <a:buNone/>
            </a:pPr>
            <a:r>
              <a:rPr lang="en-US" dirty="0"/>
              <a:t>199. Jim, store manager of a convenience store, believes </a:t>
            </a:r>
            <a:r>
              <a:rPr lang="en-US" dirty="0" err="1"/>
              <a:t>Winonna</a:t>
            </a:r>
            <a:r>
              <a:rPr lang="en-US" dirty="0"/>
              <a:t> has stolen products from his store by concealing them in her pocket. As she heads to the door, Jim detains </a:t>
            </a:r>
            <a:r>
              <a:rPr lang="en-US" dirty="0" err="1"/>
              <a:t>Winonna</a:t>
            </a:r>
            <a:r>
              <a:rPr lang="en-US" dirty="0"/>
              <a:t> and asks her what she has in her pocket. </a:t>
            </a:r>
            <a:r>
              <a:rPr lang="en-US" dirty="0" err="1"/>
              <a:t>Winonna</a:t>
            </a:r>
            <a:r>
              <a:rPr lang="en-US" dirty="0"/>
              <a:t> tries to flee but Jim blocks the door for five minutes until the police arrive and arrest </a:t>
            </a:r>
            <a:r>
              <a:rPr lang="en-US" dirty="0" err="1"/>
              <a:t>Winonna</a:t>
            </a:r>
            <a:r>
              <a:rPr lang="en-US" dirty="0"/>
              <a:t> for shoplifting. What tort, if any, has occurred? </a:t>
            </a:r>
          </a:p>
          <a:p>
            <a:pPr marL="0" indent="0">
              <a:buNone/>
            </a:pPr>
            <a:r>
              <a:rPr lang="en-US" dirty="0"/>
              <a:t>A. no tort has occurred</a:t>
            </a:r>
          </a:p>
          <a:p>
            <a:pPr marL="0" indent="0">
              <a:buNone/>
            </a:pPr>
            <a:r>
              <a:rPr lang="en-US" dirty="0"/>
              <a:t>B. assault</a:t>
            </a:r>
          </a:p>
          <a:p>
            <a:pPr marL="0" indent="0">
              <a:buNone/>
            </a:pPr>
            <a:r>
              <a:rPr lang="en-US" dirty="0"/>
              <a:t>C. false imprisonment</a:t>
            </a:r>
          </a:p>
          <a:p>
            <a:pPr marL="0" indent="0">
              <a:buNone/>
            </a:pPr>
            <a:r>
              <a:rPr lang="en-US" dirty="0"/>
              <a:t>D. intentional infliction of emotional distress</a:t>
            </a:r>
          </a:p>
          <a:p>
            <a:pPr marL="0" indent="0">
              <a:buNone/>
            </a:pPr>
            <a:endParaRPr lang="en-US" dirty="0"/>
          </a:p>
          <a:p>
            <a:pPr marL="0" indent="0">
              <a:buNone/>
            </a:pPr>
            <a:r>
              <a:rPr lang="en-US" dirty="0"/>
              <a:t>200. Hector owns a landscaping company. One day he parks his truck in front of Rudolf’s driveway while he mows the neighboring property. Rudolf asks him to move his truck. Hector refuses, stating that Rudolf will just have to wait. What tort, if any, has occurred?</a:t>
            </a:r>
          </a:p>
          <a:p>
            <a:pPr marL="0" indent="0">
              <a:buNone/>
            </a:pPr>
            <a:r>
              <a:rPr lang="en-US" dirty="0"/>
              <a:t>A. no tort has occurred</a:t>
            </a:r>
            <a:endParaRPr lang="en-US" i="1" dirty="0"/>
          </a:p>
          <a:p>
            <a:pPr marL="0" indent="0">
              <a:buNone/>
            </a:pPr>
            <a:r>
              <a:rPr lang="en-US" dirty="0"/>
              <a:t>B. assault</a:t>
            </a:r>
          </a:p>
          <a:p>
            <a:pPr marL="0" indent="0">
              <a:buNone/>
            </a:pPr>
            <a:r>
              <a:rPr lang="en-US" dirty="0"/>
              <a:t>C. false imprisonment</a:t>
            </a:r>
          </a:p>
          <a:p>
            <a:pPr marL="0" indent="0">
              <a:buNone/>
            </a:pPr>
            <a:r>
              <a:rPr lang="en-US" dirty="0"/>
              <a:t>D. intentional infliction of emotional distress</a:t>
            </a:r>
            <a:endParaRPr lang="en-US" i="1" dirty="0"/>
          </a:p>
        </p:txBody>
      </p:sp>
    </p:spTree>
    <p:extLst>
      <p:ext uri="{BB962C8B-B14F-4D97-AF65-F5344CB8AC3E}">
        <p14:creationId xmlns:p14="http://schemas.microsoft.com/office/powerpoint/2010/main" val="979991388"/>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fontScale="85000" lnSpcReduction="10000"/>
          </a:bodyPr>
          <a:lstStyle/>
          <a:p>
            <a:pPr marL="0" indent="0">
              <a:buNone/>
            </a:pPr>
            <a:r>
              <a:rPr lang="en-US" dirty="0"/>
              <a:t>201. Oliver’s pit bull is notoriously violent. One day as Steven pulls into his driveway and just before he gets out of his car, Oliver pranks him by releasing his barking and growling dog. The dog prevents Steven from exiting his car. Oliver laughs hysterically off to the side and when Steven asks him to get his dog Oliver taunts him and laughs at him. What tort, if any, has occurred?</a:t>
            </a:r>
          </a:p>
          <a:p>
            <a:pPr marL="0" indent="0">
              <a:buNone/>
            </a:pPr>
            <a:r>
              <a:rPr lang="en-US" dirty="0"/>
              <a:t>A. no tort has occurred</a:t>
            </a:r>
            <a:endParaRPr lang="en-US" i="1" dirty="0"/>
          </a:p>
          <a:p>
            <a:pPr marL="0" indent="0">
              <a:buNone/>
            </a:pPr>
            <a:r>
              <a:rPr lang="en-US" dirty="0"/>
              <a:t>B. assault</a:t>
            </a:r>
          </a:p>
          <a:p>
            <a:pPr marL="0" indent="0">
              <a:buNone/>
            </a:pPr>
            <a:r>
              <a:rPr lang="en-US" dirty="0"/>
              <a:t>C. false imprisonment</a:t>
            </a:r>
          </a:p>
          <a:p>
            <a:pPr marL="0" indent="0">
              <a:buNone/>
            </a:pPr>
            <a:r>
              <a:rPr lang="en-US" dirty="0"/>
              <a:t>D. intentional infliction of emotional distress</a:t>
            </a:r>
            <a:endParaRPr lang="en-US" i="1" dirty="0"/>
          </a:p>
          <a:p>
            <a:pPr marL="0" indent="0">
              <a:buNone/>
            </a:pPr>
            <a:endParaRPr lang="en-US" dirty="0"/>
          </a:p>
          <a:p>
            <a:pPr marL="0" indent="0">
              <a:buNone/>
            </a:pPr>
            <a:r>
              <a:rPr lang="en-US" dirty="0"/>
              <a:t>202. Oliver’s pit bull is notoriously violent. One day as Steven pulls into his driveway and just before he gets out of his car, Oliver pranks him by releasing his barking and growling dog. The dog prevents Steven from exiting his car. Oliver laughs hysterically off to the side and when Steven asks him to get his dog Oliver taunts him and laughs at him. Steven misses an important conference call for work as a result of the prank and his boss fires him. What tort, if any, has occurred?</a:t>
            </a:r>
          </a:p>
          <a:p>
            <a:pPr marL="0" indent="0">
              <a:buNone/>
            </a:pPr>
            <a:r>
              <a:rPr lang="en-US" dirty="0"/>
              <a:t>A. no tort has occurred</a:t>
            </a:r>
            <a:endParaRPr lang="en-US" i="1" dirty="0"/>
          </a:p>
          <a:p>
            <a:pPr marL="0" indent="0">
              <a:buNone/>
            </a:pPr>
            <a:r>
              <a:rPr lang="en-US" dirty="0"/>
              <a:t>B. assault</a:t>
            </a:r>
          </a:p>
          <a:p>
            <a:pPr marL="0" indent="0">
              <a:buNone/>
            </a:pPr>
            <a:r>
              <a:rPr lang="en-US" dirty="0"/>
              <a:t>C. false imprisonment</a:t>
            </a:r>
          </a:p>
          <a:p>
            <a:pPr marL="0" indent="0">
              <a:buNone/>
            </a:pPr>
            <a:r>
              <a:rPr lang="en-US" dirty="0"/>
              <a:t>D. intentional infliction of emotional distress</a:t>
            </a:r>
            <a:endParaRPr lang="en-US" i="1" dirty="0"/>
          </a:p>
        </p:txBody>
      </p:sp>
    </p:spTree>
    <p:extLst>
      <p:ext uri="{BB962C8B-B14F-4D97-AF65-F5344CB8AC3E}">
        <p14:creationId xmlns:p14="http://schemas.microsoft.com/office/powerpoint/2010/main" val="777231396"/>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normAutofit/>
          </a:bodyPr>
          <a:lstStyle/>
          <a:p>
            <a:pPr algn="ctr"/>
            <a:r>
              <a:rPr lang="en-US" sz="4000" dirty="0">
                <a:solidFill>
                  <a:srgbClr val="00B050"/>
                </a:solidFill>
              </a:rPr>
              <a:t>Problem 47. The Case of the Captured Shoplifter</a:t>
            </a:r>
          </a:p>
        </p:txBody>
      </p:sp>
      <p:sp>
        <p:nvSpPr>
          <p:cNvPr id="3" name="Content Placeholder 2"/>
          <p:cNvSpPr>
            <a:spLocks noGrp="1"/>
          </p:cNvSpPr>
          <p:nvPr>
            <p:ph idx="1"/>
          </p:nvPr>
        </p:nvSpPr>
        <p:spPr>
          <a:xfrm>
            <a:off x="0" y="1609344"/>
            <a:ext cx="12192000" cy="5248656"/>
          </a:xfrm>
        </p:spPr>
        <p:txBody>
          <a:bodyPr>
            <a:normAutofit fontScale="92500" lnSpcReduction="10000"/>
          </a:bodyPr>
          <a:lstStyle/>
          <a:p>
            <a:pPr marL="0" indent="0">
              <a:buNone/>
            </a:pPr>
            <a:r>
              <a:rPr lang="en-US" dirty="0"/>
              <a:t>Kathleen (age 17) is looking around in a music store. As she passes a rack of CDs, she takes one and slips it under her jacket. Thinking that no one has noticed, she turns to leave the store. The store manager, however, has been watching her on a closed-circuit television. As she passes the cash register, he stops her before she leaves the store.</a:t>
            </a:r>
          </a:p>
          <a:p>
            <a:pPr marL="0" indent="0">
              <a:buNone/>
            </a:pPr>
            <a:endParaRPr lang="en-US" dirty="0"/>
          </a:p>
          <a:p>
            <a:pPr marL="457200" indent="-457200">
              <a:buFont typeface="+mj-lt"/>
              <a:buAutoNum type="arabicPeriod"/>
            </a:pPr>
            <a:r>
              <a:rPr lang="en-US" dirty="0"/>
              <a:t>The store manager has several ways he can proceed. Rank the following options in order of most reasonable to least reasonable.</a:t>
            </a:r>
          </a:p>
          <a:p>
            <a:pPr marL="731520" lvl="1" indent="-457200">
              <a:buFont typeface="+mj-lt"/>
              <a:buAutoNum type="alphaLcPeriod"/>
            </a:pPr>
            <a:r>
              <a:rPr lang="en-US" dirty="0"/>
              <a:t>The manager calls the police and keeps Kathleen in his office until they come.</a:t>
            </a:r>
          </a:p>
          <a:p>
            <a:pPr marL="731520" lvl="1" indent="-457200">
              <a:buFont typeface="+mj-lt"/>
              <a:buAutoNum type="alphaLcPeriod"/>
            </a:pPr>
            <a:r>
              <a:rPr lang="en-US" dirty="0"/>
              <a:t>The manager tells an assistant manager to keep Kathleen in the back room until the police arrive. The assistant manager is called away on another task and he ties Kathleen’s hands and feet together so she cannot run away before the police can get there.</a:t>
            </a:r>
          </a:p>
          <a:p>
            <a:pPr marL="731520" lvl="1" indent="-457200">
              <a:buFont typeface="+mj-lt"/>
              <a:buAutoNum type="alphaLcPeriod"/>
            </a:pPr>
            <a:r>
              <a:rPr lang="en-US" dirty="0"/>
              <a:t>The manager yells, “Stop, you thief!” as he runs after Kathleen in the store. He also shouts at her as he escorts her back to his office. Then he calls her parents and tells them he is taking her to the police station immediately.</a:t>
            </a:r>
          </a:p>
          <a:p>
            <a:pPr marL="731520" lvl="1" indent="-457200">
              <a:buFont typeface="+mj-lt"/>
              <a:buAutoNum type="alphaLcPeriod"/>
            </a:pPr>
            <a:r>
              <a:rPr lang="en-US" dirty="0"/>
              <a:t>The manager locks Kathleen in the storage room for about seven hours until he is ready to close the store for the day. Then he takes her to the local police station.</a:t>
            </a:r>
          </a:p>
          <a:p>
            <a:pPr marL="731520" lvl="1" indent="-457200">
              <a:buFont typeface="+mj-lt"/>
              <a:buAutoNum type="alphaLcPeriod"/>
            </a:pPr>
            <a:r>
              <a:rPr lang="en-US" dirty="0"/>
              <a:t>The store manager tells his armed security guard to arrest Kathleen. The guard pulls his gun, takes Kathleen to the back of the store, and then calls the police.</a:t>
            </a:r>
          </a:p>
          <a:p>
            <a:pPr marL="457200" indent="-457200">
              <a:buFont typeface="+mj-lt"/>
              <a:buAutoNum type="arabicPeriod"/>
            </a:pPr>
            <a:r>
              <a:rPr lang="en-US" dirty="0"/>
              <a:t>Would any of these options qualify as false imprisonment? If so, which ones and why? What should a shopkeeper do if he or she catches a shoplifter?</a:t>
            </a:r>
          </a:p>
        </p:txBody>
      </p:sp>
    </p:spTree>
    <p:extLst>
      <p:ext uri="{BB962C8B-B14F-4D97-AF65-F5344CB8AC3E}">
        <p14:creationId xmlns:p14="http://schemas.microsoft.com/office/powerpoint/2010/main" val="2548146976"/>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Day 38. Today’s Objectives</a:t>
            </a:r>
          </a:p>
        </p:txBody>
      </p:sp>
      <p:sp>
        <p:nvSpPr>
          <p:cNvPr id="3" name="Content Placeholder 2"/>
          <p:cNvSpPr>
            <a:spLocks noGrp="1"/>
          </p:cNvSpPr>
          <p:nvPr>
            <p:ph idx="1"/>
          </p:nvPr>
        </p:nvSpPr>
        <p:spPr>
          <a:xfrm>
            <a:off x="0" y="1609344"/>
            <a:ext cx="12192000" cy="5248656"/>
          </a:xfrm>
        </p:spPr>
        <p:txBody>
          <a:bodyPr/>
          <a:lstStyle/>
          <a:p>
            <a:pPr lvl="1"/>
            <a:r>
              <a:rPr lang="en-US" dirty="0"/>
              <a:t>Students will be able to:</a:t>
            </a:r>
          </a:p>
          <a:p>
            <a:pPr lvl="2"/>
            <a:r>
              <a:rPr lang="en-US" dirty="0"/>
              <a:t>Define real property and explain how it differs from personal property;</a:t>
            </a:r>
          </a:p>
          <a:p>
            <a:pPr lvl="2"/>
            <a:r>
              <a:rPr lang="en-US" dirty="0"/>
              <a:t>Define the intentional tort of trespass to land and explain the duties of care that landowners and business owners have towards invitees as well as trespassing children (according to the doctrine of attractive nuisance);</a:t>
            </a:r>
          </a:p>
          <a:p>
            <a:pPr lvl="2"/>
            <a:r>
              <a:rPr lang="en-US" dirty="0"/>
              <a:t>Define the torts of public and private nuisance using their elements and explain the difference between the two; and</a:t>
            </a:r>
          </a:p>
          <a:p>
            <a:pPr lvl="2"/>
            <a:r>
              <a:rPr lang="en-US" dirty="0"/>
              <a:t>Define the intentional torts of trespass to chattels and conversion using their elements and explain the different between the two.</a:t>
            </a:r>
          </a:p>
        </p:txBody>
      </p:sp>
    </p:spTree>
    <p:extLst>
      <p:ext uri="{BB962C8B-B14F-4D97-AF65-F5344CB8AC3E}">
        <p14:creationId xmlns:p14="http://schemas.microsoft.com/office/powerpoint/2010/main" val="1819651639"/>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normAutofit/>
          </a:bodyPr>
          <a:lstStyle/>
          <a:p>
            <a:pPr algn="ctr"/>
            <a:r>
              <a:rPr lang="en-US" dirty="0"/>
              <a:t>Intentional Torts Against Real Property: Trespass to Land</a:t>
            </a:r>
          </a:p>
        </p:txBody>
      </p:sp>
      <p:sp>
        <p:nvSpPr>
          <p:cNvPr id="3" name="Content Placeholder 2"/>
          <p:cNvSpPr>
            <a:spLocks noGrp="1"/>
          </p:cNvSpPr>
          <p:nvPr>
            <p:ph idx="1"/>
          </p:nvPr>
        </p:nvSpPr>
        <p:spPr>
          <a:xfrm>
            <a:off x="0" y="1609344"/>
            <a:ext cx="12192000" cy="5248656"/>
          </a:xfrm>
        </p:spPr>
        <p:txBody>
          <a:bodyPr>
            <a:normAutofit lnSpcReduction="10000"/>
          </a:bodyPr>
          <a:lstStyle/>
          <a:p>
            <a:r>
              <a:rPr lang="en-US" b="1" u="sng" dirty="0">
                <a:solidFill>
                  <a:srgbClr val="002060"/>
                </a:solidFill>
              </a:rPr>
              <a:t>Real</a:t>
            </a:r>
            <a:r>
              <a:rPr lang="en-US" b="1" dirty="0">
                <a:solidFill>
                  <a:srgbClr val="002060"/>
                </a:solidFill>
              </a:rPr>
              <a:t> Property- </a:t>
            </a:r>
            <a:r>
              <a:rPr lang="en-US" b="1" u="sng" dirty="0">
                <a:solidFill>
                  <a:srgbClr val="002060"/>
                </a:solidFill>
              </a:rPr>
              <a:t>land</a:t>
            </a:r>
            <a:r>
              <a:rPr lang="en-US" b="1" dirty="0">
                <a:solidFill>
                  <a:srgbClr val="002060"/>
                </a:solidFill>
              </a:rPr>
              <a:t> and the items attached to it such as houses, sheds, crops, and fences </a:t>
            </a:r>
            <a:r>
              <a:rPr lang="en-US" dirty="0"/>
              <a:t>(owner of real property has the exclusive right to use his property).</a:t>
            </a:r>
          </a:p>
          <a:p>
            <a:r>
              <a:rPr lang="en-US" b="1" dirty="0">
                <a:solidFill>
                  <a:srgbClr val="002060"/>
                </a:solidFill>
              </a:rPr>
              <a:t>Trespass to Land</a:t>
            </a:r>
          </a:p>
          <a:p>
            <a:pPr lvl="1"/>
            <a:r>
              <a:rPr lang="en-US" b="1" dirty="0"/>
              <a:t>(1) defendant </a:t>
            </a:r>
            <a:r>
              <a:rPr lang="en-US" b="1" dirty="0">
                <a:solidFill>
                  <a:srgbClr val="002060"/>
                </a:solidFill>
              </a:rPr>
              <a:t>made </a:t>
            </a:r>
            <a:r>
              <a:rPr lang="en-US" b="1" u="sng" dirty="0">
                <a:solidFill>
                  <a:srgbClr val="002060"/>
                </a:solidFill>
              </a:rPr>
              <a:t>entry</a:t>
            </a:r>
            <a:r>
              <a:rPr lang="en-US" b="1" dirty="0">
                <a:solidFill>
                  <a:srgbClr val="002060"/>
                </a:solidFill>
              </a:rPr>
              <a:t> onto the land owned by another person </a:t>
            </a:r>
          </a:p>
          <a:p>
            <a:pPr lvl="1"/>
            <a:r>
              <a:rPr lang="en-US" b="1" dirty="0"/>
              <a:t>(2)</a:t>
            </a:r>
            <a:r>
              <a:rPr lang="en-US" dirty="0">
                <a:solidFill>
                  <a:srgbClr val="002060"/>
                </a:solidFill>
              </a:rPr>
              <a:t> </a:t>
            </a:r>
            <a:r>
              <a:rPr lang="en-US" b="1" dirty="0">
                <a:solidFill>
                  <a:srgbClr val="002060"/>
                </a:solidFill>
              </a:rPr>
              <a:t>without permission,</a:t>
            </a:r>
          </a:p>
          <a:p>
            <a:pPr lvl="1"/>
            <a:r>
              <a:rPr lang="en-US" b="1" dirty="0"/>
              <a:t>(3) and he </a:t>
            </a:r>
            <a:r>
              <a:rPr lang="en-US" b="1" u="sng" dirty="0">
                <a:solidFill>
                  <a:srgbClr val="002060"/>
                </a:solidFill>
              </a:rPr>
              <a:t>intended</a:t>
            </a:r>
            <a:r>
              <a:rPr lang="en-US" b="1" dirty="0">
                <a:solidFill>
                  <a:srgbClr val="002060"/>
                </a:solidFill>
              </a:rPr>
              <a:t> to enter </a:t>
            </a:r>
            <a:r>
              <a:rPr lang="en-US" b="1" dirty="0"/>
              <a:t>onto the land.</a:t>
            </a:r>
          </a:p>
          <a:p>
            <a:pPr lvl="1"/>
            <a:r>
              <a:rPr lang="en-US" b="1" dirty="0">
                <a:solidFill>
                  <a:srgbClr val="002060"/>
                </a:solidFill>
              </a:rPr>
              <a:t>No </a:t>
            </a:r>
            <a:r>
              <a:rPr lang="en-US" b="1" u="sng" dirty="0">
                <a:solidFill>
                  <a:srgbClr val="002060"/>
                </a:solidFill>
              </a:rPr>
              <a:t>damages</a:t>
            </a:r>
            <a:r>
              <a:rPr lang="en-US" b="1" dirty="0">
                <a:solidFill>
                  <a:srgbClr val="002060"/>
                </a:solidFill>
              </a:rPr>
              <a:t> or harm to the property are required for trespass </a:t>
            </a:r>
            <a:r>
              <a:rPr lang="en-US" dirty="0"/>
              <a:t>to land to win at trial (but often only </a:t>
            </a:r>
            <a:r>
              <a:rPr lang="en-US" b="1" dirty="0">
                <a:solidFill>
                  <a:srgbClr val="002060"/>
                </a:solidFill>
              </a:rPr>
              <a:t>nominal damages ($1) </a:t>
            </a:r>
            <a:r>
              <a:rPr lang="en-US" b="1" dirty="0"/>
              <a:t>are awarded unless damage occurred.</a:t>
            </a:r>
          </a:p>
          <a:p>
            <a:pPr lvl="1"/>
            <a:r>
              <a:rPr lang="en-US" dirty="0"/>
              <a:t>No knowledge that the land was owned by a certain person is required.</a:t>
            </a:r>
          </a:p>
          <a:p>
            <a:r>
              <a:rPr lang="en-US" b="1" dirty="0">
                <a:solidFill>
                  <a:srgbClr val="002060"/>
                </a:solidFill>
              </a:rPr>
              <a:t>Land Owner Duties:</a:t>
            </a:r>
          </a:p>
          <a:p>
            <a:pPr lvl="1"/>
            <a:r>
              <a:rPr lang="en-US" b="1" dirty="0">
                <a:solidFill>
                  <a:srgbClr val="002060"/>
                </a:solidFill>
              </a:rPr>
              <a:t>Landowners have a duty to </a:t>
            </a:r>
            <a:r>
              <a:rPr lang="en-US" b="1" u="sng" dirty="0">
                <a:solidFill>
                  <a:srgbClr val="002060"/>
                </a:solidFill>
              </a:rPr>
              <a:t>warn</a:t>
            </a:r>
            <a:r>
              <a:rPr lang="en-US" b="1" dirty="0">
                <a:solidFill>
                  <a:srgbClr val="002060"/>
                </a:solidFill>
              </a:rPr>
              <a:t> guests of “known dangers” on their property.</a:t>
            </a:r>
          </a:p>
          <a:p>
            <a:pPr lvl="1"/>
            <a:r>
              <a:rPr lang="en-US" b="1" dirty="0">
                <a:solidFill>
                  <a:srgbClr val="002060"/>
                </a:solidFill>
              </a:rPr>
              <a:t>Businesses have a “general duty of </a:t>
            </a:r>
            <a:r>
              <a:rPr lang="en-US" b="1" u="sng" dirty="0">
                <a:solidFill>
                  <a:srgbClr val="002060"/>
                </a:solidFill>
              </a:rPr>
              <a:t>reasonable care</a:t>
            </a:r>
            <a:r>
              <a:rPr lang="en-US" b="1" dirty="0">
                <a:solidFill>
                  <a:srgbClr val="002060"/>
                </a:solidFill>
              </a:rPr>
              <a:t>” </a:t>
            </a:r>
            <a:r>
              <a:rPr lang="en-US" b="1" dirty="0"/>
              <a:t>to keep their land safe for guests and business visitors. Examples:</a:t>
            </a:r>
          </a:p>
          <a:p>
            <a:pPr lvl="2"/>
            <a:r>
              <a:rPr lang="en-US" b="1" dirty="0"/>
              <a:t>Clear the driveway and walkways; and</a:t>
            </a:r>
          </a:p>
          <a:p>
            <a:pPr lvl="2"/>
            <a:r>
              <a:rPr lang="en-US" b="1" dirty="0"/>
              <a:t>Fix front porch.</a:t>
            </a:r>
          </a:p>
          <a:p>
            <a:pPr lvl="1"/>
            <a:r>
              <a:rPr lang="en-US" b="1" u="sng" dirty="0">
                <a:solidFill>
                  <a:srgbClr val="002060"/>
                </a:solidFill>
              </a:rPr>
              <a:t>Attractive Nuisance</a:t>
            </a:r>
            <a:r>
              <a:rPr lang="en-US" b="1" dirty="0">
                <a:solidFill>
                  <a:srgbClr val="002060"/>
                </a:solidFill>
              </a:rPr>
              <a:t>- owners of land have an additional duty to trespassing children to use reasonable care to eliminate dangerous conditions on the land that present an unreasonable risk of injury </a:t>
            </a:r>
            <a:r>
              <a:rPr lang="en-US" b="1" dirty="0"/>
              <a:t>to trespassing children, who do not appreciate the danger and </a:t>
            </a:r>
            <a:r>
              <a:rPr lang="en-US" b="1" dirty="0">
                <a:solidFill>
                  <a:srgbClr val="002060"/>
                </a:solidFill>
              </a:rPr>
              <a:t>might be drawn towards </a:t>
            </a:r>
            <a:r>
              <a:rPr lang="en-US" b="1" dirty="0"/>
              <a:t>the condition.</a:t>
            </a:r>
          </a:p>
        </p:txBody>
      </p:sp>
    </p:spTree>
    <p:extLst>
      <p:ext uri="{BB962C8B-B14F-4D97-AF65-F5344CB8AC3E}">
        <p14:creationId xmlns:p14="http://schemas.microsoft.com/office/powerpoint/2010/main" val="1761802757"/>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Intentional Torts Against Real Property: Nuisance</a:t>
            </a:r>
          </a:p>
        </p:txBody>
      </p:sp>
      <p:sp>
        <p:nvSpPr>
          <p:cNvPr id="3" name="Content Placeholder 2"/>
          <p:cNvSpPr>
            <a:spLocks noGrp="1"/>
          </p:cNvSpPr>
          <p:nvPr>
            <p:ph idx="1"/>
          </p:nvPr>
        </p:nvSpPr>
        <p:spPr>
          <a:xfrm>
            <a:off x="0" y="1609344"/>
            <a:ext cx="12192000" cy="5248656"/>
          </a:xfrm>
        </p:spPr>
        <p:txBody>
          <a:bodyPr>
            <a:normAutofit/>
          </a:bodyPr>
          <a:lstStyle/>
          <a:p>
            <a:r>
              <a:rPr lang="en-US" b="1" dirty="0">
                <a:solidFill>
                  <a:srgbClr val="002060"/>
                </a:solidFill>
              </a:rPr>
              <a:t>Private Nuisance</a:t>
            </a:r>
          </a:p>
          <a:p>
            <a:pPr lvl="1"/>
            <a:r>
              <a:rPr lang="en-US" b="1" dirty="0"/>
              <a:t>(1) defendant’s </a:t>
            </a:r>
            <a:r>
              <a:rPr lang="en-US" b="1" u="sng" dirty="0">
                <a:solidFill>
                  <a:srgbClr val="002060"/>
                </a:solidFill>
              </a:rPr>
              <a:t>intentional </a:t>
            </a:r>
            <a:r>
              <a:rPr lang="en-US" b="1" dirty="0">
                <a:solidFill>
                  <a:srgbClr val="002060"/>
                </a:solidFill>
              </a:rPr>
              <a:t>act caused,</a:t>
            </a:r>
          </a:p>
          <a:p>
            <a:pPr lvl="1"/>
            <a:r>
              <a:rPr lang="en-US" b="1" dirty="0"/>
              <a:t>(2) </a:t>
            </a:r>
            <a:r>
              <a:rPr lang="en-US" b="1" u="sng" dirty="0">
                <a:solidFill>
                  <a:srgbClr val="002060"/>
                </a:solidFill>
              </a:rPr>
              <a:t>substantial</a:t>
            </a:r>
            <a:r>
              <a:rPr lang="en-US" b="1" dirty="0">
                <a:solidFill>
                  <a:srgbClr val="002060"/>
                </a:solidFill>
              </a:rPr>
              <a:t> and </a:t>
            </a:r>
            <a:r>
              <a:rPr lang="en-US" b="1" u="sng" dirty="0">
                <a:solidFill>
                  <a:srgbClr val="002060"/>
                </a:solidFill>
              </a:rPr>
              <a:t>unreasonable</a:t>
            </a:r>
            <a:r>
              <a:rPr lang="en-US" b="1" dirty="0">
                <a:solidFill>
                  <a:srgbClr val="002060"/>
                </a:solidFill>
              </a:rPr>
              <a:t> interference with the plaintiff’s use and enjoyment of land,</a:t>
            </a:r>
          </a:p>
          <a:p>
            <a:pPr lvl="2"/>
            <a:r>
              <a:rPr lang="en-US" b="1" dirty="0"/>
              <a:t>Usually noises, odors, smoke, pollution, etc. </a:t>
            </a:r>
            <a:r>
              <a:rPr lang="en-US" dirty="0"/>
              <a:t>that a reasonable person would not tolerate.</a:t>
            </a:r>
          </a:p>
          <a:p>
            <a:pPr lvl="2"/>
            <a:r>
              <a:rPr lang="en-US" dirty="0"/>
              <a:t>Some interference is reasonable and expected.</a:t>
            </a:r>
          </a:p>
          <a:p>
            <a:pPr lvl="1"/>
            <a:r>
              <a:rPr lang="en-US" b="1" dirty="0"/>
              <a:t>(3) </a:t>
            </a:r>
            <a:r>
              <a:rPr lang="en-US" b="1" dirty="0">
                <a:solidFill>
                  <a:srgbClr val="002060"/>
                </a:solidFill>
              </a:rPr>
              <a:t>and it is </a:t>
            </a:r>
            <a:r>
              <a:rPr lang="en-US" b="1" u="sng" dirty="0">
                <a:solidFill>
                  <a:srgbClr val="002060"/>
                </a:solidFill>
              </a:rPr>
              <a:t>land</a:t>
            </a:r>
            <a:r>
              <a:rPr lang="en-US" b="1" dirty="0">
                <a:solidFill>
                  <a:srgbClr val="002060"/>
                </a:solidFill>
              </a:rPr>
              <a:t> </a:t>
            </a:r>
            <a:r>
              <a:rPr lang="en-US" b="1" dirty="0"/>
              <a:t>that he has a </a:t>
            </a:r>
            <a:r>
              <a:rPr lang="en-US" b="1" dirty="0">
                <a:solidFill>
                  <a:srgbClr val="002060"/>
                </a:solidFill>
              </a:rPr>
              <a:t>right to use or that he owns.</a:t>
            </a:r>
          </a:p>
          <a:p>
            <a:r>
              <a:rPr lang="en-US" b="1" dirty="0">
                <a:solidFill>
                  <a:srgbClr val="002060"/>
                </a:solidFill>
              </a:rPr>
              <a:t>Public Nuisance</a:t>
            </a:r>
          </a:p>
          <a:p>
            <a:pPr lvl="1"/>
            <a:r>
              <a:rPr lang="en-US" b="1" dirty="0"/>
              <a:t>(1-3) </a:t>
            </a:r>
            <a:r>
              <a:rPr lang="en-US" b="1" u="sng" dirty="0">
                <a:solidFill>
                  <a:srgbClr val="002060"/>
                </a:solidFill>
              </a:rPr>
              <a:t>Same</a:t>
            </a:r>
            <a:r>
              <a:rPr lang="en-US" b="1" dirty="0">
                <a:solidFill>
                  <a:srgbClr val="002060"/>
                </a:solidFill>
              </a:rPr>
              <a:t> elements as Private Nuisance,</a:t>
            </a:r>
          </a:p>
          <a:p>
            <a:pPr lvl="1"/>
            <a:r>
              <a:rPr lang="en-US" b="1" dirty="0"/>
              <a:t>(4) and the </a:t>
            </a:r>
            <a:r>
              <a:rPr lang="en-US" b="1" u="sng" dirty="0">
                <a:solidFill>
                  <a:srgbClr val="002060"/>
                </a:solidFill>
              </a:rPr>
              <a:t>harm</a:t>
            </a:r>
            <a:r>
              <a:rPr lang="en-US" b="1" dirty="0">
                <a:solidFill>
                  <a:srgbClr val="002060"/>
                </a:solidFill>
              </a:rPr>
              <a:t> of the nuisance must </a:t>
            </a:r>
            <a:r>
              <a:rPr lang="en-US" b="1" u="sng" dirty="0">
                <a:solidFill>
                  <a:srgbClr val="002060"/>
                </a:solidFill>
              </a:rPr>
              <a:t>outweigh</a:t>
            </a:r>
            <a:r>
              <a:rPr lang="en-US" b="1" dirty="0">
                <a:solidFill>
                  <a:srgbClr val="002060"/>
                </a:solidFill>
              </a:rPr>
              <a:t> any </a:t>
            </a:r>
            <a:r>
              <a:rPr lang="en-US" b="1" u="sng" dirty="0">
                <a:solidFill>
                  <a:srgbClr val="002060"/>
                </a:solidFill>
              </a:rPr>
              <a:t>benefit</a:t>
            </a:r>
            <a:r>
              <a:rPr lang="en-US" b="1" dirty="0">
                <a:solidFill>
                  <a:srgbClr val="002060"/>
                </a:solidFill>
              </a:rPr>
              <a:t> </a:t>
            </a:r>
            <a:r>
              <a:rPr lang="en-US" dirty="0"/>
              <a:t>(4 or 5 factor test for this). The test is:</a:t>
            </a:r>
          </a:p>
          <a:p>
            <a:pPr lvl="2"/>
            <a:r>
              <a:rPr lang="en-US" b="1" dirty="0"/>
              <a:t>(a) is the act suited for the neighborhood in which it took place?;</a:t>
            </a:r>
          </a:p>
          <a:p>
            <a:pPr lvl="2"/>
            <a:r>
              <a:rPr lang="en-US" b="1" dirty="0"/>
              <a:t>(b) the values of the plaintiff’s and defendant’s properties;</a:t>
            </a:r>
          </a:p>
          <a:p>
            <a:pPr lvl="2"/>
            <a:r>
              <a:rPr lang="en-US" b="1" dirty="0"/>
              <a:t>(c) the cost that defendant would have to incur to eliminate the nuisance;</a:t>
            </a:r>
          </a:p>
          <a:p>
            <a:pPr lvl="2"/>
            <a:r>
              <a:rPr lang="en-US" b="1" dirty="0"/>
              <a:t>(d) the benefits of allowing the nuisance to continue; and</a:t>
            </a:r>
          </a:p>
          <a:p>
            <a:pPr lvl="2"/>
            <a:r>
              <a:rPr lang="en-US" dirty="0"/>
              <a:t>(e in some places) when did the nuisance occur and did the plaintiff know of the nuisance before he acquired the land?</a:t>
            </a:r>
          </a:p>
          <a:p>
            <a:pPr lvl="1"/>
            <a:r>
              <a:rPr lang="en-US" dirty="0"/>
              <a:t>The Plaintiff can either be governmental or private.</a:t>
            </a:r>
          </a:p>
        </p:txBody>
      </p:sp>
    </p:spTree>
    <p:extLst>
      <p:ext uri="{BB962C8B-B14F-4D97-AF65-F5344CB8AC3E}">
        <p14:creationId xmlns:p14="http://schemas.microsoft.com/office/powerpoint/2010/main" val="10419571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Day 4. Objectives</a:t>
            </a:r>
          </a:p>
        </p:txBody>
      </p:sp>
      <p:sp>
        <p:nvSpPr>
          <p:cNvPr id="3" name="Content Placeholder 2"/>
          <p:cNvSpPr>
            <a:spLocks noGrp="1"/>
          </p:cNvSpPr>
          <p:nvPr>
            <p:ph idx="1"/>
          </p:nvPr>
        </p:nvSpPr>
        <p:spPr>
          <a:xfrm>
            <a:off x="0" y="1609344"/>
            <a:ext cx="12192000" cy="5248656"/>
          </a:xfrm>
        </p:spPr>
        <p:txBody>
          <a:bodyPr/>
          <a:lstStyle/>
          <a:p>
            <a:r>
              <a:rPr lang="en-US" dirty="0"/>
              <a:t>Students will be able to:</a:t>
            </a:r>
          </a:p>
          <a:p>
            <a:pPr lvl="1"/>
            <a:r>
              <a:rPr lang="en-US" dirty="0"/>
              <a:t>Identify the role of Administrative Agencies and list several Administrative Agencies within the federal government and their purposes;</a:t>
            </a:r>
          </a:p>
          <a:p>
            <a:pPr lvl="1"/>
            <a:r>
              <a:rPr lang="en-US" dirty="0"/>
              <a:t>Describe how international law works, how it is made, its purposes, and role in today’s global society; and</a:t>
            </a:r>
          </a:p>
          <a:p>
            <a:pPr lvl="1"/>
            <a:r>
              <a:rPr lang="en-US" dirty="0"/>
              <a:t>List international organizations and their functions in today’s global society.</a:t>
            </a:r>
          </a:p>
        </p:txBody>
      </p:sp>
    </p:spTree>
    <p:extLst>
      <p:ext uri="{BB962C8B-B14F-4D97-AF65-F5344CB8AC3E}">
        <p14:creationId xmlns:p14="http://schemas.microsoft.com/office/powerpoint/2010/main" val="2944108234"/>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normAutofit/>
          </a:bodyPr>
          <a:lstStyle/>
          <a:p>
            <a:pPr algn="ctr"/>
            <a:r>
              <a:rPr lang="en-US" dirty="0"/>
              <a:t>Intentional Torts against Personal Property: Trespass To Chattels &amp; Conversion</a:t>
            </a:r>
          </a:p>
        </p:txBody>
      </p:sp>
      <p:sp>
        <p:nvSpPr>
          <p:cNvPr id="3" name="Content Placeholder 2"/>
          <p:cNvSpPr>
            <a:spLocks noGrp="1"/>
          </p:cNvSpPr>
          <p:nvPr>
            <p:ph idx="1"/>
          </p:nvPr>
        </p:nvSpPr>
        <p:spPr>
          <a:xfrm>
            <a:off x="0" y="1609344"/>
            <a:ext cx="12192000" cy="5248656"/>
          </a:xfrm>
        </p:spPr>
        <p:txBody>
          <a:bodyPr>
            <a:normAutofit/>
          </a:bodyPr>
          <a:lstStyle/>
          <a:p>
            <a:r>
              <a:rPr lang="en-US" b="1" dirty="0">
                <a:solidFill>
                  <a:srgbClr val="002060"/>
                </a:solidFill>
              </a:rPr>
              <a:t>Trespass to Chattels</a:t>
            </a:r>
          </a:p>
          <a:p>
            <a:pPr lvl="1"/>
            <a:r>
              <a:rPr lang="en-US" b="1" dirty="0"/>
              <a:t>(1) defendant </a:t>
            </a:r>
            <a:r>
              <a:rPr lang="en-US" b="1" dirty="0">
                <a:solidFill>
                  <a:srgbClr val="002060"/>
                </a:solidFill>
              </a:rPr>
              <a:t>intentionally </a:t>
            </a:r>
            <a:r>
              <a:rPr lang="en-US" b="1" u="sng" dirty="0">
                <a:solidFill>
                  <a:srgbClr val="002060"/>
                </a:solidFill>
              </a:rPr>
              <a:t>moved</a:t>
            </a:r>
            <a:r>
              <a:rPr lang="en-US" b="1" dirty="0">
                <a:solidFill>
                  <a:srgbClr val="002060"/>
                </a:solidFill>
              </a:rPr>
              <a:t>,</a:t>
            </a:r>
            <a:endParaRPr lang="en-US" b="1" u="sng" dirty="0">
              <a:solidFill>
                <a:srgbClr val="002060"/>
              </a:solidFill>
            </a:endParaRPr>
          </a:p>
          <a:p>
            <a:pPr lvl="1"/>
            <a:r>
              <a:rPr lang="en-US" b="1" dirty="0"/>
              <a:t>(2) </a:t>
            </a:r>
            <a:r>
              <a:rPr lang="en-US" b="1" dirty="0">
                <a:solidFill>
                  <a:srgbClr val="002060"/>
                </a:solidFill>
              </a:rPr>
              <a:t>a </a:t>
            </a:r>
            <a:r>
              <a:rPr lang="en-US" b="1" u="sng" dirty="0">
                <a:solidFill>
                  <a:srgbClr val="002060"/>
                </a:solidFill>
              </a:rPr>
              <a:t>chattel</a:t>
            </a:r>
            <a:r>
              <a:rPr lang="en-US" b="1" dirty="0">
                <a:solidFill>
                  <a:srgbClr val="002060"/>
                </a:solidFill>
              </a:rPr>
              <a:t> (item of personal property),</a:t>
            </a:r>
          </a:p>
          <a:p>
            <a:pPr lvl="1"/>
            <a:r>
              <a:rPr lang="en-US" b="1" dirty="0"/>
              <a:t>(3) that </a:t>
            </a:r>
            <a:r>
              <a:rPr lang="en-US" b="1" dirty="0">
                <a:solidFill>
                  <a:srgbClr val="002060"/>
                </a:solidFill>
              </a:rPr>
              <a:t>resulted in the </a:t>
            </a:r>
            <a:r>
              <a:rPr lang="en-US" b="1" u="sng" dirty="0">
                <a:solidFill>
                  <a:srgbClr val="002060"/>
                </a:solidFill>
              </a:rPr>
              <a:t>dispossession</a:t>
            </a:r>
            <a:r>
              <a:rPr lang="en-US" b="1" dirty="0">
                <a:solidFill>
                  <a:srgbClr val="002060"/>
                </a:solidFill>
              </a:rPr>
              <a:t> or </a:t>
            </a:r>
            <a:r>
              <a:rPr lang="en-US" b="1" u="sng" dirty="0">
                <a:solidFill>
                  <a:srgbClr val="002060"/>
                </a:solidFill>
              </a:rPr>
              <a:t>intermeddling</a:t>
            </a:r>
            <a:r>
              <a:rPr lang="en-US" b="1" dirty="0">
                <a:solidFill>
                  <a:srgbClr val="002060"/>
                </a:solidFill>
              </a:rPr>
              <a:t> with property,</a:t>
            </a:r>
          </a:p>
          <a:p>
            <a:pPr lvl="2"/>
            <a:r>
              <a:rPr lang="en-US" b="1" dirty="0"/>
              <a:t>dispossession- defendant </a:t>
            </a:r>
            <a:r>
              <a:rPr lang="en-US" b="1" dirty="0">
                <a:solidFill>
                  <a:srgbClr val="002060"/>
                </a:solidFill>
              </a:rPr>
              <a:t>deprived the owner of possession </a:t>
            </a:r>
            <a:r>
              <a:rPr lang="en-US" b="1" dirty="0"/>
              <a:t>of his chattel.</a:t>
            </a:r>
          </a:p>
          <a:p>
            <a:pPr lvl="2"/>
            <a:r>
              <a:rPr lang="en-US" b="1" dirty="0"/>
              <a:t>intermeddling- defendant interfered with the use of his chattel.</a:t>
            </a:r>
          </a:p>
          <a:p>
            <a:pPr lvl="1"/>
            <a:r>
              <a:rPr lang="en-US" b="1" dirty="0"/>
              <a:t>(4) </a:t>
            </a:r>
            <a:r>
              <a:rPr lang="en-US" b="1" dirty="0">
                <a:solidFill>
                  <a:srgbClr val="002060"/>
                </a:solidFill>
              </a:rPr>
              <a:t>owned by the plaintiff.</a:t>
            </a:r>
          </a:p>
          <a:p>
            <a:pPr lvl="2"/>
            <a:r>
              <a:rPr lang="en-US" dirty="0"/>
              <a:t>that the defendant thought the chattel was his is irrelevant and is not a defense.</a:t>
            </a:r>
          </a:p>
          <a:p>
            <a:r>
              <a:rPr lang="en-US" b="1" dirty="0">
                <a:solidFill>
                  <a:srgbClr val="002060"/>
                </a:solidFill>
              </a:rPr>
              <a:t>Conversion</a:t>
            </a:r>
          </a:p>
          <a:p>
            <a:pPr lvl="1"/>
            <a:r>
              <a:rPr lang="en-US" b="1" dirty="0"/>
              <a:t>(1-4) </a:t>
            </a:r>
            <a:r>
              <a:rPr lang="en-US" b="1" u="sng" dirty="0">
                <a:solidFill>
                  <a:srgbClr val="002060"/>
                </a:solidFill>
              </a:rPr>
              <a:t>same</a:t>
            </a:r>
            <a:r>
              <a:rPr lang="en-US" b="1" dirty="0">
                <a:solidFill>
                  <a:srgbClr val="002060"/>
                </a:solidFill>
              </a:rPr>
              <a:t> elements as Trespass to Chattels,</a:t>
            </a:r>
          </a:p>
          <a:p>
            <a:pPr lvl="1"/>
            <a:r>
              <a:rPr lang="en-US" b="1" dirty="0"/>
              <a:t>(5) and </a:t>
            </a:r>
            <a:r>
              <a:rPr lang="en-US" b="1" dirty="0">
                <a:solidFill>
                  <a:srgbClr val="002060"/>
                </a:solidFill>
              </a:rPr>
              <a:t>significant </a:t>
            </a:r>
            <a:r>
              <a:rPr lang="en-US" b="1" u="sng" dirty="0">
                <a:solidFill>
                  <a:srgbClr val="002060"/>
                </a:solidFill>
              </a:rPr>
              <a:t>damage</a:t>
            </a:r>
            <a:r>
              <a:rPr lang="en-US" b="1" dirty="0">
                <a:solidFill>
                  <a:srgbClr val="002060"/>
                </a:solidFill>
              </a:rPr>
              <a:t> is done to the chattel </a:t>
            </a:r>
            <a:r>
              <a:rPr lang="en-US" dirty="0"/>
              <a:t>(more severe damage than a trespass case),</a:t>
            </a:r>
          </a:p>
          <a:p>
            <a:pPr lvl="1"/>
            <a:r>
              <a:rPr lang="en-US" b="1" dirty="0"/>
              <a:t>(6) the result of which is usually the</a:t>
            </a:r>
            <a:r>
              <a:rPr lang="en-US" dirty="0"/>
              <a:t> </a:t>
            </a:r>
            <a:r>
              <a:rPr lang="en-US" b="1" u="sng" dirty="0">
                <a:solidFill>
                  <a:srgbClr val="002060"/>
                </a:solidFill>
              </a:rPr>
              <a:t>forced sale </a:t>
            </a:r>
            <a:r>
              <a:rPr lang="en-US" b="1" dirty="0">
                <a:solidFill>
                  <a:srgbClr val="002060"/>
                </a:solidFill>
              </a:rPr>
              <a:t>of the damaged chattel </a:t>
            </a:r>
            <a:r>
              <a:rPr lang="en-US" dirty="0"/>
              <a:t>for money from the plaintiff to the defendant.</a:t>
            </a:r>
          </a:p>
          <a:p>
            <a:pPr lvl="1"/>
            <a:endParaRPr lang="en-US" dirty="0"/>
          </a:p>
        </p:txBody>
      </p:sp>
    </p:spTree>
    <p:extLst>
      <p:ext uri="{BB962C8B-B14F-4D97-AF65-F5344CB8AC3E}">
        <p14:creationId xmlns:p14="http://schemas.microsoft.com/office/powerpoint/2010/main" val="4093409860"/>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203. What tort occurs when a person’s intentional action causes substantial and unreasonable interference with another person’s use and enjoyment of his real property?</a:t>
            </a:r>
          </a:p>
          <a:p>
            <a:pPr marL="0" indent="0">
              <a:buNone/>
            </a:pPr>
            <a:r>
              <a:rPr lang="en-US" dirty="0"/>
              <a:t>A. defamation</a:t>
            </a:r>
            <a:endParaRPr lang="en-US" i="1" dirty="0"/>
          </a:p>
          <a:p>
            <a:pPr marL="0" indent="0">
              <a:buNone/>
            </a:pPr>
            <a:r>
              <a:rPr lang="en-US" dirty="0"/>
              <a:t>B. nuisance</a:t>
            </a:r>
          </a:p>
          <a:p>
            <a:pPr marL="0" indent="0">
              <a:buNone/>
            </a:pPr>
            <a:r>
              <a:rPr lang="en-US" dirty="0"/>
              <a:t>C. trespass</a:t>
            </a:r>
          </a:p>
          <a:p>
            <a:pPr marL="0" indent="0">
              <a:buNone/>
            </a:pPr>
            <a:r>
              <a:rPr lang="en-US" dirty="0"/>
              <a:t>D. conversion</a:t>
            </a:r>
          </a:p>
          <a:p>
            <a:pPr marL="0" indent="0">
              <a:buNone/>
            </a:pPr>
            <a:endParaRPr lang="en-US" i="1" dirty="0"/>
          </a:p>
          <a:p>
            <a:pPr marL="0" indent="0">
              <a:buNone/>
            </a:pPr>
            <a:r>
              <a:rPr lang="en-US" dirty="0"/>
              <a:t>204. Which tort has occurred if a person intentionally enters onto the land owned by another person without permission?</a:t>
            </a:r>
          </a:p>
          <a:p>
            <a:pPr marL="0" indent="0">
              <a:buNone/>
            </a:pPr>
            <a:r>
              <a:rPr lang="en-US" dirty="0"/>
              <a:t>A. trespass to chattels</a:t>
            </a:r>
            <a:endParaRPr lang="en-US" i="1" dirty="0"/>
          </a:p>
          <a:p>
            <a:pPr marL="0" indent="0">
              <a:buNone/>
            </a:pPr>
            <a:r>
              <a:rPr lang="en-US" dirty="0"/>
              <a:t>B. trespass to land</a:t>
            </a:r>
          </a:p>
          <a:p>
            <a:pPr marL="0" indent="0">
              <a:buNone/>
            </a:pPr>
            <a:r>
              <a:rPr lang="en-US" dirty="0"/>
              <a:t>C. private nuisance</a:t>
            </a:r>
          </a:p>
          <a:p>
            <a:pPr marL="0" indent="0">
              <a:buNone/>
            </a:pPr>
            <a:r>
              <a:rPr lang="en-US" dirty="0"/>
              <a:t>D. public nuisance</a:t>
            </a:r>
            <a:endParaRPr lang="en-US" i="1" dirty="0"/>
          </a:p>
        </p:txBody>
      </p:sp>
    </p:spTree>
    <p:extLst>
      <p:ext uri="{BB962C8B-B14F-4D97-AF65-F5344CB8AC3E}">
        <p14:creationId xmlns:p14="http://schemas.microsoft.com/office/powerpoint/2010/main" val="1651850696"/>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205. What tort has occurred if a person intentionally moved someone else’s personal property to deprive him of the use of his property?</a:t>
            </a:r>
          </a:p>
          <a:p>
            <a:pPr marL="0" indent="0">
              <a:buNone/>
            </a:pPr>
            <a:r>
              <a:rPr lang="en-US" dirty="0"/>
              <a:t>A. conversion</a:t>
            </a:r>
            <a:endParaRPr lang="en-US" i="1" dirty="0"/>
          </a:p>
          <a:p>
            <a:pPr marL="0" indent="0">
              <a:buNone/>
            </a:pPr>
            <a:r>
              <a:rPr lang="en-US" dirty="0"/>
              <a:t>B. trespass to chattels</a:t>
            </a:r>
          </a:p>
          <a:p>
            <a:pPr marL="0" indent="0">
              <a:buNone/>
            </a:pPr>
            <a:r>
              <a:rPr lang="en-US" dirty="0"/>
              <a:t>C. private nuisance</a:t>
            </a:r>
          </a:p>
          <a:p>
            <a:pPr marL="0" indent="0">
              <a:buNone/>
            </a:pPr>
            <a:r>
              <a:rPr lang="en-US" dirty="0"/>
              <a:t>D. public nuisance</a:t>
            </a:r>
            <a:endParaRPr lang="en-US" i="1" dirty="0"/>
          </a:p>
          <a:p>
            <a:pPr marL="0" indent="0">
              <a:buNone/>
            </a:pPr>
            <a:endParaRPr lang="en-US" dirty="0"/>
          </a:p>
          <a:p>
            <a:pPr marL="0" indent="0">
              <a:buNone/>
            </a:pPr>
            <a:r>
              <a:rPr lang="en-US" dirty="0"/>
              <a:t>206. What is the difference between private nuisance and public nuisance?</a:t>
            </a:r>
          </a:p>
          <a:p>
            <a:pPr marL="0" indent="0">
              <a:buNone/>
            </a:pPr>
            <a:r>
              <a:rPr lang="en-US" dirty="0"/>
              <a:t>A. for a public nuisance to exist the land must be owned by the city/town instead of a private person</a:t>
            </a:r>
            <a:endParaRPr lang="en-US" i="1" dirty="0"/>
          </a:p>
          <a:p>
            <a:pPr marL="0" indent="0">
              <a:buNone/>
            </a:pPr>
            <a:r>
              <a:rPr lang="en-US" dirty="0"/>
              <a:t>B. for a public nuisance to exist the interference must be with a public utility company</a:t>
            </a:r>
          </a:p>
          <a:p>
            <a:pPr marL="0" indent="0">
              <a:buNone/>
            </a:pPr>
            <a:r>
              <a:rPr lang="en-US" dirty="0"/>
              <a:t>C. for a public nuisance to exist the nuisance must outweigh any benefit to the public</a:t>
            </a:r>
          </a:p>
          <a:p>
            <a:pPr marL="0" indent="0">
              <a:buNone/>
            </a:pPr>
            <a:r>
              <a:rPr lang="en-US" dirty="0"/>
              <a:t>D. for a public nuisance to exist the nuisance must impact everyone in the local area</a:t>
            </a:r>
            <a:endParaRPr lang="en-US" i="1" dirty="0"/>
          </a:p>
        </p:txBody>
      </p:sp>
    </p:spTree>
    <p:extLst>
      <p:ext uri="{BB962C8B-B14F-4D97-AF65-F5344CB8AC3E}">
        <p14:creationId xmlns:p14="http://schemas.microsoft.com/office/powerpoint/2010/main" val="4085859972"/>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lnSpcReduction="10000"/>
          </a:bodyPr>
          <a:lstStyle/>
          <a:p>
            <a:pPr marL="0" indent="0">
              <a:buNone/>
            </a:pPr>
            <a:r>
              <a:rPr lang="en-US" dirty="0"/>
              <a:t>207. Which of the following is </a:t>
            </a:r>
            <a:r>
              <a:rPr lang="en-US" u="sng" dirty="0"/>
              <a:t>not</a:t>
            </a:r>
            <a:r>
              <a:rPr lang="en-US" dirty="0"/>
              <a:t> an example of real property?</a:t>
            </a:r>
          </a:p>
          <a:p>
            <a:pPr marL="0" indent="0">
              <a:buNone/>
            </a:pPr>
            <a:r>
              <a:rPr lang="en-US" dirty="0"/>
              <a:t>A. land</a:t>
            </a:r>
            <a:endParaRPr lang="en-US" i="1" dirty="0"/>
          </a:p>
          <a:p>
            <a:pPr marL="0" indent="0">
              <a:buNone/>
            </a:pPr>
            <a:r>
              <a:rPr lang="en-US" dirty="0"/>
              <a:t>B. car</a:t>
            </a:r>
          </a:p>
          <a:p>
            <a:pPr marL="0" indent="0">
              <a:buNone/>
            </a:pPr>
            <a:r>
              <a:rPr lang="en-US" dirty="0"/>
              <a:t>C. shed</a:t>
            </a:r>
          </a:p>
          <a:p>
            <a:pPr marL="0" indent="0">
              <a:buNone/>
            </a:pPr>
            <a:r>
              <a:rPr lang="en-US" dirty="0"/>
              <a:t>D. fence</a:t>
            </a:r>
            <a:endParaRPr lang="en-US" i="1" dirty="0"/>
          </a:p>
          <a:p>
            <a:pPr marL="0" indent="0">
              <a:buNone/>
            </a:pPr>
            <a:endParaRPr lang="en-US" dirty="0"/>
          </a:p>
          <a:p>
            <a:pPr marL="0" indent="0">
              <a:buNone/>
            </a:pPr>
            <a:r>
              <a:rPr lang="en-US" dirty="0"/>
              <a:t>208. What is the difference between trespass to chattels and conversion?</a:t>
            </a:r>
          </a:p>
          <a:p>
            <a:pPr marL="0" indent="0">
              <a:buNone/>
            </a:pPr>
            <a:r>
              <a:rPr lang="en-US" dirty="0"/>
              <a:t>A. only that extensive damage is done to personal property in conversion, requiring a forced sale</a:t>
            </a:r>
            <a:endParaRPr lang="en-US" i="1" dirty="0"/>
          </a:p>
          <a:p>
            <a:pPr marL="0" indent="0">
              <a:buNone/>
            </a:pPr>
            <a:r>
              <a:rPr lang="en-US" dirty="0"/>
              <a:t>B. only that the defendant needs the personal property in a conversion and return of the property is not feasible</a:t>
            </a:r>
          </a:p>
          <a:p>
            <a:pPr marL="0" indent="0">
              <a:buNone/>
            </a:pPr>
            <a:r>
              <a:rPr lang="en-US" dirty="0"/>
              <a:t>C. only that it is more convenient for the court to order a forced sale in a conversion rather than to order the return of the personal property, although either is possible</a:t>
            </a:r>
          </a:p>
          <a:p>
            <a:pPr marL="0" indent="0">
              <a:buNone/>
            </a:pPr>
            <a:r>
              <a:rPr lang="en-US" dirty="0"/>
              <a:t>D. only that conversion is malicious and is more serious than trespass to chattels so a forced sale is required</a:t>
            </a:r>
            <a:endParaRPr lang="en-US" i="1" dirty="0"/>
          </a:p>
        </p:txBody>
      </p:sp>
    </p:spTree>
    <p:extLst>
      <p:ext uri="{BB962C8B-B14F-4D97-AF65-F5344CB8AC3E}">
        <p14:creationId xmlns:p14="http://schemas.microsoft.com/office/powerpoint/2010/main" val="4294895447"/>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209. What is the general duty of care owed by a landowner towards guests on his property?</a:t>
            </a:r>
          </a:p>
          <a:p>
            <a:pPr marL="0" indent="0">
              <a:buNone/>
            </a:pPr>
            <a:r>
              <a:rPr lang="en-US" dirty="0"/>
              <a:t>A. duty to make the premises safe</a:t>
            </a:r>
            <a:endParaRPr lang="en-US" i="1" dirty="0"/>
          </a:p>
          <a:p>
            <a:pPr marL="0" indent="0">
              <a:buNone/>
            </a:pPr>
            <a:r>
              <a:rPr lang="en-US" dirty="0"/>
              <a:t>B. duty to eliminate dangerous conditions on the land</a:t>
            </a:r>
          </a:p>
          <a:p>
            <a:pPr marL="0" indent="0">
              <a:buNone/>
            </a:pPr>
            <a:r>
              <a:rPr lang="en-US" dirty="0"/>
              <a:t>C. duty of reasonable care</a:t>
            </a:r>
          </a:p>
          <a:p>
            <a:pPr marL="0" indent="0">
              <a:buNone/>
            </a:pPr>
            <a:r>
              <a:rPr lang="en-US" dirty="0"/>
              <a:t>D. duty to warn of known dangers</a:t>
            </a:r>
            <a:endParaRPr lang="en-US" i="1" dirty="0"/>
          </a:p>
          <a:p>
            <a:pPr marL="0" indent="0">
              <a:buNone/>
            </a:pPr>
            <a:endParaRPr lang="en-US" dirty="0"/>
          </a:p>
          <a:p>
            <a:pPr marL="0" indent="0">
              <a:buNone/>
            </a:pPr>
            <a:r>
              <a:rPr lang="en-US" dirty="0"/>
              <a:t>210. The duty to use reasonable care to eliminate dangerous conditions on the land under the doctrine of attractive nuisance exists to reduce the risk of injury to whom?</a:t>
            </a:r>
          </a:p>
          <a:p>
            <a:pPr marL="0" indent="0">
              <a:buNone/>
            </a:pPr>
            <a:r>
              <a:rPr lang="en-US" dirty="0"/>
              <a:t>A. guests and visitors</a:t>
            </a:r>
            <a:endParaRPr lang="en-US" i="1" dirty="0"/>
          </a:p>
          <a:p>
            <a:pPr marL="0" indent="0">
              <a:buNone/>
            </a:pPr>
            <a:r>
              <a:rPr lang="en-US" dirty="0"/>
              <a:t>B. invitees and public servants (police officers, firefighters, mailmen, etc.)</a:t>
            </a:r>
          </a:p>
          <a:p>
            <a:pPr marL="0" indent="0">
              <a:buNone/>
            </a:pPr>
            <a:r>
              <a:rPr lang="en-US" dirty="0"/>
              <a:t>C. trespassing children</a:t>
            </a:r>
          </a:p>
          <a:p>
            <a:pPr marL="0" indent="0">
              <a:buNone/>
            </a:pPr>
            <a:r>
              <a:rPr lang="en-US" dirty="0"/>
              <a:t>D. all of the above</a:t>
            </a:r>
            <a:endParaRPr lang="en-US" i="1" dirty="0"/>
          </a:p>
        </p:txBody>
      </p:sp>
    </p:spTree>
    <p:extLst>
      <p:ext uri="{BB962C8B-B14F-4D97-AF65-F5344CB8AC3E}">
        <p14:creationId xmlns:p14="http://schemas.microsoft.com/office/powerpoint/2010/main" val="1169372012"/>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fontScale="92500" lnSpcReduction="10000"/>
          </a:bodyPr>
          <a:lstStyle/>
          <a:p>
            <a:pPr marL="0" indent="0">
              <a:buNone/>
            </a:pPr>
            <a:r>
              <a:rPr lang="en-US" dirty="0"/>
              <a:t>211. Vladimir took Jane’s car without her permission from the mall parking lot and deprived her of possession of her car. Vladimir brought the car to his garage but never had the guts to drive it around. Which of the following torts, if any, has occurred?</a:t>
            </a:r>
          </a:p>
          <a:p>
            <a:pPr marL="0" indent="0">
              <a:buNone/>
            </a:pPr>
            <a:r>
              <a:rPr lang="en-US" dirty="0"/>
              <a:t>A. trespass to land</a:t>
            </a:r>
          </a:p>
          <a:p>
            <a:pPr marL="0" indent="0">
              <a:buNone/>
            </a:pPr>
            <a:r>
              <a:rPr lang="en-US" dirty="0"/>
              <a:t>B. trespass to chattels</a:t>
            </a:r>
          </a:p>
          <a:p>
            <a:pPr marL="0" indent="0">
              <a:buNone/>
            </a:pPr>
            <a:r>
              <a:rPr lang="en-US" dirty="0"/>
              <a:t>C. conversion</a:t>
            </a:r>
          </a:p>
          <a:p>
            <a:pPr marL="0" indent="0">
              <a:buNone/>
            </a:pPr>
            <a:r>
              <a:rPr lang="en-US" dirty="0"/>
              <a:t>D. no tort has occurred</a:t>
            </a:r>
          </a:p>
          <a:p>
            <a:pPr marL="0" indent="0">
              <a:buNone/>
            </a:pPr>
            <a:endParaRPr lang="en-US" dirty="0"/>
          </a:p>
          <a:p>
            <a:pPr marL="0" indent="0">
              <a:buNone/>
            </a:pPr>
            <a:r>
              <a:rPr lang="en-US" dirty="0"/>
              <a:t>212. Vladimir took Jane’s car without her permission from the mall parking lot and deprived her of possession of her car. Vladimir brought the car to his garage and over the next two months he completely dismantled it for parts, which he sold on the Internet. Which of the following torts, if any, has occurred?</a:t>
            </a:r>
          </a:p>
          <a:p>
            <a:pPr marL="0" indent="0">
              <a:buNone/>
            </a:pPr>
            <a:r>
              <a:rPr lang="en-US" dirty="0"/>
              <a:t>A. trespass to land</a:t>
            </a:r>
          </a:p>
          <a:p>
            <a:pPr marL="0" indent="0">
              <a:buNone/>
            </a:pPr>
            <a:r>
              <a:rPr lang="en-US" dirty="0"/>
              <a:t>B. trespass to chattels</a:t>
            </a:r>
          </a:p>
          <a:p>
            <a:pPr marL="0" indent="0">
              <a:buNone/>
            </a:pPr>
            <a:r>
              <a:rPr lang="en-US" dirty="0"/>
              <a:t>C. conversion</a:t>
            </a:r>
          </a:p>
          <a:p>
            <a:pPr marL="0" indent="0">
              <a:buNone/>
            </a:pPr>
            <a:r>
              <a:rPr lang="en-US" dirty="0"/>
              <a:t>D. both B &amp; C</a:t>
            </a:r>
          </a:p>
        </p:txBody>
      </p:sp>
    </p:spTree>
    <p:extLst>
      <p:ext uri="{BB962C8B-B14F-4D97-AF65-F5344CB8AC3E}">
        <p14:creationId xmlns:p14="http://schemas.microsoft.com/office/powerpoint/2010/main" val="2562380659"/>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fontScale="85000" lnSpcReduction="10000"/>
          </a:bodyPr>
          <a:lstStyle/>
          <a:p>
            <a:pPr marL="0" indent="0">
              <a:buNone/>
            </a:pPr>
            <a:r>
              <a:rPr lang="en-US" dirty="0"/>
              <a:t>213. Jake ran an automotive garage near Ned’s property, where he farmed three acres in order to sell his produce at a local farm stand. One day Ned found out that oil had been leaking from Jake’s garage onto his land and that it would be unsafe for him to continue farming on his property until the contamination was remediated. The cost of the remediation would be $135,000. Which of the following torts, if any, has occurred?</a:t>
            </a:r>
          </a:p>
          <a:p>
            <a:pPr marL="0" indent="0">
              <a:buNone/>
            </a:pPr>
            <a:r>
              <a:rPr lang="en-US" dirty="0"/>
              <a:t>A. trespass to land</a:t>
            </a:r>
          </a:p>
          <a:p>
            <a:pPr marL="0" indent="0">
              <a:buNone/>
            </a:pPr>
            <a:r>
              <a:rPr lang="en-US" dirty="0"/>
              <a:t>B. private nuisance</a:t>
            </a:r>
          </a:p>
          <a:p>
            <a:pPr marL="0" indent="0">
              <a:buNone/>
            </a:pPr>
            <a:r>
              <a:rPr lang="en-US" dirty="0"/>
              <a:t>C. public nuisance</a:t>
            </a:r>
          </a:p>
          <a:p>
            <a:pPr marL="0" indent="0">
              <a:buNone/>
            </a:pPr>
            <a:r>
              <a:rPr lang="en-US" dirty="0"/>
              <a:t>D. no tort has occurred</a:t>
            </a:r>
          </a:p>
          <a:p>
            <a:pPr marL="0" indent="0">
              <a:buNone/>
            </a:pPr>
            <a:endParaRPr lang="en-US" dirty="0"/>
          </a:p>
          <a:p>
            <a:pPr marL="0" indent="0">
              <a:buNone/>
            </a:pPr>
            <a:r>
              <a:rPr lang="en-US" dirty="0"/>
              <a:t>214. Scott owned land near an old lead mine. The mine shaft openings were located near the center of his property and consisted of five square holes in the ground. On several occasions he chased small children away from the area, yelling: “the mine shafts are unsafe and not a playground.” Despite this, the children continue to go onto his land and play near, and sometimes in, the mineshafts. What duty, if any, does Scott have towards the kids?</a:t>
            </a:r>
          </a:p>
          <a:p>
            <a:pPr marL="0" indent="0">
              <a:buNone/>
            </a:pPr>
            <a:r>
              <a:rPr lang="en-US" dirty="0"/>
              <a:t>A. none, the children are trespassing on his property and he warned them about the danger</a:t>
            </a:r>
          </a:p>
          <a:p>
            <a:pPr marL="0" indent="0">
              <a:buNone/>
            </a:pPr>
            <a:r>
              <a:rPr lang="en-US" dirty="0"/>
              <a:t>B. Scott must post signs that say “private property, do not trespass”</a:t>
            </a:r>
          </a:p>
          <a:p>
            <a:pPr marL="0" indent="0">
              <a:buNone/>
            </a:pPr>
            <a:r>
              <a:rPr lang="en-US" dirty="0"/>
              <a:t>C. Scott must notify the parents of the young children</a:t>
            </a:r>
          </a:p>
          <a:p>
            <a:pPr marL="0" indent="0">
              <a:buNone/>
            </a:pPr>
            <a:r>
              <a:rPr lang="en-US" dirty="0"/>
              <a:t>D. Scott must make reasonable care to eliminate the dangerous conditions on his property</a:t>
            </a:r>
          </a:p>
        </p:txBody>
      </p:sp>
    </p:spTree>
    <p:extLst>
      <p:ext uri="{BB962C8B-B14F-4D97-AF65-F5344CB8AC3E}">
        <p14:creationId xmlns:p14="http://schemas.microsoft.com/office/powerpoint/2010/main" val="660724370"/>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fontScale="92500" lnSpcReduction="20000"/>
          </a:bodyPr>
          <a:lstStyle/>
          <a:p>
            <a:pPr marL="0" indent="0">
              <a:buNone/>
            </a:pPr>
            <a:r>
              <a:rPr lang="en-US" dirty="0"/>
              <a:t>215. Donald stepped onto his neighbor Stanley’s property without receiving permission and picked 23 tomatoes from Stanley’s garden. He then used the tomatoes to make marinara sauce to dip his mozzarella sticks into for lunch, and it was delicious. Which of the following torts, if any, has occurred?</a:t>
            </a:r>
          </a:p>
          <a:p>
            <a:pPr marL="0" indent="0">
              <a:buNone/>
            </a:pPr>
            <a:r>
              <a:rPr lang="en-US" dirty="0"/>
              <a:t>A. trespass to land &amp; trespass to chattels</a:t>
            </a:r>
          </a:p>
          <a:p>
            <a:pPr marL="0" indent="0">
              <a:buNone/>
            </a:pPr>
            <a:r>
              <a:rPr lang="en-US" dirty="0"/>
              <a:t>B. trespass to land &amp; conversion</a:t>
            </a:r>
          </a:p>
          <a:p>
            <a:pPr marL="0" indent="0">
              <a:buNone/>
            </a:pPr>
            <a:r>
              <a:rPr lang="en-US" dirty="0"/>
              <a:t>C. trespass to chattels &amp; conversion</a:t>
            </a:r>
          </a:p>
          <a:p>
            <a:pPr marL="0" indent="0">
              <a:buNone/>
            </a:pPr>
            <a:r>
              <a:rPr lang="en-US" dirty="0"/>
              <a:t>D. just conversion because he had permission to step onto Stanley’s land</a:t>
            </a:r>
          </a:p>
          <a:p>
            <a:pPr marL="0" indent="0">
              <a:buNone/>
            </a:pPr>
            <a:endParaRPr lang="en-US" dirty="0"/>
          </a:p>
          <a:p>
            <a:pPr marL="0" indent="0">
              <a:buNone/>
            </a:pPr>
            <a:r>
              <a:rPr lang="en-US" dirty="0"/>
              <a:t>216. Donald stepped onto his neighbor Stanley’s property to tend to Stanley’s garden. Stanley paid Donald $10 per day to water, weed, and tend to his garden. While there, Donald took it upon himself to pick 23 tomatoes from Stanley’s garden in order to make marinara sauce to give to Stanley as a surprise birthday present. Stanley was furious that Donald did this without his permission. Which of the following torts, if any, has occurred?</a:t>
            </a:r>
          </a:p>
          <a:p>
            <a:pPr marL="0" indent="0">
              <a:buNone/>
            </a:pPr>
            <a:r>
              <a:rPr lang="en-US" dirty="0"/>
              <a:t>A. trespass to land &amp; trespass to chattels</a:t>
            </a:r>
          </a:p>
          <a:p>
            <a:pPr marL="0" indent="0">
              <a:buNone/>
            </a:pPr>
            <a:r>
              <a:rPr lang="en-US" dirty="0"/>
              <a:t>B. trespass to land &amp; conversion</a:t>
            </a:r>
          </a:p>
          <a:p>
            <a:pPr marL="0" indent="0">
              <a:buNone/>
            </a:pPr>
            <a:r>
              <a:rPr lang="en-US" dirty="0"/>
              <a:t>C. trespass to chattels &amp; conversion</a:t>
            </a:r>
          </a:p>
          <a:p>
            <a:pPr marL="0" indent="0">
              <a:buNone/>
            </a:pPr>
            <a:r>
              <a:rPr lang="en-US" dirty="0"/>
              <a:t>D. just conversion because he had permission to step onto Stanley’s land</a:t>
            </a:r>
          </a:p>
        </p:txBody>
      </p:sp>
    </p:spTree>
    <p:extLst>
      <p:ext uri="{BB962C8B-B14F-4D97-AF65-F5344CB8AC3E}">
        <p14:creationId xmlns:p14="http://schemas.microsoft.com/office/powerpoint/2010/main" val="19566161"/>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lnSpcReduction="10000"/>
          </a:bodyPr>
          <a:lstStyle/>
          <a:p>
            <a:pPr marL="0" indent="0">
              <a:buNone/>
            </a:pPr>
            <a:r>
              <a:rPr lang="en-US" dirty="0"/>
              <a:t>217. Moe steps onto land owned by Finn. Moe is a police officer investigating a suspicious persons call. As Moe approaches the front door, Finn (who hates cops) told Moe to get off of his property immediately. Which of the following torts, if any, has occurred?</a:t>
            </a:r>
          </a:p>
          <a:p>
            <a:pPr marL="0" indent="0">
              <a:buNone/>
            </a:pPr>
            <a:r>
              <a:rPr lang="en-US" dirty="0"/>
              <a:t>A. entrapment</a:t>
            </a:r>
            <a:endParaRPr lang="en-US" i="1" dirty="0"/>
          </a:p>
          <a:p>
            <a:pPr marL="0" indent="0">
              <a:buNone/>
            </a:pPr>
            <a:r>
              <a:rPr lang="en-US" dirty="0"/>
              <a:t>B. trespass</a:t>
            </a:r>
          </a:p>
          <a:p>
            <a:pPr marL="0" indent="0">
              <a:buNone/>
            </a:pPr>
            <a:r>
              <a:rPr lang="en-US" dirty="0"/>
              <a:t>C. nuisance</a:t>
            </a:r>
          </a:p>
          <a:p>
            <a:pPr marL="0" indent="0">
              <a:buNone/>
            </a:pPr>
            <a:r>
              <a:rPr lang="en-US" dirty="0"/>
              <a:t>D. no tort has occurred</a:t>
            </a:r>
          </a:p>
          <a:p>
            <a:pPr marL="0" indent="0">
              <a:buNone/>
            </a:pPr>
            <a:endParaRPr lang="en-US" i="1" dirty="0"/>
          </a:p>
          <a:p>
            <a:pPr marL="0" indent="0">
              <a:buNone/>
            </a:pPr>
            <a:r>
              <a:rPr lang="en-US" dirty="0"/>
              <a:t>218. Alex took Nelson’s chicken without his permission. He then sold the eggs that the chicken laid. Which of the following torts, if any, has occurred?</a:t>
            </a:r>
          </a:p>
          <a:p>
            <a:pPr marL="0" indent="0">
              <a:buNone/>
            </a:pPr>
            <a:r>
              <a:rPr lang="en-US" dirty="0"/>
              <a:t>A. trespass to land</a:t>
            </a:r>
          </a:p>
          <a:p>
            <a:pPr marL="0" indent="0">
              <a:buNone/>
            </a:pPr>
            <a:r>
              <a:rPr lang="en-US" dirty="0"/>
              <a:t>B. trespass to chattels</a:t>
            </a:r>
          </a:p>
          <a:p>
            <a:pPr marL="0" indent="0">
              <a:buNone/>
            </a:pPr>
            <a:r>
              <a:rPr lang="en-US" dirty="0"/>
              <a:t>C. conversion</a:t>
            </a:r>
          </a:p>
          <a:p>
            <a:pPr marL="0" indent="0">
              <a:buNone/>
            </a:pPr>
            <a:r>
              <a:rPr lang="en-US" dirty="0"/>
              <a:t>D. no tort has occurred</a:t>
            </a:r>
          </a:p>
        </p:txBody>
      </p:sp>
    </p:spTree>
    <p:extLst>
      <p:ext uri="{BB962C8B-B14F-4D97-AF65-F5344CB8AC3E}">
        <p14:creationId xmlns:p14="http://schemas.microsoft.com/office/powerpoint/2010/main" val="4025646639"/>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Day 39. Today’s Objectives</a:t>
            </a:r>
          </a:p>
        </p:txBody>
      </p:sp>
      <p:sp>
        <p:nvSpPr>
          <p:cNvPr id="3" name="Content Placeholder 2"/>
          <p:cNvSpPr>
            <a:spLocks noGrp="1"/>
          </p:cNvSpPr>
          <p:nvPr>
            <p:ph idx="1"/>
          </p:nvPr>
        </p:nvSpPr>
        <p:spPr>
          <a:xfrm>
            <a:off x="0" y="1609344"/>
            <a:ext cx="12192000" cy="5248656"/>
          </a:xfrm>
        </p:spPr>
        <p:txBody>
          <a:bodyPr/>
          <a:lstStyle/>
          <a:p>
            <a:pPr lvl="1"/>
            <a:r>
              <a:rPr lang="en-US" dirty="0"/>
              <a:t>Students will be able to:</a:t>
            </a:r>
          </a:p>
          <a:p>
            <a:pPr lvl="2"/>
            <a:r>
              <a:rPr lang="en-US" dirty="0"/>
              <a:t>Define the intentional tort of defamation (including libel and slander) using the elements and by providing examples;</a:t>
            </a:r>
          </a:p>
          <a:p>
            <a:pPr lvl="2"/>
            <a:r>
              <a:rPr lang="en-US" dirty="0"/>
              <a:t>Explain how defamation is interpreted differently with public officials;</a:t>
            </a:r>
          </a:p>
          <a:p>
            <a:pPr lvl="2"/>
            <a:r>
              <a:rPr lang="en-US" dirty="0"/>
              <a:t>Understand that truth is an absolute defense to the tort of defamation;</a:t>
            </a:r>
          </a:p>
          <a:p>
            <a:pPr lvl="2"/>
            <a:r>
              <a:rPr lang="en-US" dirty="0"/>
              <a:t>Identify and describe the defenses that can be asserted for intentional torts such as: consent, privilege, self-defense, defense of property, and necessity and provide examples of each; and</a:t>
            </a:r>
          </a:p>
          <a:p>
            <a:pPr lvl="2"/>
            <a:r>
              <a:rPr lang="en-US" dirty="0"/>
              <a:t>Identify the intellectual property rights that holders of patents, copyrights, and trademarks have and how they are protected in society.</a:t>
            </a:r>
          </a:p>
          <a:p>
            <a:pPr lvl="2"/>
            <a:endParaRPr lang="en-US" dirty="0"/>
          </a:p>
        </p:txBody>
      </p:sp>
    </p:spTree>
    <p:extLst>
      <p:ext uri="{BB962C8B-B14F-4D97-AF65-F5344CB8AC3E}">
        <p14:creationId xmlns:p14="http://schemas.microsoft.com/office/powerpoint/2010/main" val="15653546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Government Administrative Agencies</a:t>
            </a:r>
          </a:p>
        </p:txBody>
      </p:sp>
      <p:sp>
        <p:nvSpPr>
          <p:cNvPr id="3" name="Content Placeholder 2"/>
          <p:cNvSpPr>
            <a:spLocks noGrp="1"/>
          </p:cNvSpPr>
          <p:nvPr>
            <p:ph idx="1"/>
          </p:nvPr>
        </p:nvSpPr>
        <p:spPr>
          <a:xfrm>
            <a:off x="0" y="1609344"/>
            <a:ext cx="12192000" cy="5248656"/>
          </a:xfrm>
        </p:spPr>
        <p:txBody>
          <a:bodyPr/>
          <a:lstStyle/>
          <a:p>
            <a:r>
              <a:rPr lang="en-US" b="1" u="sng" dirty="0">
                <a:solidFill>
                  <a:srgbClr val="002060"/>
                </a:solidFill>
              </a:rPr>
              <a:t>Specific Rules &amp; Regulations </a:t>
            </a:r>
            <a:r>
              <a:rPr lang="en-US" dirty="0">
                <a:solidFill>
                  <a:srgbClr val="002060"/>
                </a:solidFill>
              </a:rPr>
              <a:t>are often written by </a:t>
            </a:r>
            <a:r>
              <a:rPr lang="en-US" b="1" u="sng" dirty="0">
                <a:solidFill>
                  <a:srgbClr val="002060"/>
                </a:solidFill>
              </a:rPr>
              <a:t>Administrative Agencies</a:t>
            </a:r>
            <a:r>
              <a:rPr lang="en-US" dirty="0"/>
              <a:t>. Some examples are:</a:t>
            </a:r>
          </a:p>
          <a:p>
            <a:pPr lvl="1"/>
            <a:r>
              <a:rPr lang="en-US" b="1" dirty="0"/>
              <a:t>Occupational Safety &amp; Health Administration (“</a:t>
            </a:r>
            <a:r>
              <a:rPr lang="en-US" b="1" dirty="0">
                <a:solidFill>
                  <a:srgbClr val="002060"/>
                </a:solidFill>
              </a:rPr>
              <a:t>OSHA</a:t>
            </a:r>
            <a:r>
              <a:rPr lang="en-US" b="1" dirty="0"/>
              <a:t>”);</a:t>
            </a:r>
          </a:p>
          <a:p>
            <a:pPr lvl="1"/>
            <a:r>
              <a:rPr lang="en-US" b="1" dirty="0"/>
              <a:t>Environmental Protection Agency (“</a:t>
            </a:r>
            <a:r>
              <a:rPr lang="en-US" b="1" dirty="0">
                <a:solidFill>
                  <a:srgbClr val="002060"/>
                </a:solidFill>
              </a:rPr>
              <a:t>EPA</a:t>
            </a:r>
            <a:r>
              <a:rPr lang="en-US" b="1" dirty="0"/>
              <a:t>”);</a:t>
            </a:r>
          </a:p>
          <a:p>
            <a:pPr lvl="1"/>
            <a:r>
              <a:rPr lang="en-US" b="1" dirty="0"/>
              <a:t>Department of </a:t>
            </a:r>
            <a:r>
              <a:rPr lang="en-US" b="1" dirty="0">
                <a:solidFill>
                  <a:srgbClr val="002060"/>
                </a:solidFill>
              </a:rPr>
              <a:t>Homeland Security </a:t>
            </a:r>
            <a:r>
              <a:rPr lang="en-US" b="1" dirty="0"/>
              <a:t>(“DHS”);</a:t>
            </a:r>
          </a:p>
          <a:p>
            <a:pPr lvl="1"/>
            <a:r>
              <a:rPr lang="en-US" b="1" dirty="0"/>
              <a:t>Department of Transportation (“</a:t>
            </a:r>
            <a:r>
              <a:rPr lang="en-US" b="1" dirty="0">
                <a:solidFill>
                  <a:srgbClr val="002060"/>
                </a:solidFill>
              </a:rPr>
              <a:t>DOT</a:t>
            </a:r>
            <a:r>
              <a:rPr lang="en-US" b="1" dirty="0"/>
              <a:t>”); and</a:t>
            </a:r>
          </a:p>
          <a:p>
            <a:pPr lvl="1"/>
            <a:r>
              <a:rPr lang="en-US" b="1" dirty="0"/>
              <a:t>Food &amp; Drug Administration (“</a:t>
            </a:r>
            <a:r>
              <a:rPr lang="en-US" b="1" dirty="0">
                <a:solidFill>
                  <a:srgbClr val="002060"/>
                </a:solidFill>
              </a:rPr>
              <a:t>FDA</a:t>
            </a:r>
            <a:r>
              <a:rPr lang="en-US" b="1" dirty="0"/>
              <a:t>”).</a:t>
            </a:r>
          </a:p>
          <a:p>
            <a:r>
              <a:rPr lang="en-US" b="1" dirty="0"/>
              <a:t>States</a:t>
            </a:r>
            <a:r>
              <a:rPr lang="en-US" dirty="0"/>
              <a:t> have Administrative Agencies for state level rules/regulations.</a:t>
            </a:r>
          </a:p>
          <a:p>
            <a:r>
              <a:rPr lang="en-US" b="1" dirty="0"/>
              <a:t>Local Municipalities </a:t>
            </a:r>
            <a:r>
              <a:rPr lang="en-US" dirty="0"/>
              <a:t>have Administrative Agencies for local rules/regulations, such as:</a:t>
            </a:r>
          </a:p>
          <a:p>
            <a:pPr lvl="1"/>
            <a:r>
              <a:rPr lang="en-US" b="1" dirty="0"/>
              <a:t>Board of Education </a:t>
            </a:r>
            <a:r>
              <a:rPr lang="en-US" dirty="0"/>
              <a:t>or School Committee;</a:t>
            </a:r>
          </a:p>
          <a:p>
            <a:pPr lvl="1"/>
            <a:r>
              <a:rPr lang="en-US" b="1" dirty="0"/>
              <a:t>Board of Health</a:t>
            </a:r>
            <a:r>
              <a:rPr lang="en-US" dirty="0"/>
              <a:t>; and</a:t>
            </a:r>
          </a:p>
          <a:p>
            <a:pPr lvl="1"/>
            <a:r>
              <a:rPr lang="en-US" b="1" dirty="0"/>
              <a:t>Zoning Board</a:t>
            </a:r>
            <a:r>
              <a:rPr lang="en-US" dirty="0"/>
              <a:t>.</a:t>
            </a:r>
            <a:endParaRPr lang="en-US" b="1" dirty="0"/>
          </a:p>
        </p:txBody>
      </p:sp>
    </p:spTree>
    <p:extLst>
      <p:ext uri="{BB962C8B-B14F-4D97-AF65-F5344CB8AC3E}">
        <p14:creationId xmlns:p14="http://schemas.microsoft.com/office/powerpoint/2010/main" val="760105243"/>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Intentional Torts: defamation</a:t>
            </a:r>
          </a:p>
        </p:txBody>
      </p:sp>
      <p:sp>
        <p:nvSpPr>
          <p:cNvPr id="3" name="Content Placeholder 2"/>
          <p:cNvSpPr>
            <a:spLocks noGrp="1"/>
          </p:cNvSpPr>
          <p:nvPr>
            <p:ph idx="1"/>
          </p:nvPr>
        </p:nvSpPr>
        <p:spPr>
          <a:xfrm>
            <a:off x="0" y="1609344"/>
            <a:ext cx="12192000" cy="5248656"/>
          </a:xfrm>
        </p:spPr>
        <p:txBody>
          <a:bodyPr>
            <a:normAutofit lnSpcReduction="10000"/>
          </a:bodyPr>
          <a:lstStyle/>
          <a:p>
            <a:r>
              <a:rPr lang="en-US" b="1" dirty="0">
                <a:solidFill>
                  <a:srgbClr val="002060"/>
                </a:solidFill>
              </a:rPr>
              <a:t>Defamation</a:t>
            </a:r>
          </a:p>
          <a:p>
            <a:pPr lvl="1"/>
            <a:r>
              <a:rPr lang="en-US" b="1" dirty="0"/>
              <a:t>(1) defendant </a:t>
            </a:r>
            <a:r>
              <a:rPr lang="en-US" b="1" dirty="0">
                <a:solidFill>
                  <a:srgbClr val="002060"/>
                </a:solidFill>
              </a:rPr>
              <a:t>made a defamatory </a:t>
            </a:r>
            <a:r>
              <a:rPr lang="en-US" b="1" u="sng" dirty="0">
                <a:solidFill>
                  <a:srgbClr val="002060"/>
                </a:solidFill>
              </a:rPr>
              <a:t>statement </a:t>
            </a:r>
            <a:r>
              <a:rPr lang="en-US" b="1" dirty="0">
                <a:solidFill>
                  <a:srgbClr val="002060"/>
                </a:solidFill>
              </a:rPr>
              <a:t>(statement that injures one’s </a:t>
            </a:r>
            <a:r>
              <a:rPr lang="en-US" b="1" u="sng" dirty="0">
                <a:solidFill>
                  <a:srgbClr val="002060"/>
                </a:solidFill>
              </a:rPr>
              <a:t>reputation</a:t>
            </a:r>
            <a:r>
              <a:rPr lang="en-US" b="1" dirty="0">
                <a:solidFill>
                  <a:srgbClr val="002060"/>
                </a:solidFill>
              </a:rPr>
              <a:t> </a:t>
            </a:r>
            <a:r>
              <a:rPr lang="en-US" b="1" dirty="0"/>
              <a:t>and tends to subject a person to hatred, contempt, ridicule, or financial injury),</a:t>
            </a:r>
          </a:p>
          <a:p>
            <a:pPr lvl="2"/>
            <a:r>
              <a:rPr lang="en-US" b="1" u="sng" dirty="0">
                <a:solidFill>
                  <a:srgbClr val="002060"/>
                </a:solidFill>
              </a:rPr>
              <a:t>Slander</a:t>
            </a:r>
            <a:r>
              <a:rPr lang="en-US" b="1" dirty="0">
                <a:solidFill>
                  <a:srgbClr val="002060"/>
                </a:solidFill>
              </a:rPr>
              <a:t>- oral defamation.</a:t>
            </a:r>
          </a:p>
          <a:p>
            <a:pPr lvl="2"/>
            <a:r>
              <a:rPr lang="en-US" b="1" u="sng" dirty="0">
                <a:solidFill>
                  <a:srgbClr val="002060"/>
                </a:solidFill>
              </a:rPr>
              <a:t>Libel</a:t>
            </a:r>
            <a:r>
              <a:rPr lang="en-US" b="1" dirty="0">
                <a:solidFill>
                  <a:srgbClr val="002060"/>
                </a:solidFill>
              </a:rPr>
              <a:t>- written defamation.</a:t>
            </a:r>
          </a:p>
          <a:p>
            <a:pPr lvl="1"/>
            <a:r>
              <a:rPr lang="en-US" b="1" dirty="0"/>
              <a:t>(2) of or </a:t>
            </a:r>
            <a:r>
              <a:rPr lang="en-US" b="1" dirty="0">
                <a:solidFill>
                  <a:srgbClr val="002060"/>
                </a:solidFill>
              </a:rPr>
              <a:t>concerning the </a:t>
            </a:r>
            <a:r>
              <a:rPr lang="en-US" b="1" u="sng" dirty="0">
                <a:solidFill>
                  <a:srgbClr val="002060"/>
                </a:solidFill>
              </a:rPr>
              <a:t>plaintiff</a:t>
            </a:r>
            <a:r>
              <a:rPr lang="en-US" b="1" dirty="0">
                <a:solidFill>
                  <a:srgbClr val="002060"/>
                </a:solidFill>
              </a:rPr>
              <a:t>,</a:t>
            </a:r>
            <a:endParaRPr lang="en-US" b="1" u="sng" dirty="0">
              <a:solidFill>
                <a:srgbClr val="002060"/>
              </a:solidFill>
            </a:endParaRPr>
          </a:p>
          <a:p>
            <a:pPr lvl="1"/>
            <a:r>
              <a:rPr lang="en-US" b="1" dirty="0"/>
              <a:t>(3) </a:t>
            </a:r>
            <a:r>
              <a:rPr lang="en-US" b="1" u="sng" dirty="0">
                <a:solidFill>
                  <a:srgbClr val="002060"/>
                </a:solidFill>
              </a:rPr>
              <a:t>published</a:t>
            </a:r>
            <a:r>
              <a:rPr lang="en-US" b="1" dirty="0">
                <a:solidFill>
                  <a:srgbClr val="002060"/>
                </a:solidFill>
              </a:rPr>
              <a:t> or communicated to a third party,</a:t>
            </a:r>
          </a:p>
          <a:p>
            <a:pPr lvl="2"/>
            <a:r>
              <a:rPr lang="en-US" dirty="0"/>
              <a:t>Statement must, in fact, be heard/read by the third party.</a:t>
            </a:r>
          </a:p>
          <a:p>
            <a:pPr lvl="1"/>
            <a:r>
              <a:rPr lang="en-US" b="1" dirty="0"/>
              <a:t>(4) that, in fact, </a:t>
            </a:r>
            <a:r>
              <a:rPr lang="en-US" b="1" u="sng" dirty="0">
                <a:solidFill>
                  <a:srgbClr val="002060"/>
                </a:solidFill>
              </a:rPr>
              <a:t>caused</a:t>
            </a:r>
            <a:r>
              <a:rPr lang="en-US" b="1" dirty="0">
                <a:solidFill>
                  <a:srgbClr val="002060"/>
                </a:solidFill>
              </a:rPr>
              <a:t> damages to the plaintiff’s reputation.</a:t>
            </a:r>
          </a:p>
          <a:p>
            <a:r>
              <a:rPr lang="en-US" b="1" dirty="0">
                <a:solidFill>
                  <a:srgbClr val="002060"/>
                </a:solidFill>
              </a:rPr>
              <a:t>Defenses</a:t>
            </a:r>
          </a:p>
          <a:p>
            <a:pPr lvl="1"/>
            <a:r>
              <a:rPr lang="en-US" b="1" u="sng" dirty="0">
                <a:solidFill>
                  <a:srgbClr val="002060"/>
                </a:solidFill>
              </a:rPr>
              <a:t>Truth</a:t>
            </a:r>
            <a:r>
              <a:rPr lang="en-US" b="1" dirty="0"/>
              <a:t>- if the defendant can prove that the statement he made was true, then no defamation has occurred (it is a complete defense to the tort of defamation).</a:t>
            </a:r>
          </a:p>
          <a:p>
            <a:pPr lvl="1"/>
            <a:r>
              <a:rPr lang="en-US" b="1" dirty="0"/>
              <a:t>Opinion</a:t>
            </a:r>
            <a:r>
              <a:rPr lang="en-US" dirty="0"/>
              <a:t>- how the statement is made is a major factor (freedom of speech or freedom of press defense).</a:t>
            </a:r>
          </a:p>
          <a:p>
            <a:r>
              <a:rPr lang="en-US" b="1" dirty="0"/>
              <a:t>Public Figures</a:t>
            </a:r>
            <a:r>
              <a:rPr lang="en-US" dirty="0"/>
              <a:t>- </a:t>
            </a:r>
            <a:r>
              <a:rPr lang="en-US" b="1" dirty="0"/>
              <a:t>very difficult to prove </a:t>
            </a:r>
            <a:r>
              <a:rPr lang="en-US" dirty="0"/>
              <a:t>defamation- in addition to all of the elements, malice must also be shown.</a:t>
            </a:r>
          </a:p>
          <a:p>
            <a:pPr lvl="1"/>
            <a:r>
              <a:rPr lang="en-US" b="1" u="sng" dirty="0"/>
              <a:t>Malice</a:t>
            </a:r>
            <a:r>
              <a:rPr lang="en-US" b="1" dirty="0"/>
              <a:t>- knowledge of the falsity of the statement (or reckless disregard as to the truth) and the person said it anyways.</a:t>
            </a:r>
          </a:p>
        </p:txBody>
      </p:sp>
    </p:spTree>
    <p:extLst>
      <p:ext uri="{BB962C8B-B14F-4D97-AF65-F5344CB8AC3E}">
        <p14:creationId xmlns:p14="http://schemas.microsoft.com/office/powerpoint/2010/main" val="3846409391"/>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Defenses to Intentional Torts</a:t>
            </a:r>
          </a:p>
        </p:txBody>
      </p:sp>
      <p:sp>
        <p:nvSpPr>
          <p:cNvPr id="3" name="Content Placeholder 2"/>
          <p:cNvSpPr>
            <a:spLocks noGrp="1"/>
          </p:cNvSpPr>
          <p:nvPr>
            <p:ph idx="1"/>
          </p:nvPr>
        </p:nvSpPr>
        <p:spPr>
          <a:xfrm>
            <a:off x="0" y="1609344"/>
            <a:ext cx="12192000" cy="5248656"/>
          </a:xfrm>
        </p:spPr>
        <p:txBody>
          <a:bodyPr>
            <a:normAutofit/>
          </a:bodyPr>
          <a:lstStyle/>
          <a:p>
            <a:r>
              <a:rPr lang="en-US" b="1" u="sng" dirty="0">
                <a:solidFill>
                  <a:srgbClr val="002060"/>
                </a:solidFill>
              </a:rPr>
              <a:t>Consent</a:t>
            </a:r>
            <a:r>
              <a:rPr lang="en-US" dirty="0"/>
              <a:t>- justification for the act because the </a:t>
            </a:r>
            <a:r>
              <a:rPr lang="en-US" b="1" dirty="0">
                <a:solidFill>
                  <a:srgbClr val="002060"/>
                </a:solidFill>
              </a:rPr>
              <a:t>plaintiff agreed to the harmful conduct </a:t>
            </a:r>
            <a:r>
              <a:rPr lang="en-US" dirty="0"/>
              <a:t>and gave up his right to sue later.</a:t>
            </a:r>
          </a:p>
          <a:p>
            <a:pPr lvl="1"/>
            <a:r>
              <a:rPr lang="en-US" dirty="0"/>
              <a:t>Consent can be </a:t>
            </a:r>
            <a:r>
              <a:rPr lang="en-US" b="1" dirty="0"/>
              <a:t>actual or implied (written, spoken, or assumed based on the situation).</a:t>
            </a:r>
          </a:p>
          <a:p>
            <a:r>
              <a:rPr lang="en-US" b="1" u="sng" dirty="0">
                <a:solidFill>
                  <a:srgbClr val="002060"/>
                </a:solidFill>
              </a:rPr>
              <a:t>Privilege</a:t>
            </a:r>
            <a:r>
              <a:rPr lang="en-US" dirty="0"/>
              <a:t>- justification for the act because the </a:t>
            </a:r>
            <a:r>
              <a:rPr lang="en-US" b="1" dirty="0"/>
              <a:t>defendant’s interest (or the interest of public policy) requires it.</a:t>
            </a:r>
          </a:p>
          <a:p>
            <a:pPr lvl="1"/>
            <a:r>
              <a:rPr lang="en-US" b="1" dirty="0"/>
              <a:t>Police officer </a:t>
            </a:r>
            <a:r>
              <a:rPr lang="en-US" dirty="0"/>
              <a:t>can restrain a person when arresting him (valid defense to false imprisonment).</a:t>
            </a:r>
          </a:p>
          <a:p>
            <a:pPr lvl="1"/>
            <a:r>
              <a:rPr lang="en-US" b="1" dirty="0"/>
              <a:t>Parents</a:t>
            </a:r>
            <a:r>
              <a:rPr lang="en-US" dirty="0"/>
              <a:t> can discipline their children.</a:t>
            </a:r>
          </a:p>
          <a:p>
            <a:r>
              <a:rPr lang="en-US" b="1" u="sng" dirty="0">
                <a:solidFill>
                  <a:srgbClr val="002060"/>
                </a:solidFill>
              </a:rPr>
              <a:t>Self-Defense</a:t>
            </a:r>
            <a:r>
              <a:rPr lang="en-US" b="1" dirty="0">
                <a:solidFill>
                  <a:srgbClr val="002060"/>
                </a:solidFill>
              </a:rPr>
              <a:t> or Defense of Others</a:t>
            </a:r>
            <a:r>
              <a:rPr lang="en-US" dirty="0"/>
              <a:t>- justification for the acts taken to </a:t>
            </a:r>
            <a:r>
              <a:rPr lang="en-US" b="1" dirty="0">
                <a:solidFill>
                  <a:srgbClr val="002060"/>
                </a:solidFill>
              </a:rPr>
              <a:t>protect oneself or another.</a:t>
            </a:r>
          </a:p>
          <a:p>
            <a:pPr lvl="1"/>
            <a:r>
              <a:rPr lang="en-US" b="1" dirty="0">
                <a:solidFill>
                  <a:srgbClr val="002060"/>
                </a:solidFill>
              </a:rPr>
              <a:t>Reasonably necessary non-deadly force </a:t>
            </a:r>
            <a:r>
              <a:rPr lang="en-US" b="1" dirty="0"/>
              <a:t>can be used to prevent imminent bodily harm.</a:t>
            </a:r>
          </a:p>
          <a:p>
            <a:pPr lvl="1"/>
            <a:r>
              <a:rPr lang="en-US" b="1" dirty="0">
                <a:solidFill>
                  <a:srgbClr val="002060"/>
                </a:solidFill>
              </a:rPr>
              <a:t>Deadly force can only be used </a:t>
            </a:r>
            <a:r>
              <a:rPr lang="en-US" b="1" dirty="0"/>
              <a:t>if one reasonably </a:t>
            </a:r>
            <a:r>
              <a:rPr lang="en-US" b="1" dirty="0">
                <a:solidFill>
                  <a:srgbClr val="002060"/>
                </a:solidFill>
              </a:rPr>
              <a:t>believes imminent death or serious bodily harm </a:t>
            </a:r>
            <a:r>
              <a:rPr lang="en-US" b="1" dirty="0"/>
              <a:t>is certain to result.</a:t>
            </a:r>
          </a:p>
          <a:p>
            <a:r>
              <a:rPr lang="en-US" b="1" dirty="0">
                <a:solidFill>
                  <a:srgbClr val="002060"/>
                </a:solidFill>
              </a:rPr>
              <a:t>Defense of </a:t>
            </a:r>
            <a:r>
              <a:rPr lang="en-US" b="1" u="sng" dirty="0">
                <a:solidFill>
                  <a:srgbClr val="002060"/>
                </a:solidFill>
              </a:rPr>
              <a:t>Property</a:t>
            </a:r>
            <a:r>
              <a:rPr lang="en-US" dirty="0"/>
              <a:t>- justification for the use of non-deadly reasonable force to </a:t>
            </a:r>
            <a:r>
              <a:rPr lang="en-US" b="1" dirty="0"/>
              <a:t>defend homes or property.</a:t>
            </a:r>
          </a:p>
          <a:p>
            <a:r>
              <a:rPr lang="en-US" b="1" dirty="0">
                <a:solidFill>
                  <a:srgbClr val="002060"/>
                </a:solidFill>
              </a:rPr>
              <a:t>Defense of </a:t>
            </a:r>
            <a:r>
              <a:rPr lang="en-US" b="1" u="sng" dirty="0">
                <a:solidFill>
                  <a:srgbClr val="002060"/>
                </a:solidFill>
              </a:rPr>
              <a:t>Necessity</a:t>
            </a:r>
            <a:r>
              <a:rPr lang="en-US" dirty="0"/>
              <a:t>- justification for action in an </a:t>
            </a:r>
            <a:r>
              <a:rPr lang="en-US" b="1" dirty="0"/>
              <a:t>emergency situation </a:t>
            </a:r>
            <a:r>
              <a:rPr lang="en-US" dirty="0"/>
              <a:t>(not of the person’s own creation) to avoid greater harm from occurring.</a:t>
            </a:r>
          </a:p>
        </p:txBody>
      </p:sp>
    </p:spTree>
    <p:extLst>
      <p:ext uri="{BB962C8B-B14F-4D97-AF65-F5344CB8AC3E}">
        <p14:creationId xmlns:p14="http://schemas.microsoft.com/office/powerpoint/2010/main" val="703854193"/>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Intellectual Property Protections</a:t>
            </a:r>
          </a:p>
        </p:txBody>
      </p:sp>
      <p:sp>
        <p:nvSpPr>
          <p:cNvPr id="3" name="Content Placeholder 2"/>
          <p:cNvSpPr>
            <a:spLocks noGrp="1"/>
          </p:cNvSpPr>
          <p:nvPr>
            <p:ph idx="1"/>
          </p:nvPr>
        </p:nvSpPr>
        <p:spPr>
          <a:xfrm>
            <a:off x="0" y="1609344"/>
            <a:ext cx="12192000" cy="5248656"/>
          </a:xfrm>
        </p:spPr>
        <p:txBody>
          <a:bodyPr>
            <a:normAutofit fontScale="92500" lnSpcReduction="20000"/>
          </a:bodyPr>
          <a:lstStyle/>
          <a:p>
            <a:r>
              <a:rPr lang="en-US" b="1" u="sng" dirty="0">
                <a:solidFill>
                  <a:srgbClr val="002060"/>
                </a:solidFill>
              </a:rPr>
              <a:t>Patent</a:t>
            </a:r>
            <a:r>
              <a:rPr lang="en-US" b="1" dirty="0">
                <a:solidFill>
                  <a:srgbClr val="002060"/>
                </a:solidFill>
              </a:rPr>
              <a:t>- federal protection for an invention or design</a:t>
            </a:r>
            <a:r>
              <a:rPr lang="en-US" dirty="0"/>
              <a:t>, giving the inventor exclusive ownership rights for a period of time.</a:t>
            </a:r>
          </a:p>
          <a:p>
            <a:pPr lvl="1"/>
            <a:r>
              <a:rPr lang="en-US" b="1" dirty="0"/>
              <a:t>Idea must be truly new or novel </a:t>
            </a:r>
            <a:r>
              <a:rPr lang="en-US" dirty="0"/>
              <a:t>(not extensions of existing ideas) and you must file a patent application with the U.S. Patent Office.</a:t>
            </a:r>
          </a:p>
          <a:p>
            <a:pPr lvl="1"/>
            <a:r>
              <a:rPr lang="en-US" dirty="0"/>
              <a:t>Patents give the owner a </a:t>
            </a:r>
            <a:r>
              <a:rPr lang="en-US" b="1" dirty="0"/>
              <a:t>complete monopoly over the invention for 20 years </a:t>
            </a:r>
            <a:r>
              <a:rPr lang="en-US" dirty="0"/>
              <a:t>to develop and sell the product. After 20 years the patent expires and the invention becomes part of the public domain.</a:t>
            </a:r>
          </a:p>
          <a:p>
            <a:r>
              <a:rPr lang="en-US" b="1" u="sng" dirty="0">
                <a:solidFill>
                  <a:srgbClr val="002060"/>
                </a:solidFill>
              </a:rPr>
              <a:t>Copyright</a:t>
            </a:r>
            <a:r>
              <a:rPr lang="en-US" b="1" dirty="0">
                <a:solidFill>
                  <a:srgbClr val="002060"/>
                </a:solidFill>
              </a:rPr>
              <a:t>- the protection of a creative expression that is permanently fixed </a:t>
            </a:r>
            <a:r>
              <a:rPr lang="en-US" b="1" dirty="0"/>
              <a:t>(written, recorded, painted, stored on computer, etc.)</a:t>
            </a:r>
            <a:r>
              <a:rPr lang="en-US" dirty="0"/>
              <a:t> giving the owner exclusive rights to the expression.</a:t>
            </a:r>
          </a:p>
          <a:p>
            <a:pPr lvl="1"/>
            <a:r>
              <a:rPr lang="en-US" b="1" dirty="0"/>
              <a:t>Automatic protection </a:t>
            </a:r>
            <a:r>
              <a:rPr lang="en-US" dirty="0"/>
              <a:t>as soon as it becomes permanently fixed (you do not have to file anything).</a:t>
            </a:r>
          </a:p>
          <a:p>
            <a:pPr lvl="1"/>
            <a:r>
              <a:rPr lang="en-US" dirty="0"/>
              <a:t>Copyright lasts for the </a:t>
            </a:r>
            <a:r>
              <a:rPr lang="en-US" b="1" dirty="0"/>
              <a:t>lifetime of the holder + 70 years.</a:t>
            </a:r>
          </a:p>
          <a:p>
            <a:pPr lvl="1"/>
            <a:r>
              <a:rPr lang="en-US" dirty="0"/>
              <a:t>Novelty is not necessary. You only need a </a:t>
            </a:r>
            <a:r>
              <a:rPr lang="en-US" b="1" dirty="0"/>
              <a:t>slight “spark of creativity” to copyright something.</a:t>
            </a:r>
          </a:p>
          <a:p>
            <a:pPr lvl="1"/>
            <a:r>
              <a:rPr lang="en-US" dirty="0"/>
              <a:t>For added protection you can register with the U.S. Copyright Office, send two copies to the Library of Congress of your work, and/or always include © and the year next to your name on your work.</a:t>
            </a:r>
          </a:p>
          <a:p>
            <a:pPr lvl="1"/>
            <a:r>
              <a:rPr lang="en-US" dirty="0"/>
              <a:t>Copyrights give the author the right to make derivative works (related works) and to sell/perform works.</a:t>
            </a:r>
          </a:p>
          <a:p>
            <a:pPr lvl="1"/>
            <a:r>
              <a:rPr lang="en-US" b="1" dirty="0"/>
              <a:t>Fair Use Exception- allows non-commercial use of copyrighted material for criticism, news, research, and education.</a:t>
            </a:r>
          </a:p>
          <a:p>
            <a:r>
              <a:rPr lang="en-US" b="1" u="sng" dirty="0">
                <a:solidFill>
                  <a:srgbClr val="002060"/>
                </a:solidFill>
              </a:rPr>
              <a:t>Trademark</a:t>
            </a:r>
            <a:r>
              <a:rPr lang="en-US" b="1" dirty="0">
                <a:solidFill>
                  <a:srgbClr val="002060"/>
                </a:solidFill>
              </a:rPr>
              <a:t>- a symbol or words</a:t>
            </a:r>
            <a:r>
              <a:rPr lang="en-US" b="1" dirty="0"/>
              <a:t> </a:t>
            </a:r>
            <a:r>
              <a:rPr lang="en-US" dirty="0"/>
              <a:t>legally registered or established by use </a:t>
            </a:r>
            <a:r>
              <a:rPr lang="en-US" b="1" dirty="0">
                <a:solidFill>
                  <a:srgbClr val="002060"/>
                </a:solidFill>
              </a:rPr>
              <a:t>representing a company or product </a:t>
            </a:r>
            <a:r>
              <a:rPr lang="en-US" dirty="0"/>
              <a:t>giving the owner exclusive rights to the mark.</a:t>
            </a:r>
          </a:p>
          <a:p>
            <a:r>
              <a:rPr lang="en-US" b="1" u="sng" dirty="0">
                <a:solidFill>
                  <a:srgbClr val="002060"/>
                </a:solidFill>
              </a:rPr>
              <a:t>Infringement</a:t>
            </a:r>
            <a:r>
              <a:rPr lang="en-US" b="1" dirty="0">
                <a:solidFill>
                  <a:srgbClr val="002060"/>
                </a:solidFill>
              </a:rPr>
              <a:t>- the illegal use of someone’s intellectual property </a:t>
            </a:r>
            <a:r>
              <a:rPr lang="en-US" dirty="0"/>
              <a:t>such as a copyright, patent, or trademark (that is substantially similar to the intellectual property of another).</a:t>
            </a:r>
          </a:p>
        </p:txBody>
      </p:sp>
    </p:spTree>
    <p:extLst>
      <p:ext uri="{BB962C8B-B14F-4D97-AF65-F5344CB8AC3E}">
        <p14:creationId xmlns:p14="http://schemas.microsoft.com/office/powerpoint/2010/main" val="92261217"/>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lnSpcReduction="10000"/>
          </a:bodyPr>
          <a:lstStyle/>
          <a:p>
            <a:pPr marL="0" indent="0">
              <a:buNone/>
            </a:pPr>
            <a:r>
              <a:rPr lang="en-US" dirty="0"/>
              <a:t>219. Which of the following is not a valid defense to intentional torts?</a:t>
            </a:r>
          </a:p>
          <a:p>
            <a:pPr marL="0" indent="0">
              <a:buNone/>
            </a:pPr>
            <a:r>
              <a:rPr lang="en-US" dirty="0"/>
              <a:t>A. consent</a:t>
            </a:r>
            <a:endParaRPr lang="en-US" i="1" dirty="0"/>
          </a:p>
          <a:p>
            <a:pPr marL="0" indent="0">
              <a:buNone/>
            </a:pPr>
            <a:r>
              <a:rPr lang="en-US" dirty="0"/>
              <a:t>B. mistake</a:t>
            </a:r>
          </a:p>
          <a:p>
            <a:pPr marL="0" indent="0">
              <a:buNone/>
            </a:pPr>
            <a:r>
              <a:rPr lang="en-US" dirty="0"/>
              <a:t>C. privilege</a:t>
            </a:r>
          </a:p>
          <a:p>
            <a:pPr marL="0" indent="0">
              <a:buNone/>
            </a:pPr>
            <a:r>
              <a:rPr lang="en-US" dirty="0"/>
              <a:t>D. self-defense</a:t>
            </a:r>
          </a:p>
          <a:p>
            <a:pPr marL="0" indent="0">
              <a:buNone/>
            </a:pPr>
            <a:endParaRPr lang="en-US" i="1" dirty="0"/>
          </a:p>
          <a:p>
            <a:pPr marL="0" indent="0">
              <a:buNone/>
            </a:pPr>
            <a:r>
              <a:rPr lang="en-US" dirty="0"/>
              <a:t>220. In self-defense, when may deadly force be used?</a:t>
            </a:r>
          </a:p>
          <a:p>
            <a:pPr marL="0" indent="0">
              <a:buNone/>
            </a:pPr>
            <a:r>
              <a:rPr lang="en-US" dirty="0"/>
              <a:t>A. to protect property from damage</a:t>
            </a:r>
            <a:endParaRPr lang="en-US" i="1" dirty="0"/>
          </a:p>
          <a:p>
            <a:pPr marL="0" indent="0">
              <a:buNone/>
            </a:pPr>
            <a:r>
              <a:rPr lang="en-US" dirty="0"/>
              <a:t>B. to protect oneself from physical harm only when it is reasonably believed that harm is certain to result </a:t>
            </a:r>
          </a:p>
          <a:p>
            <a:pPr marL="0" indent="0">
              <a:buNone/>
            </a:pPr>
            <a:r>
              <a:rPr lang="en-US" dirty="0"/>
              <a:t>C. to protect oneself only if it is reasonably believed that imminent death or serious bodily harm is certain to result</a:t>
            </a:r>
          </a:p>
          <a:p>
            <a:pPr marL="0" indent="0">
              <a:buNone/>
            </a:pPr>
            <a:r>
              <a:rPr lang="en-US" dirty="0"/>
              <a:t>D. to protect oneself only if the aggressor has actually used deadly force and death is certain to result otherwise</a:t>
            </a:r>
          </a:p>
        </p:txBody>
      </p:sp>
    </p:spTree>
    <p:extLst>
      <p:ext uri="{BB962C8B-B14F-4D97-AF65-F5344CB8AC3E}">
        <p14:creationId xmlns:p14="http://schemas.microsoft.com/office/powerpoint/2010/main" val="3875055039"/>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221. What tort defense occurs when the plaintiff agreed to the harmful conduct and gives up his right to sue later?</a:t>
            </a:r>
          </a:p>
          <a:p>
            <a:pPr marL="0" indent="0">
              <a:buNone/>
            </a:pPr>
            <a:r>
              <a:rPr lang="en-US" dirty="0"/>
              <a:t>A. consent</a:t>
            </a:r>
            <a:endParaRPr lang="en-US" i="1" dirty="0"/>
          </a:p>
          <a:p>
            <a:pPr marL="0" indent="0">
              <a:buNone/>
            </a:pPr>
            <a:r>
              <a:rPr lang="en-US" dirty="0"/>
              <a:t>B. privilege</a:t>
            </a:r>
          </a:p>
          <a:p>
            <a:pPr marL="0" indent="0">
              <a:buNone/>
            </a:pPr>
            <a:r>
              <a:rPr lang="en-US" dirty="0"/>
              <a:t>C. self-defense</a:t>
            </a:r>
          </a:p>
          <a:p>
            <a:pPr marL="0" indent="0">
              <a:buNone/>
            </a:pPr>
            <a:r>
              <a:rPr lang="en-US" dirty="0"/>
              <a:t>D. necessity</a:t>
            </a:r>
            <a:endParaRPr lang="en-US" i="1" dirty="0"/>
          </a:p>
          <a:p>
            <a:pPr marL="0" indent="0">
              <a:buNone/>
            </a:pPr>
            <a:endParaRPr lang="en-US" dirty="0"/>
          </a:p>
          <a:p>
            <a:pPr marL="0" indent="0">
              <a:buNone/>
            </a:pPr>
            <a:r>
              <a:rPr lang="en-US" dirty="0"/>
              <a:t>222. What tort defense is a justification for taking certain action in order to protect one’s safety?</a:t>
            </a:r>
          </a:p>
          <a:p>
            <a:pPr marL="0" indent="0">
              <a:buNone/>
            </a:pPr>
            <a:r>
              <a:rPr lang="en-US" dirty="0"/>
              <a:t>A. consent</a:t>
            </a:r>
            <a:endParaRPr lang="en-US" i="1" dirty="0"/>
          </a:p>
          <a:p>
            <a:pPr marL="0" indent="0">
              <a:buNone/>
            </a:pPr>
            <a:r>
              <a:rPr lang="en-US" dirty="0"/>
              <a:t>B. privilege</a:t>
            </a:r>
          </a:p>
          <a:p>
            <a:pPr marL="0" indent="0">
              <a:buNone/>
            </a:pPr>
            <a:r>
              <a:rPr lang="en-US" dirty="0"/>
              <a:t>C. self-defense</a:t>
            </a:r>
          </a:p>
          <a:p>
            <a:pPr marL="0" indent="0">
              <a:buNone/>
            </a:pPr>
            <a:r>
              <a:rPr lang="en-US" dirty="0"/>
              <a:t>D. necessity</a:t>
            </a:r>
            <a:endParaRPr lang="en-US" i="1" dirty="0"/>
          </a:p>
        </p:txBody>
      </p:sp>
    </p:spTree>
    <p:extLst>
      <p:ext uri="{BB962C8B-B14F-4D97-AF65-F5344CB8AC3E}">
        <p14:creationId xmlns:p14="http://schemas.microsoft.com/office/powerpoint/2010/main" val="1506387360"/>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223. What tort occurs when a person communicates or publishes a statement to a third party about another person that injures that person’s reputation, subjects him to ridicule, and causes him damages?</a:t>
            </a:r>
          </a:p>
          <a:p>
            <a:pPr marL="0" indent="0">
              <a:buNone/>
            </a:pPr>
            <a:r>
              <a:rPr lang="en-US" dirty="0"/>
              <a:t>A. defamation</a:t>
            </a:r>
            <a:endParaRPr lang="en-US" i="1" dirty="0"/>
          </a:p>
          <a:p>
            <a:pPr marL="0" indent="0">
              <a:buNone/>
            </a:pPr>
            <a:r>
              <a:rPr lang="en-US" dirty="0"/>
              <a:t>B. nuisance</a:t>
            </a:r>
          </a:p>
          <a:p>
            <a:pPr marL="0" indent="0">
              <a:buNone/>
            </a:pPr>
            <a:r>
              <a:rPr lang="en-US" dirty="0"/>
              <a:t>C. trespass</a:t>
            </a:r>
          </a:p>
          <a:p>
            <a:pPr marL="0" indent="0">
              <a:buNone/>
            </a:pPr>
            <a:r>
              <a:rPr lang="en-US" dirty="0"/>
              <a:t>D. insult of reputation</a:t>
            </a:r>
          </a:p>
          <a:p>
            <a:pPr marL="0" indent="0">
              <a:buNone/>
            </a:pPr>
            <a:endParaRPr lang="en-US" i="1" dirty="0"/>
          </a:p>
          <a:p>
            <a:pPr marL="0" indent="0">
              <a:buNone/>
            </a:pPr>
            <a:r>
              <a:rPr lang="en-US" dirty="0"/>
              <a:t>224. What is the definition of libel?</a:t>
            </a:r>
          </a:p>
          <a:p>
            <a:pPr marL="0" indent="0">
              <a:buNone/>
            </a:pPr>
            <a:r>
              <a:rPr lang="en-US" dirty="0"/>
              <a:t>A. oral defamation</a:t>
            </a:r>
            <a:endParaRPr lang="en-US" i="1" dirty="0"/>
          </a:p>
          <a:p>
            <a:pPr marL="0" indent="0">
              <a:buNone/>
            </a:pPr>
            <a:r>
              <a:rPr lang="en-US" dirty="0"/>
              <a:t>B. written defamation</a:t>
            </a:r>
          </a:p>
          <a:p>
            <a:pPr marL="0" indent="0">
              <a:buNone/>
            </a:pPr>
            <a:r>
              <a:rPr lang="en-US" dirty="0"/>
              <a:t>C. public nuisance</a:t>
            </a:r>
          </a:p>
          <a:p>
            <a:pPr marL="0" indent="0">
              <a:buNone/>
            </a:pPr>
            <a:r>
              <a:rPr lang="en-US" dirty="0"/>
              <a:t>D. private nuisance</a:t>
            </a:r>
            <a:endParaRPr lang="en-US" i="1" dirty="0"/>
          </a:p>
        </p:txBody>
      </p:sp>
    </p:spTree>
    <p:extLst>
      <p:ext uri="{BB962C8B-B14F-4D97-AF65-F5344CB8AC3E}">
        <p14:creationId xmlns:p14="http://schemas.microsoft.com/office/powerpoint/2010/main" val="894869867"/>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225. Which of the following protects original inventions or designs, giving the inventor exclusive ownership for a period of time?</a:t>
            </a:r>
          </a:p>
          <a:p>
            <a:pPr marL="0" indent="0">
              <a:buNone/>
            </a:pPr>
            <a:r>
              <a:rPr lang="en-US" dirty="0"/>
              <a:t>A. patent</a:t>
            </a:r>
            <a:endParaRPr lang="en-US" i="1" dirty="0"/>
          </a:p>
          <a:p>
            <a:pPr marL="0" indent="0">
              <a:buNone/>
            </a:pPr>
            <a:r>
              <a:rPr lang="en-US" dirty="0"/>
              <a:t>B. copyright </a:t>
            </a:r>
          </a:p>
          <a:p>
            <a:pPr marL="0" indent="0">
              <a:buNone/>
            </a:pPr>
            <a:r>
              <a:rPr lang="en-US" dirty="0"/>
              <a:t>C. license</a:t>
            </a:r>
          </a:p>
          <a:p>
            <a:pPr marL="0" indent="0">
              <a:buNone/>
            </a:pPr>
            <a:r>
              <a:rPr lang="en-US" dirty="0"/>
              <a:t>D. trademark</a:t>
            </a:r>
            <a:endParaRPr lang="en-US" i="1" dirty="0"/>
          </a:p>
          <a:p>
            <a:pPr marL="0" indent="0">
              <a:buNone/>
            </a:pPr>
            <a:endParaRPr lang="en-US" dirty="0"/>
          </a:p>
          <a:p>
            <a:pPr marL="0" indent="0">
              <a:buNone/>
            </a:pPr>
            <a:r>
              <a:rPr lang="en-US" dirty="0"/>
              <a:t>226. Which of the following protects a symbol or words legally registered or established by use, which represents a company or product and gives the owner exclusive right to use it?</a:t>
            </a:r>
          </a:p>
          <a:p>
            <a:pPr marL="0" indent="0">
              <a:buNone/>
            </a:pPr>
            <a:r>
              <a:rPr lang="en-US" dirty="0"/>
              <a:t>A. patent</a:t>
            </a:r>
            <a:endParaRPr lang="en-US" i="1" dirty="0"/>
          </a:p>
          <a:p>
            <a:pPr marL="0" indent="0">
              <a:buNone/>
            </a:pPr>
            <a:r>
              <a:rPr lang="en-US" dirty="0"/>
              <a:t>B. copyright </a:t>
            </a:r>
          </a:p>
          <a:p>
            <a:pPr marL="0" indent="0">
              <a:buNone/>
            </a:pPr>
            <a:r>
              <a:rPr lang="en-US" dirty="0"/>
              <a:t>C. license</a:t>
            </a:r>
          </a:p>
          <a:p>
            <a:pPr marL="0" indent="0">
              <a:buNone/>
            </a:pPr>
            <a:r>
              <a:rPr lang="en-US" dirty="0"/>
              <a:t>D. trademark</a:t>
            </a:r>
            <a:endParaRPr lang="en-US" i="1" dirty="0"/>
          </a:p>
        </p:txBody>
      </p:sp>
    </p:spTree>
    <p:extLst>
      <p:ext uri="{BB962C8B-B14F-4D97-AF65-F5344CB8AC3E}">
        <p14:creationId xmlns:p14="http://schemas.microsoft.com/office/powerpoint/2010/main" val="119717803"/>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lnSpcReduction="10000"/>
          </a:bodyPr>
          <a:lstStyle/>
          <a:p>
            <a:pPr marL="0" indent="0">
              <a:buNone/>
            </a:pPr>
            <a:r>
              <a:rPr lang="en-US" dirty="0"/>
              <a:t>227. Which of the following protects a creative expression that is permanently fixed (written, recorded, painted, stored on computer, etc.), giving the owner exclusive rights to the expression?</a:t>
            </a:r>
          </a:p>
          <a:p>
            <a:pPr marL="0" indent="0">
              <a:buNone/>
            </a:pPr>
            <a:r>
              <a:rPr lang="en-US" dirty="0"/>
              <a:t>A. patent</a:t>
            </a:r>
            <a:endParaRPr lang="en-US" i="1" dirty="0"/>
          </a:p>
          <a:p>
            <a:pPr marL="0" indent="0">
              <a:buNone/>
            </a:pPr>
            <a:r>
              <a:rPr lang="en-US" dirty="0"/>
              <a:t>B. copyright </a:t>
            </a:r>
          </a:p>
          <a:p>
            <a:pPr marL="0" indent="0">
              <a:buNone/>
            </a:pPr>
            <a:r>
              <a:rPr lang="en-US" dirty="0"/>
              <a:t>C. license</a:t>
            </a:r>
          </a:p>
          <a:p>
            <a:pPr marL="0" indent="0">
              <a:buNone/>
            </a:pPr>
            <a:r>
              <a:rPr lang="en-US" dirty="0"/>
              <a:t>D. trademark</a:t>
            </a:r>
          </a:p>
          <a:p>
            <a:pPr marL="0" indent="0">
              <a:buNone/>
            </a:pPr>
            <a:endParaRPr lang="en-US" i="1" dirty="0"/>
          </a:p>
          <a:p>
            <a:pPr marL="0" indent="0">
              <a:buNone/>
            </a:pPr>
            <a:r>
              <a:rPr lang="en-US" dirty="0"/>
              <a:t>228. Jedidiah publishes an article in the newspaper that nobody should stay at a certain motel because it is filthy and there are cockroaches inside. He goes on to say that the owner is a drug dealer and spies on people in their rooms (neither of which is true). Which of the following torts, if any, has occurred?</a:t>
            </a:r>
          </a:p>
          <a:p>
            <a:pPr marL="0" indent="0">
              <a:buNone/>
            </a:pPr>
            <a:r>
              <a:rPr lang="en-US" dirty="0"/>
              <a:t>A. stalking</a:t>
            </a:r>
            <a:endParaRPr lang="en-US" i="1" dirty="0"/>
          </a:p>
          <a:p>
            <a:pPr marL="0" indent="0">
              <a:buNone/>
            </a:pPr>
            <a:r>
              <a:rPr lang="en-US" dirty="0"/>
              <a:t>B. trespass</a:t>
            </a:r>
          </a:p>
          <a:p>
            <a:pPr marL="0" indent="0">
              <a:buNone/>
            </a:pPr>
            <a:r>
              <a:rPr lang="en-US" dirty="0"/>
              <a:t>C. defamation</a:t>
            </a:r>
          </a:p>
          <a:p>
            <a:pPr marL="0" indent="0">
              <a:buNone/>
            </a:pPr>
            <a:r>
              <a:rPr lang="en-US" dirty="0"/>
              <a:t>D. no tort has occurred</a:t>
            </a:r>
            <a:endParaRPr lang="en-US" i="1" dirty="0"/>
          </a:p>
        </p:txBody>
      </p:sp>
    </p:spTree>
    <p:extLst>
      <p:ext uri="{BB962C8B-B14F-4D97-AF65-F5344CB8AC3E}">
        <p14:creationId xmlns:p14="http://schemas.microsoft.com/office/powerpoint/2010/main" val="203613955"/>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fontScale="92500" lnSpcReduction="10000"/>
          </a:bodyPr>
          <a:lstStyle/>
          <a:p>
            <a:pPr marL="0" indent="0">
              <a:buNone/>
            </a:pPr>
            <a:r>
              <a:rPr lang="en-US" dirty="0"/>
              <a:t>229. On Monday morning, Joseph tells everyone at school that Stephanie “hooked up” with his best friend James on Friday night and then with his other friend Gaspar on Saturday night. Stephanie’s reputation is ruined by what Joseph said, but what he said was true. In fact, Joseph set Stephanie up with both of his friends.  Which of the following torts, if any, has occurred?</a:t>
            </a:r>
          </a:p>
          <a:p>
            <a:pPr marL="0" indent="0">
              <a:buNone/>
            </a:pPr>
            <a:r>
              <a:rPr lang="en-US" dirty="0"/>
              <a:t>A. entrapment</a:t>
            </a:r>
          </a:p>
          <a:p>
            <a:pPr marL="0" indent="0">
              <a:buNone/>
            </a:pPr>
            <a:r>
              <a:rPr lang="en-US" dirty="0"/>
              <a:t>B. defamation</a:t>
            </a:r>
          </a:p>
          <a:p>
            <a:pPr marL="0" indent="0">
              <a:buNone/>
            </a:pPr>
            <a:r>
              <a:rPr lang="en-US" dirty="0"/>
              <a:t>C. no tort has occurred</a:t>
            </a:r>
          </a:p>
          <a:p>
            <a:pPr marL="0" indent="0">
              <a:buNone/>
            </a:pPr>
            <a:r>
              <a:rPr lang="en-US" dirty="0"/>
              <a:t>D. both A &amp; B</a:t>
            </a:r>
          </a:p>
          <a:p>
            <a:pPr marL="0" indent="0">
              <a:buNone/>
            </a:pPr>
            <a:endParaRPr lang="en-US" dirty="0"/>
          </a:p>
          <a:p>
            <a:pPr marL="0" indent="0">
              <a:buNone/>
            </a:pPr>
            <a:r>
              <a:rPr lang="en-US" dirty="0"/>
              <a:t>230. Nicholas copied Kate’s creative writing project in English class and turned it in as his own work. Which intellectual property rights, if any, were infringed upon?</a:t>
            </a:r>
          </a:p>
          <a:p>
            <a:pPr marL="0" indent="0">
              <a:buNone/>
            </a:pPr>
            <a:r>
              <a:rPr lang="en-US" dirty="0"/>
              <a:t>A. patent</a:t>
            </a:r>
            <a:endParaRPr lang="en-US" i="1" dirty="0"/>
          </a:p>
          <a:p>
            <a:pPr marL="0" indent="0">
              <a:buNone/>
            </a:pPr>
            <a:r>
              <a:rPr lang="en-US" dirty="0"/>
              <a:t>B. copyright </a:t>
            </a:r>
          </a:p>
          <a:p>
            <a:pPr marL="0" indent="0">
              <a:buNone/>
            </a:pPr>
            <a:r>
              <a:rPr lang="en-US" dirty="0"/>
              <a:t>C. trademark</a:t>
            </a:r>
            <a:endParaRPr lang="en-US" i="1" dirty="0"/>
          </a:p>
          <a:p>
            <a:pPr marL="0" indent="0">
              <a:buNone/>
            </a:pPr>
            <a:r>
              <a:rPr lang="en-US" dirty="0"/>
              <a:t>D. none, this is just an example of plagiarism</a:t>
            </a:r>
          </a:p>
        </p:txBody>
      </p:sp>
    </p:spTree>
    <p:extLst>
      <p:ext uri="{BB962C8B-B14F-4D97-AF65-F5344CB8AC3E}">
        <p14:creationId xmlns:p14="http://schemas.microsoft.com/office/powerpoint/2010/main" val="3905534519"/>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normAutofit/>
          </a:bodyPr>
          <a:lstStyle/>
          <a:p>
            <a:pPr algn="ctr"/>
            <a:r>
              <a:rPr lang="en-US" sz="3600" dirty="0">
                <a:solidFill>
                  <a:srgbClr val="00B050"/>
                </a:solidFill>
              </a:rPr>
              <a:t>Problem 48. The Case of the Very Unpopular Photographer</a:t>
            </a:r>
          </a:p>
        </p:txBody>
      </p:sp>
      <p:sp>
        <p:nvSpPr>
          <p:cNvPr id="3" name="Content Placeholder 2"/>
          <p:cNvSpPr>
            <a:spLocks noGrp="1"/>
          </p:cNvSpPr>
          <p:nvPr>
            <p:ph idx="1"/>
          </p:nvPr>
        </p:nvSpPr>
        <p:spPr>
          <a:xfrm>
            <a:off x="0" y="1609344"/>
            <a:ext cx="12192000" cy="5248656"/>
          </a:xfrm>
        </p:spPr>
        <p:txBody>
          <a:bodyPr/>
          <a:lstStyle/>
          <a:p>
            <a:pPr marL="0" indent="0">
              <a:buNone/>
            </a:pPr>
            <a:r>
              <a:rPr lang="en-US" dirty="0"/>
              <a:t>A newspaper article reported that a certain photographer, famous for his candid but unauthorized photos of celebrities, was “the most hated photographer” in town. The same article reported that this photographer had installed listening devices outside the homes of celebrities. The photographer sued the newspaper for defamation. At the trial, the newspaper called as witnesses several of the celebrities who testified about the listening devices (bugs) they had discovered.</a:t>
            </a:r>
          </a:p>
          <a:p>
            <a:pPr marL="0" indent="0">
              <a:buNone/>
            </a:pPr>
            <a:endParaRPr lang="en-US" dirty="0"/>
          </a:p>
          <a:p>
            <a:pPr marL="457200" indent="-457200">
              <a:buFont typeface="+mj-lt"/>
              <a:buAutoNum type="arabicPeriod"/>
            </a:pPr>
            <a:r>
              <a:rPr lang="en-US" dirty="0"/>
              <a:t>What should the photographer have to prove to win his defamation case?</a:t>
            </a:r>
          </a:p>
          <a:p>
            <a:pPr marL="457200" indent="-457200">
              <a:buFont typeface="+mj-lt"/>
              <a:buAutoNum type="arabicPeriod"/>
            </a:pPr>
            <a:r>
              <a:rPr lang="en-US" dirty="0"/>
              <a:t>In what way do you think the photographer was harmed by the article?</a:t>
            </a:r>
          </a:p>
          <a:p>
            <a:pPr marL="457200" indent="-457200">
              <a:buFont typeface="+mj-lt"/>
              <a:buAutoNum type="arabicPeriod"/>
            </a:pPr>
            <a:r>
              <a:rPr lang="en-US" dirty="0"/>
              <a:t>What defense, if any, might be available to the newspaper?</a:t>
            </a:r>
          </a:p>
          <a:p>
            <a:pPr marL="457200" indent="-457200">
              <a:buFont typeface="+mj-lt"/>
              <a:buAutoNum type="arabicPeriod"/>
            </a:pPr>
            <a:r>
              <a:rPr lang="en-US" dirty="0"/>
              <a:t>How should this case be decided? Give your reasons.</a:t>
            </a:r>
          </a:p>
        </p:txBody>
      </p:sp>
    </p:spTree>
    <p:extLst>
      <p:ext uri="{BB962C8B-B14F-4D97-AF65-F5344CB8AC3E}">
        <p14:creationId xmlns:p14="http://schemas.microsoft.com/office/powerpoint/2010/main" val="26521583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International Laws</a:t>
            </a:r>
          </a:p>
        </p:txBody>
      </p:sp>
      <p:sp>
        <p:nvSpPr>
          <p:cNvPr id="3" name="Content Placeholder 2"/>
          <p:cNvSpPr>
            <a:spLocks noGrp="1"/>
          </p:cNvSpPr>
          <p:nvPr>
            <p:ph idx="1"/>
          </p:nvPr>
        </p:nvSpPr>
        <p:spPr>
          <a:xfrm>
            <a:off x="0" y="1609344"/>
            <a:ext cx="12192000" cy="5248656"/>
          </a:xfrm>
        </p:spPr>
        <p:txBody>
          <a:bodyPr>
            <a:normAutofit/>
          </a:bodyPr>
          <a:lstStyle/>
          <a:p>
            <a:r>
              <a:rPr lang="en-US" b="1" u="sng" dirty="0">
                <a:solidFill>
                  <a:srgbClr val="002060"/>
                </a:solidFill>
              </a:rPr>
              <a:t>International Law </a:t>
            </a:r>
            <a:r>
              <a:rPr lang="en-US" b="1" dirty="0">
                <a:solidFill>
                  <a:srgbClr val="002060"/>
                </a:solidFill>
              </a:rPr>
              <a:t>is the law that applies to the </a:t>
            </a:r>
            <a:r>
              <a:rPr lang="en-US" b="1" u="sng" dirty="0">
                <a:solidFill>
                  <a:srgbClr val="002060"/>
                </a:solidFill>
              </a:rPr>
              <a:t>conduct of countries</a:t>
            </a:r>
            <a:r>
              <a:rPr lang="en-US" dirty="0"/>
              <a:t>, which is often </a:t>
            </a:r>
            <a:r>
              <a:rPr lang="en-US" b="1" dirty="0">
                <a:solidFill>
                  <a:srgbClr val="002060"/>
                </a:solidFill>
              </a:rPr>
              <a:t>made through international treaties</a:t>
            </a:r>
            <a:r>
              <a:rPr lang="en-US" dirty="0"/>
              <a:t>.</a:t>
            </a:r>
          </a:p>
          <a:p>
            <a:r>
              <a:rPr lang="en-US" b="1" u="sng" dirty="0">
                <a:solidFill>
                  <a:srgbClr val="002060"/>
                </a:solidFill>
              </a:rPr>
              <a:t>Treaties</a:t>
            </a:r>
            <a:r>
              <a:rPr lang="en-US" b="1" dirty="0">
                <a:solidFill>
                  <a:srgbClr val="002060"/>
                </a:solidFill>
              </a:rPr>
              <a:t> are agreements or </a:t>
            </a:r>
            <a:r>
              <a:rPr lang="en-US" b="1" u="sng" dirty="0">
                <a:solidFill>
                  <a:srgbClr val="002060"/>
                </a:solidFill>
              </a:rPr>
              <a:t>contracts between countries</a:t>
            </a:r>
            <a:r>
              <a:rPr lang="en-US" dirty="0"/>
              <a:t>.</a:t>
            </a:r>
          </a:p>
          <a:p>
            <a:pPr lvl="1"/>
            <a:r>
              <a:rPr lang="en-US" dirty="0"/>
              <a:t>Between countries individually;</a:t>
            </a:r>
          </a:p>
          <a:p>
            <a:pPr lvl="1"/>
            <a:r>
              <a:rPr lang="en-US" dirty="0"/>
              <a:t>Joint action of countries collectively; or</a:t>
            </a:r>
          </a:p>
          <a:p>
            <a:pPr lvl="1"/>
            <a:r>
              <a:rPr lang="en-US" b="1" dirty="0">
                <a:solidFill>
                  <a:srgbClr val="002060"/>
                </a:solidFill>
              </a:rPr>
              <a:t>United Nations </a:t>
            </a:r>
            <a:r>
              <a:rPr lang="en-US" dirty="0">
                <a:solidFill>
                  <a:srgbClr val="002060"/>
                </a:solidFill>
              </a:rPr>
              <a:t>(“</a:t>
            </a:r>
            <a:r>
              <a:rPr lang="en-US" b="1" u="sng" dirty="0">
                <a:solidFill>
                  <a:srgbClr val="002060"/>
                </a:solidFill>
              </a:rPr>
              <a:t>UN</a:t>
            </a:r>
            <a:r>
              <a:rPr lang="en-US" dirty="0">
                <a:solidFill>
                  <a:srgbClr val="002060"/>
                </a:solidFill>
              </a:rPr>
              <a:t>”) </a:t>
            </a:r>
            <a:r>
              <a:rPr lang="en-US" b="1" dirty="0"/>
              <a:t>Mandates</a:t>
            </a:r>
            <a:r>
              <a:rPr lang="en-US" dirty="0"/>
              <a:t> (200 member countries with headquarters in NYC)</a:t>
            </a:r>
          </a:p>
          <a:p>
            <a:r>
              <a:rPr lang="en-US" b="1" dirty="0"/>
              <a:t>International Laws Regulate:</a:t>
            </a:r>
          </a:p>
          <a:p>
            <a:pPr lvl="1"/>
            <a:r>
              <a:rPr lang="en-US" b="1" dirty="0"/>
              <a:t>Commerce or International Business;</a:t>
            </a:r>
          </a:p>
          <a:p>
            <a:pPr lvl="1"/>
            <a:r>
              <a:rPr lang="en-US" b="1" dirty="0"/>
              <a:t>Refugees Crossing Borders;</a:t>
            </a:r>
          </a:p>
          <a:p>
            <a:pPr lvl="1"/>
            <a:r>
              <a:rPr lang="en-US" b="1" dirty="0"/>
              <a:t>Intellectual Property</a:t>
            </a:r>
            <a:r>
              <a:rPr lang="en-US" dirty="0"/>
              <a:t> (Copyrights &amp; Patents);</a:t>
            </a:r>
          </a:p>
          <a:p>
            <a:pPr lvl="1"/>
            <a:r>
              <a:rPr lang="en-US" b="1" dirty="0"/>
              <a:t>Environment;</a:t>
            </a:r>
          </a:p>
          <a:p>
            <a:pPr lvl="1"/>
            <a:r>
              <a:rPr lang="en-US" b="1" dirty="0"/>
              <a:t>Conduct of War;</a:t>
            </a:r>
            <a:r>
              <a:rPr lang="en-US" dirty="0"/>
              <a:t> and</a:t>
            </a:r>
            <a:endParaRPr lang="en-US" b="1" dirty="0"/>
          </a:p>
          <a:p>
            <a:pPr lvl="1"/>
            <a:r>
              <a:rPr lang="en-US" b="1" dirty="0"/>
              <a:t>Extradition</a:t>
            </a:r>
            <a:r>
              <a:rPr lang="en-US" dirty="0"/>
              <a:t> (surrendering suspects for trial to another country).</a:t>
            </a:r>
          </a:p>
          <a:p>
            <a:endParaRPr lang="en-US" dirty="0"/>
          </a:p>
        </p:txBody>
      </p:sp>
    </p:spTree>
    <p:extLst>
      <p:ext uri="{BB962C8B-B14F-4D97-AF65-F5344CB8AC3E}">
        <p14:creationId xmlns:p14="http://schemas.microsoft.com/office/powerpoint/2010/main" val="4094997623"/>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Day 40. Objectives</a:t>
            </a:r>
          </a:p>
        </p:txBody>
      </p:sp>
      <p:sp>
        <p:nvSpPr>
          <p:cNvPr id="3" name="Content Placeholder 2"/>
          <p:cNvSpPr>
            <a:spLocks noGrp="1"/>
          </p:cNvSpPr>
          <p:nvPr>
            <p:ph idx="1"/>
          </p:nvPr>
        </p:nvSpPr>
        <p:spPr>
          <a:xfrm>
            <a:off x="0" y="1609344"/>
            <a:ext cx="12192000" cy="5248656"/>
          </a:xfrm>
        </p:spPr>
        <p:txBody>
          <a:bodyPr/>
          <a:lstStyle/>
          <a:p>
            <a:pPr lvl="1"/>
            <a:r>
              <a:rPr lang="en-US" dirty="0"/>
              <a:t>Students will be able to:</a:t>
            </a:r>
          </a:p>
          <a:p>
            <a:pPr lvl="2"/>
            <a:r>
              <a:rPr lang="en-US" dirty="0"/>
              <a:t>Define negligence in terms of (1) duty, (2) breach, (3) causation, and (4) damages;</a:t>
            </a:r>
          </a:p>
          <a:p>
            <a:pPr lvl="2"/>
            <a:r>
              <a:rPr lang="en-US" dirty="0"/>
              <a:t>Describe the general duty of reasonable care and specific duties that one might owe towards others;</a:t>
            </a:r>
          </a:p>
          <a:p>
            <a:pPr lvl="2"/>
            <a:r>
              <a:rPr lang="en-US" dirty="0"/>
              <a:t>Describe the hypothetical “reasonable man” and the considerations that need to be made in determining how the reasonable man would act;</a:t>
            </a:r>
          </a:p>
          <a:p>
            <a:pPr lvl="2"/>
            <a:r>
              <a:rPr lang="en-US" dirty="0"/>
              <a:t>Explain how a duty is breached;</a:t>
            </a:r>
          </a:p>
          <a:p>
            <a:pPr lvl="2"/>
            <a:r>
              <a:rPr lang="en-US" dirty="0"/>
              <a:t>Explain causation and the requirement that the breach of a duty must be the “cause in fact” (“but for cause”) as well as the proximate cause of the plaintiff’s damages;</a:t>
            </a:r>
          </a:p>
          <a:p>
            <a:pPr lvl="2"/>
            <a:r>
              <a:rPr lang="en-US" dirty="0"/>
              <a:t>Explain how the plaintiff must prove damages in order to recover for negligence; and</a:t>
            </a:r>
          </a:p>
          <a:p>
            <a:pPr lvl="2"/>
            <a:r>
              <a:rPr lang="en-US" dirty="0"/>
              <a:t>Explain the possible defenses to the tort of negligence.</a:t>
            </a:r>
          </a:p>
        </p:txBody>
      </p:sp>
    </p:spTree>
    <p:extLst>
      <p:ext uri="{BB962C8B-B14F-4D97-AF65-F5344CB8AC3E}">
        <p14:creationId xmlns:p14="http://schemas.microsoft.com/office/powerpoint/2010/main" val="1278096377"/>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Tort of Negligence</a:t>
            </a:r>
          </a:p>
        </p:txBody>
      </p:sp>
      <p:sp>
        <p:nvSpPr>
          <p:cNvPr id="3" name="Content Placeholder 2"/>
          <p:cNvSpPr>
            <a:spLocks noGrp="1"/>
          </p:cNvSpPr>
          <p:nvPr>
            <p:ph idx="1"/>
          </p:nvPr>
        </p:nvSpPr>
        <p:spPr>
          <a:xfrm>
            <a:off x="0" y="1609344"/>
            <a:ext cx="12192000" cy="5248656"/>
          </a:xfrm>
        </p:spPr>
        <p:txBody>
          <a:bodyPr/>
          <a:lstStyle/>
          <a:p>
            <a:r>
              <a:rPr lang="en-US" b="1" dirty="0">
                <a:solidFill>
                  <a:srgbClr val="002060"/>
                </a:solidFill>
              </a:rPr>
              <a:t>Negligence- the failure to exercise a </a:t>
            </a:r>
            <a:r>
              <a:rPr lang="en-US" b="1" u="sng" dirty="0">
                <a:solidFill>
                  <a:srgbClr val="002060"/>
                </a:solidFill>
              </a:rPr>
              <a:t>reasonable</a:t>
            </a:r>
            <a:r>
              <a:rPr lang="en-US" b="1" dirty="0">
                <a:solidFill>
                  <a:srgbClr val="002060"/>
                </a:solidFill>
              </a:rPr>
              <a:t> amount of </a:t>
            </a:r>
            <a:r>
              <a:rPr lang="en-US" b="1" u="sng" dirty="0">
                <a:solidFill>
                  <a:srgbClr val="002060"/>
                </a:solidFill>
              </a:rPr>
              <a:t>care</a:t>
            </a:r>
            <a:r>
              <a:rPr lang="en-US" b="1" dirty="0">
                <a:solidFill>
                  <a:srgbClr val="002060"/>
                </a:solidFill>
              </a:rPr>
              <a:t> in either doing or not doing something, resulting in harm or injury to another person.</a:t>
            </a:r>
          </a:p>
          <a:p>
            <a:r>
              <a:rPr lang="en-US" b="1" dirty="0">
                <a:solidFill>
                  <a:srgbClr val="002060"/>
                </a:solidFill>
              </a:rPr>
              <a:t>Elements of Negligence (each of which MUST be proven by a preponderance of the evidence):</a:t>
            </a:r>
          </a:p>
          <a:p>
            <a:pPr lvl="1"/>
            <a:r>
              <a:rPr lang="en-US" b="1" dirty="0">
                <a:solidFill>
                  <a:srgbClr val="002060"/>
                </a:solidFill>
              </a:rPr>
              <a:t>(1) </a:t>
            </a:r>
            <a:r>
              <a:rPr lang="en-US" b="1" u="sng" dirty="0">
                <a:solidFill>
                  <a:srgbClr val="002060"/>
                </a:solidFill>
              </a:rPr>
              <a:t>Duty</a:t>
            </a:r>
            <a:r>
              <a:rPr lang="en-US" b="1" dirty="0">
                <a:solidFill>
                  <a:srgbClr val="002060"/>
                </a:solidFill>
              </a:rPr>
              <a:t>- the defendant owed a duty of care towards the plaintiff;</a:t>
            </a:r>
          </a:p>
          <a:p>
            <a:pPr lvl="1"/>
            <a:r>
              <a:rPr lang="en-US" b="1" dirty="0">
                <a:solidFill>
                  <a:srgbClr val="002060"/>
                </a:solidFill>
              </a:rPr>
              <a:t>(2) </a:t>
            </a:r>
            <a:r>
              <a:rPr lang="en-US" b="1" u="sng" dirty="0">
                <a:solidFill>
                  <a:srgbClr val="002060"/>
                </a:solidFill>
              </a:rPr>
              <a:t>Breach</a:t>
            </a:r>
            <a:r>
              <a:rPr lang="en-US" b="1" dirty="0">
                <a:solidFill>
                  <a:srgbClr val="002060"/>
                </a:solidFill>
              </a:rPr>
              <a:t>- defendant’s conduct breached or violated the duty he owed to the plaintiff;</a:t>
            </a:r>
          </a:p>
          <a:p>
            <a:pPr lvl="1"/>
            <a:r>
              <a:rPr lang="en-US" b="1" dirty="0">
                <a:solidFill>
                  <a:srgbClr val="002060"/>
                </a:solidFill>
              </a:rPr>
              <a:t>(3) </a:t>
            </a:r>
            <a:r>
              <a:rPr lang="en-US" b="1" u="sng" dirty="0">
                <a:solidFill>
                  <a:srgbClr val="002060"/>
                </a:solidFill>
              </a:rPr>
              <a:t>Causation</a:t>
            </a:r>
            <a:r>
              <a:rPr lang="en-US" b="1" dirty="0">
                <a:solidFill>
                  <a:srgbClr val="002060"/>
                </a:solidFill>
              </a:rPr>
              <a:t>- the defendant’s conduct caused the plaintiff’s harm; and</a:t>
            </a:r>
          </a:p>
          <a:p>
            <a:pPr lvl="1"/>
            <a:r>
              <a:rPr lang="en-US" b="1" dirty="0">
                <a:solidFill>
                  <a:srgbClr val="002060"/>
                </a:solidFill>
              </a:rPr>
              <a:t>(4) </a:t>
            </a:r>
            <a:r>
              <a:rPr lang="en-US" b="1" u="sng" dirty="0">
                <a:solidFill>
                  <a:srgbClr val="002060"/>
                </a:solidFill>
              </a:rPr>
              <a:t>Damages</a:t>
            </a:r>
            <a:r>
              <a:rPr lang="en-US" b="1" dirty="0">
                <a:solidFill>
                  <a:srgbClr val="002060"/>
                </a:solidFill>
              </a:rPr>
              <a:t>- the plaintiff suffered actual injuries or losses.</a:t>
            </a:r>
          </a:p>
          <a:p>
            <a:r>
              <a:rPr lang="en-US" b="1" dirty="0"/>
              <a:t>Negligence is very broad and can occur in a number of situations and wrongful conduct.</a:t>
            </a:r>
          </a:p>
        </p:txBody>
      </p:sp>
    </p:spTree>
    <p:extLst>
      <p:ext uri="{BB962C8B-B14F-4D97-AF65-F5344CB8AC3E}">
        <p14:creationId xmlns:p14="http://schemas.microsoft.com/office/powerpoint/2010/main" val="1293920719"/>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Negligence: (1) Duty &amp; (2) Breach</a:t>
            </a:r>
          </a:p>
        </p:txBody>
      </p:sp>
      <p:sp>
        <p:nvSpPr>
          <p:cNvPr id="3" name="Content Placeholder 2"/>
          <p:cNvSpPr>
            <a:spLocks noGrp="1"/>
          </p:cNvSpPr>
          <p:nvPr>
            <p:ph idx="1"/>
          </p:nvPr>
        </p:nvSpPr>
        <p:spPr>
          <a:xfrm>
            <a:off x="0" y="1609344"/>
            <a:ext cx="12192000" cy="4961785"/>
          </a:xfrm>
        </p:spPr>
        <p:txBody>
          <a:bodyPr>
            <a:normAutofit fontScale="92500" lnSpcReduction="20000"/>
          </a:bodyPr>
          <a:lstStyle/>
          <a:p>
            <a:r>
              <a:rPr lang="en-US" b="1" dirty="0">
                <a:solidFill>
                  <a:srgbClr val="002060"/>
                </a:solidFill>
              </a:rPr>
              <a:t>Duty- a legal obligation to exercise “</a:t>
            </a:r>
            <a:r>
              <a:rPr lang="en-US" b="1" u="sng" dirty="0">
                <a:solidFill>
                  <a:srgbClr val="002060"/>
                </a:solidFill>
              </a:rPr>
              <a:t>reasonable care</a:t>
            </a:r>
            <a:r>
              <a:rPr lang="en-US" b="1" dirty="0">
                <a:solidFill>
                  <a:srgbClr val="002060"/>
                </a:solidFill>
              </a:rPr>
              <a:t>” under the same or similar circumstances </a:t>
            </a:r>
            <a:r>
              <a:rPr lang="en-US" b="1" dirty="0"/>
              <a:t>towards other people or towards property.</a:t>
            </a:r>
          </a:p>
          <a:p>
            <a:r>
              <a:rPr lang="en-US" b="1" dirty="0">
                <a:solidFill>
                  <a:srgbClr val="002060"/>
                </a:solidFill>
              </a:rPr>
              <a:t>Breach- </a:t>
            </a:r>
            <a:r>
              <a:rPr lang="en-US" b="1" u="sng" dirty="0">
                <a:solidFill>
                  <a:srgbClr val="002060"/>
                </a:solidFill>
              </a:rPr>
              <a:t>violation of the duty</a:t>
            </a:r>
            <a:r>
              <a:rPr lang="en-US" b="1" dirty="0"/>
              <a:t> to exercise “reasonable care” either by action or by failing to act in some way (must prove (a) what actually happened, and (b) that defendant acted unreasonably under the circumstances).</a:t>
            </a:r>
          </a:p>
          <a:p>
            <a:r>
              <a:rPr lang="en-US" b="1" dirty="0">
                <a:solidFill>
                  <a:srgbClr val="002060"/>
                </a:solidFill>
              </a:rPr>
              <a:t>Duty of Reasonable Care- “what would the reasonable person of ordinary prudence or carefulness do in the circumstances?”</a:t>
            </a:r>
          </a:p>
          <a:p>
            <a:pPr lvl="1"/>
            <a:r>
              <a:rPr lang="en-US" b="1" dirty="0"/>
              <a:t>Reasonable Person- is not the average person but acts the way that the community expects its members to act </a:t>
            </a:r>
            <a:r>
              <a:rPr lang="en-US" dirty="0"/>
              <a:t>(not the way that they actually act). He always follows the law so any breach of the law is evidence of negligence.</a:t>
            </a:r>
          </a:p>
          <a:p>
            <a:pPr lvl="1"/>
            <a:r>
              <a:rPr lang="en-US" dirty="0"/>
              <a:t>How the reasonable person thinks:</a:t>
            </a:r>
          </a:p>
          <a:p>
            <a:pPr lvl="2"/>
            <a:r>
              <a:rPr lang="en-US" b="1" dirty="0"/>
              <a:t>How </a:t>
            </a:r>
            <a:r>
              <a:rPr lang="en-US" b="1" u="sng" dirty="0"/>
              <a:t>likely</a:t>
            </a:r>
            <a:r>
              <a:rPr lang="en-US" b="1" dirty="0"/>
              <a:t> is harm to happen?</a:t>
            </a:r>
          </a:p>
          <a:p>
            <a:pPr lvl="2"/>
            <a:r>
              <a:rPr lang="en-US" b="1" dirty="0"/>
              <a:t>How </a:t>
            </a:r>
            <a:r>
              <a:rPr lang="en-US" b="1" u="sng" dirty="0"/>
              <a:t>bad</a:t>
            </a:r>
            <a:r>
              <a:rPr lang="en-US" b="1" dirty="0"/>
              <a:t> would the harm be if it did happen?</a:t>
            </a:r>
          </a:p>
          <a:p>
            <a:pPr lvl="2"/>
            <a:r>
              <a:rPr lang="en-US" b="1" dirty="0"/>
              <a:t>How hard would it be to </a:t>
            </a:r>
            <a:r>
              <a:rPr lang="en-US" b="1" u="sng" dirty="0"/>
              <a:t>avoid</a:t>
            </a:r>
            <a:r>
              <a:rPr lang="en-US" b="1" dirty="0"/>
              <a:t> the harm?</a:t>
            </a:r>
          </a:p>
          <a:p>
            <a:pPr lvl="2"/>
            <a:r>
              <a:rPr lang="en-US" b="1" dirty="0"/>
              <a:t>Ultimately…is it </a:t>
            </a:r>
            <a:r>
              <a:rPr lang="en-US" b="1" u="sng" dirty="0"/>
              <a:t>worth the effort</a:t>
            </a:r>
            <a:r>
              <a:rPr lang="en-US" b="1" dirty="0"/>
              <a:t> and expense in avoiding the harm given the likelihood and seriousness of potential injury? Or, is some other action more reasonable given the situation?</a:t>
            </a:r>
          </a:p>
          <a:p>
            <a:pPr lvl="1"/>
            <a:r>
              <a:rPr lang="en-US" b="1" u="sng" dirty="0">
                <a:solidFill>
                  <a:srgbClr val="002060"/>
                </a:solidFill>
              </a:rPr>
              <a:t>Professions</a:t>
            </a:r>
            <a:r>
              <a:rPr lang="en-US" dirty="0"/>
              <a:t>- </a:t>
            </a:r>
            <a:r>
              <a:rPr lang="en-US" b="1" dirty="0"/>
              <a:t>duty that members of certain professions are held to a standard of </a:t>
            </a:r>
            <a:r>
              <a:rPr lang="en-US" b="1" dirty="0">
                <a:solidFill>
                  <a:srgbClr val="002060"/>
                </a:solidFill>
              </a:rPr>
              <a:t>reasonably skilled members of their profession (lawyers, doctors, plumbers, pilots, etc.…). </a:t>
            </a:r>
            <a:r>
              <a:rPr lang="en-US" dirty="0"/>
              <a:t>This standard is higher than the general reasonable person standard.</a:t>
            </a:r>
          </a:p>
          <a:p>
            <a:pPr lvl="1"/>
            <a:r>
              <a:rPr lang="en-US" b="1" u="sng" dirty="0">
                <a:solidFill>
                  <a:srgbClr val="002060"/>
                </a:solidFill>
              </a:rPr>
              <a:t>Minors</a:t>
            </a:r>
            <a:r>
              <a:rPr lang="en-US" b="1" dirty="0"/>
              <a:t>- duty of minors is what </a:t>
            </a:r>
            <a:r>
              <a:rPr lang="en-US" b="1" dirty="0">
                <a:solidFill>
                  <a:srgbClr val="002060"/>
                </a:solidFill>
              </a:rPr>
              <a:t>other minors of the same age, intelligence, and experience </a:t>
            </a:r>
            <a:r>
              <a:rPr lang="en-US" b="1" dirty="0"/>
              <a:t>would have done</a:t>
            </a:r>
            <a:r>
              <a:rPr lang="en-US" dirty="0"/>
              <a:t> </a:t>
            </a:r>
            <a:r>
              <a:rPr lang="en-US" b="1" dirty="0"/>
              <a:t>given the situation </a:t>
            </a:r>
            <a:r>
              <a:rPr lang="en-US" dirty="0"/>
              <a:t>(only exception is when minors engage in adult activities- then the adult standard applies).</a:t>
            </a:r>
          </a:p>
        </p:txBody>
      </p:sp>
    </p:spTree>
    <p:extLst>
      <p:ext uri="{BB962C8B-B14F-4D97-AF65-F5344CB8AC3E}">
        <p14:creationId xmlns:p14="http://schemas.microsoft.com/office/powerpoint/2010/main" val="2547619142"/>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Negligence: (3) Causation &amp; (4) Damages</a:t>
            </a:r>
          </a:p>
        </p:txBody>
      </p:sp>
      <p:sp>
        <p:nvSpPr>
          <p:cNvPr id="3" name="Content Placeholder 2"/>
          <p:cNvSpPr>
            <a:spLocks noGrp="1"/>
          </p:cNvSpPr>
          <p:nvPr>
            <p:ph idx="1"/>
          </p:nvPr>
        </p:nvSpPr>
        <p:spPr>
          <a:xfrm>
            <a:off x="0" y="1609344"/>
            <a:ext cx="12192000" cy="5248656"/>
          </a:xfrm>
        </p:spPr>
        <p:txBody>
          <a:bodyPr/>
          <a:lstStyle/>
          <a:p>
            <a:r>
              <a:rPr lang="en-US" b="1" u="sng" dirty="0">
                <a:solidFill>
                  <a:srgbClr val="002060"/>
                </a:solidFill>
              </a:rPr>
              <a:t>Causation</a:t>
            </a:r>
            <a:r>
              <a:rPr lang="en-US" b="1" dirty="0">
                <a:solidFill>
                  <a:srgbClr val="002060"/>
                </a:solidFill>
              </a:rPr>
              <a:t>- that the defendants wrongful action caused the plaintiffs injury requires consideration of two separate issues, (1) “cause in fact,” and (2) “proximate cause.”</a:t>
            </a:r>
          </a:p>
          <a:p>
            <a:pPr lvl="1"/>
            <a:r>
              <a:rPr lang="en-US" b="1" dirty="0">
                <a:solidFill>
                  <a:srgbClr val="002060"/>
                </a:solidFill>
              </a:rPr>
              <a:t>(1) “</a:t>
            </a:r>
            <a:r>
              <a:rPr lang="en-US" b="1" u="sng" dirty="0">
                <a:solidFill>
                  <a:srgbClr val="002060"/>
                </a:solidFill>
              </a:rPr>
              <a:t>Cause in Fact</a:t>
            </a:r>
            <a:r>
              <a:rPr lang="en-US" b="1" dirty="0">
                <a:solidFill>
                  <a:srgbClr val="002060"/>
                </a:solidFill>
              </a:rPr>
              <a:t>”- the harm would not have happened </a:t>
            </a:r>
            <a:r>
              <a:rPr lang="en-US" b="1" u="sng" dirty="0">
                <a:solidFill>
                  <a:srgbClr val="002060"/>
                </a:solidFill>
              </a:rPr>
              <a:t>but for</a:t>
            </a:r>
            <a:r>
              <a:rPr lang="en-US" b="1" dirty="0">
                <a:solidFill>
                  <a:srgbClr val="002060"/>
                </a:solidFill>
              </a:rPr>
              <a:t> (or without) the defendants wrongful act.</a:t>
            </a:r>
          </a:p>
          <a:p>
            <a:pPr lvl="1"/>
            <a:r>
              <a:rPr lang="en-US" b="1" dirty="0">
                <a:solidFill>
                  <a:srgbClr val="002060"/>
                </a:solidFill>
              </a:rPr>
              <a:t>(2) “</a:t>
            </a:r>
            <a:r>
              <a:rPr lang="en-US" b="1" u="sng" dirty="0">
                <a:solidFill>
                  <a:srgbClr val="002060"/>
                </a:solidFill>
              </a:rPr>
              <a:t>Proximate Cause</a:t>
            </a:r>
            <a:r>
              <a:rPr lang="en-US" b="1" dirty="0">
                <a:solidFill>
                  <a:srgbClr val="002060"/>
                </a:solidFill>
              </a:rPr>
              <a:t>”- there must be a close connection between the wrongful act and the plaintiff’s injury. In other words, the harm must be a </a:t>
            </a:r>
            <a:r>
              <a:rPr lang="en-US" b="1" u="sng" dirty="0">
                <a:solidFill>
                  <a:srgbClr val="002060"/>
                </a:solidFill>
              </a:rPr>
              <a:t>foreseeable</a:t>
            </a:r>
            <a:r>
              <a:rPr lang="en-US" b="1" dirty="0">
                <a:solidFill>
                  <a:srgbClr val="002060"/>
                </a:solidFill>
              </a:rPr>
              <a:t> result of the wrongful action </a:t>
            </a:r>
            <a:r>
              <a:rPr lang="en-US" b="1" dirty="0"/>
              <a:t>(the element of proximate cause is not satisfied if the injury was completely unforeseeable).</a:t>
            </a:r>
          </a:p>
          <a:p>
            <a:r>
              <a:rPr lang="en-US" b="1" u="sng" dirty="0">
                <a:solidFill>
                  <a:srgbClr val="002060"/>
                </a:solidFill>
              </a:rPr>
              <a:t>Damages</a:t>
            </a:r>
            <a:r>
              <a:rPr lang="en-US" b="1" dirty="0">
                <a:solidFill>
                  <a:srgbClr val="002060"/>
                </a:solidFill>
              </a:rPr>
              <a:t>- plaintiff must prove that there were actual damages in order to recover for negligence, restoring the plaintiff </a:t>
            </a:r>
            <a:r>
              <a:rPr lang="en-US" b="1" dirty="0"/>
              <a:t>to his pre-injury condition to the extent that this can be done with money.</a:t>
            </a:r>
          </a:p>
        </p:txBody>
      </p:sp>
    </p:spTree>
    <p:extLst>
      <p:ext uri="{BB962C8B-B14F-4D97-AF65-F5344CB8AC3E}">
        <p14:creationId xmlns:p14="http://schemas.microsoft.com/office/powerpoint/2010/main" val="749545828"/>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231. In most cases, what is the general duty of care owed towards other people in society? </a:t>
            </a:r>
          </a:p>
          <a:p>
            <a:pPr marL="0" indent="0">
              <a:buNone/>
            </a:pPr>
            <a:r>
              <a:rPr lang="en-US" dirty="0"/>
              <a:t>A. duty of reasonable care under the circumstances</a:t>
            </a:r>
          </a:p>
          <a:p>
            <a:pPr marL="0" indent="0">
              <a:buNone/>
            </a:pPr>
            <a:r>
              <a:rPr lang="en-US" dirty="0"/>
              <a:t>B. duty of extreme care and caution under the circumstances</a:t>
            </a:r>
          </a:p>
          <a:p>
            <a:pPr marL="0" indent="0">
              <a:buNone/>
            </a:pPr>
            <a:r>
              <a:rPr lang="en-US" dirty="0"/>
              <a:t>C. duty to act in a safe and cautious manner under the circumstances</a:t>
            </a:r>
          </a:p>
          <a:p>
            <a:pPr marL="0" indent="0">
              <a:buNone/>
            </a:pPr>
            <a:r>
              <a:rPr lang="en-US" dirty="0"/>
              <a:t>D. duty to make the situation as safe as possible under the circumstances</a:t>
            </a:r>
          </a:p>
          <a:p>
            <a:pPr marL="0" indent="0">
              <a:buNone/>
            </a:pPr>
            <a:endParaRPr lang="en-US" dirty="0"/>
          </a:p>
          <a:p>
            <a:pPr marL="0" indent="0">
              <a:buNone/>
            </a:pPr>
            <a:r>
              <a:rPr lang="en-US" dirty="0"/>
              <a:t>232. Which of the following is not an example of a situation that gives rise to a heightened duty of care?</a:t>
            </a:r>
          </a:p>
          <a:p>
            <a:pPr marL="0" indent="0">
              <a:buNone/>
            </a:pPr>
            <a:r>
              <a:rPr lang="en-US" dirty="0"/>
              <a:t>A. medical doctors</a:t>
            </a:r>
          </a:p>
          <a:p>
            <a:pPr marL="0" indent="0">
              <a:buNone/>
            </a:pPr>
            <a:r>
              <a:rPr lang="en-US" dirty="0"/>
              <a:t>B. professional drivers</a:t>
            </a:r>
          </a:p>
          <a:p>
            <a:pPr marL="0" indent="0">
              <a:buNone/>
            </a:pPr>
            <a:r>
              <a:rPr lang="en-US" dirty="0"/>
              <a:t>C. licensed plumbers</a:t>
            </a:r>
          </a:p>
          <a:p>
            <a:pPr marL="0" indent="0">
              <a:buNone/>
            </a:pPr>
            <a:r>
              <a:rPr lang="en-US" dirty="0"/>
              <a:t>D. pedestrians</a:t>
            </a:r>
          </a:p>
        </p:txBody>
      </p:sp>
    </p:spTree>
    <p:extLst>
      <p:ext uri="{BB962C8B-B14F-4D97-AF65-F5344CB8AC3E}">
        <p14:creationId xmlns:p14="http://schemas.microsoft.com/office/powerpoint/2010/main" val="985417066"/>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233. When someone fails to act according to his legal duty, what has occurred? </a:t>
            </a:r>
          </a:p>
          <a:p>
            <a:pPr marL="0" indent="0">
              <a:buNone/>
            </a:pPr>
            <a:r>
              <a:rPr lang="en-US" dirty="0"/>
              <a:t>A. negligence</a:t>
            </a:r>
          </a:p>
          <a:p>
            <a:pPr marL="0" indent="0">
              <a:buNone/>
            </a:pPr>
            <a:r>
              <a:rPr lang="en-US" dirty="0"/>
              <a:t>B. intentional tort</a:t>
            </a:r>
          </a:p>
          <a:p>
            <a:pPr marL="0" indent="0">
              <a:buNone/>
            </a:pPr>
            <a:r>
              <a:rPr lang="en-US" dirty="0"/>
              <a:t>C. breach</a:t>
            </a:r>
          </a:p>
          <a:p>
            <a:pPr marL="0" indent="0">
              <a:buNone/>
            </a:pPr>
            <a:r>
              <a:rPr lang="en-US" dirty="0"/>
              <a:t>D. damages</a:t>
            </a:r>
          </a:p>
          <a:p>
            <a:pPr marL="0" indent="0">
              <a:buNone/>
            </a:pPr>
            <a:endParaRPr lang="en-US" dirty="0"/>
          </a:p>
          <a:p>
            <a:pPr marL="0" indent="0">
              <a:buNone/>
            </a:pPr>
            <a:r>
              <a:rPr lang="en-US" dirty="0"/>
              <a:t>234. In negligence actions, the plaintiff must prove which of the following?</a:t>
            </a:r>
          </a:p>
          <a:p>
            <a:pPr marL="0" indent="0">
              <a:buNone/>
            </a:pPr>
            <a:r>
              <a:rPr lang="en-US" dirty="0"/>
              <a:t>A. duty, breach, cause in fact, damages</a:t>
            </a:r>
          </a:p>
          <a:p>
            <a:pPr marL="0" indent="0">
              <a:buNone/>
            </a:pPr>
            <a:r>
              <a:rPr lang="en-US" dirty="0"/>
              <a:t>B. duty, breach, proximate cause, damages</a:t>
            </a:r>
          </a:p>
          <a:p>
            <a:pPr marL="0" indent="0">
              <a:buNone/>
            </a:pPr>
            <a:r>
              <a:rPr lang="en-US" dirty="0"/>
              <a:t>C. duty, breach, cause in fact, proximate cause, damages</a:t>
            </a:r>
          </a:p>
          <a:p>
            <a:pPr marL="0" indent="0">
              <a:buNone/>
            </a:pPr>
            <a:r>
              <a:rPr lang="en-US" dirty="0"/>
              <a:t>D. duty, breach, cause in fact, proximate cause</a:t>
            </a:r>
          </a:p>
        </p:txBody>
      </p:sp>
    </p:spTree>
    <p:extLst>
      <p:ext uri="{BB962C8B-B14F-4D97-AF65-F5344CB8AC3E}">
        <p14:creationId xmlns:p14="http://schemas.microsoft.com/office/powerpoint/2010/main" val="3830512798"/>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normAutofit/>
          </a:bodyPr>
          <a:lstStyle/>
          <a:p>
            <a:pPr algn="ctr"/>
            <a:r>
              <a:rPr lang="en-US" sz="3600" dirty="0">
                <a:solidFill>
                  <a:srgbClr val="00B050"/>
                </a:solidFill>
              </a:rPr>
              <a:t>Problem 49. The Case of Liability for Serving Minors</a:t>
            </a:r>
          </a:p>
        </p:txBody>
      </p:sp>
      <p:sp>
        <p:nvSpPr>
          <p:cNvPr id="3" name="Content Placeholder 2"/>
          <p:cNvSpPr>
            <a:spLocks noGrp="1"/>
          </p:cNvSpPr>
          <p:nvPr>
            <p:ph idx="1"/>
          </p:nvPr>
        </p:nvSpPr>
        <p:spPr>
          <a:xfrm>
            <a:off x="0" y="1609344"/>
            <a:ext cx="12192000" cy="5248656"/>
          </a:xfrm>
        </p:spPr>
        <p:txBody>
          <a:bodyPr>
            <a:normAutofit fontScale="92500" lnSpcReduction="20000"/>
          </a:bodyPr>
          <a:lstStyle/>
          <a:p>
            <a:pPr marL="0" indent="0">
              <a:buNone/>
            </a:pPr>
            <a:r>
              <a:rPr lang="en-US" dirty="0"/>
              <a:t>Lance is a 16-year old high school junior. He gathers the alcohol left over from his parents’ New Year’s Eve party and decides to throw a party at his house on a Saturday night when his parents are out of town. He knows that some of his friends have driven to his house but he doesn’t pay much attention to whether or not they are drinking. He sees his friend Abby finish a beer, grab her car keys, and walk out the door to go home. Stefan, another friend, leaves with Abby to get a ride home. Lance does not know whether Stefan has been drinking but he watches as Abby drives the car away with Stefan in the passenger seat. As Abby pulls her car onto the highway, she swerves and hits another car head-on. Stefan and the driver of the other car are seriously injured.</a:t>
            </a:r>
          </a:p>
          <a:p>
            <a:pPr marL="0" indent="0">
              <a:buNone/>
            </a:pPr>
            <a:endParaRPr lang="en-US" dirty="0"/>
          </a:p>
          <a:p>
            <a:pPr marL="457200" indent="-457200">
              <a:buFont typeface="+mj-lt"/>
              <a:buAutoNum type="arabicPeriod"/>
            </a:pPr>
            <a:r>
              <a:rPr lang="en-US" dirty="0"/>
              <a:t>Who can sue whom in this situation?</a:t>
            </a:r>
          </a:p>
          <a:p>
            <a:pPr marL="457200" indent="-457200">
              <a:buFont typeface="+mj-lt"/>
              <a:buAutoNum type="arabicPeriod"/>
            </a:pPr>
            <a:r>
              <a:rPr lang="en-US" dirty="0"/>
              <a:t>What duty did Lance have in this situation? Did he violate that duty?</a:t>
            </a:r>
          </a:p>
          <a:p>
            <a:pPr marL="457200" indent="-457200">
              <a:buFont typeface="+mj-lt"/>
              <a:buAutoNum type="arabicPeriod"/>
            </a:pPr>
            <a:r>
              <a:rPr lang="en-US" dirty="0"/>
              <a:t>What duty, if any, do Lance’s parents have in this situation? Did they violate that duty? Would it make a difference if his parents had been home?</a:t>
            </a:r>
          </a:p>
          <a:p>
            <a:pPr marL="457200" indent="-457200">
              <a:buFont typeface="+mj-lt"/>
              <a:buAutoNum type="arabicPeriod"/>
            </a:pPr>
            <a:r>
              <a:rPr lang="en-US" dirty="0"/>
              <a:t>Now assume that Lance is a 25-year old bartender who serves Abby and Stefan, who are both over 21, although he knows that they are intoxicated. The rest of the facts remain the same. Answer questions 1 and 2 using this scenario.</a:t>
            </a:r>
          </a:p>
          <a:p>
            <a:pPr marL="457200" indent="-457200">
              <a:buFont typeface="+mj-lt"/>
              <a:buAutoNum type="arabicPeriod"/>
            </a:pPr>
            <a:r>
              <a:rPr lang="en-US" dirty="0"/>
              <a:t>Is it fair to hold Lance responsible in either situation? Give your reasons.</a:t>
            </a:r>
          </a:p>
          <a:p>
            <a:pPr marL="457200" indent="-457200">
              <a:buFont typeface="+mj-lt"/>
              <a:buAutoNum type="arabicPeriod"/>
            </a:pPr>
            <a:r>
              <a:rPr lang="en-US" dirty="0"/>
              <a:t>Some bars have “designated driver” programs. Why have they done this? Should people who hold private parties in their homes do anything special to protect their guests from drinking and driving? What, if anything, could be done?</a:t>
            </a:r>
          </a:p>
        </p:txBody>
      </p:sp>
    </p:spTree>
    <p:extLst>
      <p:ext uri="{BB962C8B-B14F-4D97-AF65-F5344CB8AC3E}">
        <p14:creationId xmlns:p14="http://schemas.microsoft.com/office/powerpoint/2010/main" val="287465996"/>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Day 41. Objectives</a:t>
            </a:r>
          </a:p>
        </p:txBody>
      </p:sp>
      <p:sp>
        <p:nvSpPr>
          <p:cNvPr id="3" name="Content Placeholder 2"/>
          <p:cNvSpPr>
            <a:spLocks noGrp="1"/>
          </p:cNvSpPr>
          <p:nvPr>
            <p:ph idx="1"/>
          </p:nvPr>
        </p:nvSpPr>
        <p:spPr>
          <a:xfrm>
            <a:off x="0" y="1609344"/>
            <a:ext cx="12192000" cy="5248656"/>
          </a:xfrm>
        </p:spPr>
        <p:txBody>
          <a:bodyPr/>
          <a:lstStyle/>
          <a:p>
            <a:pPr lvl="1"/>
            <a:r>
              <a:rPr lang="en-US" dirty="0"/>
              <a:t>Students will be able to:</a:t>
            </a:r>
          </a:p>
          <a:p>
            <a:pPr lvl="2"/>
            <a:r>
              <a:rPr lang="en-US" dirty="0"/>
              <a:t>Describe the hypothetical “reasonable man” and the considerations that need to be made in determining how the reasonable man would act; and</a:t>
            </a:r>
          </a:p>
          <a:p>
            <a:pPr lvl="2"/>
            <a:r>
              <a:rPr lang="en-US" dirty="0"/>
              <a:t>Explain the possible defenses to the tort of negligence.</a:t>
            </a:r>
          </a:p>
        </p:txBody>
      </p:sp>
    </p:spTree>
    <p:extLst>
      <p:ext uri="{BB962C8B-B14F-4D97-AF65-F5344CB8AC3E}">
        <p14:creationId xmlns:p14="http://schemas.microsoft.com/office/powerpoint/2010/main" val="3773738933"/>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Defenses to Negligence</a:t>
            </a:r>
          </a:p>
        </p:txBody>
      </p:sp>
      <p:sp>
        <p:nvSpPr>
          <p:cNvPr id="3" name="Content Placeholder 2"/>
          <p:cNvSpPr>
            <a:spLocks noGrp="1"/>
          </p:cNvSpPr>
          <p:nvPr>
            <p:ph idx="1"/>
          </p:nvPr>
        </p:nvSpPr>
        <p:spPr>
          <a:xfrm>
            <a:off x="0" y="1609344"/>
            <a:ext cx="12192000" cy="5248656"/>
          </a:xfrm>
        </p:spPr>
        <p:txBody>
          <a:bodyPr/>
          <a:lstStyle/>
          <a:p>
            <a:r>
              <a:rPr lang="en-US" b="1" dirty="0"/>
              <a:t>In addition to the defenses listed for the intentional torts, defendants can also assert the following defenses for the tort of Negligence:</a:t>
            </a:r>
          </a:p>
          <a:p>
            <a:r>
              <a:rPr lang="en-US" b="1" u="sng" dirty="0"/>
              <a:t>Contributory</a:t>
            </a:r>
            <a:r>
              <a:rPr lang="en-US" b="1" dirty="0"/>
              <a:t> Negligence </a:t>
            </a:r>
            <a:r>
              <a:rPr lang="en-US" dirty="0"/>
              <a:t>(not the rule in most states)- if it is proven that the plaintiff and the defendant share in the fault for the negligence (are both negligent) then the plaintiff cannot recover damages.</a:t>
            </a:r>
          </a:p>
          <a:p>
            <a:r>
              <a:rPr lang="en-US" b="1" u="sng" dirty="0">
                <a:solidFill>
                  <a:srgbClr val="002060"/>
                </a:solidFill>
              </a:rPr>
              <a:t>Comparative</a:t>
            </a:r>
            <a:r>
              <a:rPr lang="en-US" b="1" dirty="0">
                <a:solidFill>
                  <a:srgbClr val="002060"/>
                </a:solidFill>
              </a:rPr>
              <a:t> Negligence</a:t>
            </a:r>
            <a:r>
              <a:rPr lang="en-US" dirty="0">
                <a:solidFill>
                  <a:srgbClr val="002060"/>
                </a:solidFill>
              </a:rPr>
              <a:t> </a:t>
            </a:r>
            <a:r>
              <a:rPr lang="en-US" dirty="0"/>
              <a:t>(is the rule in the majority of states and MA)- a finding that the </a:t>
            </a:r>
            <a:r>
              <a:rPr lang="en-US" b="1" dirty="0">
                <a:solidFill>
                  <a:srgbClr val="002060"/>
                </a:solidFill>
              </a:rPr>
              <a:t>plaintiff was partly at fault, and therefore, does not receive full compensation</a:t>
            </a:r>
            <a:r>
              <a:rPr lang="en-US" dirty="0">
                <a:solidFill>
                  <a:srgbClr val="002060"/>
                </a:solidFill>
              </a:rPr>
              <a:t> </a:t>
            </a:r>
            <a:r>
              <a:rPr lang="en-US" dirty="0"/>
              <a:t>for his or her injuries. </a:t>
            </a:r>
            <a:r>
              <a:rPr lang="en-US" b="1" dirty="0">
                <a:solidFill>
                  <a:srgbClr val="002060"/>
                </a:solidFill>
              </a:rPr>
              <a:t>His recovery is reduced by the </a:t>
            </a:r>
            <a:r>
              <a:rPr lang="en-US" b="1" u="sng" dirty="0">
                <a:solidFill>
                  <a:srgbClr val="002060"/>
                </a:solidFill>
              </a:rPr>
              <a:t>percentage</a:t>
            </a:r>
            <a:r>
              <a:rPr lang="en-US" b="1" dirty="0">
                <a:solidFill>
                  <a:srgbClr val="002060"/>
                </a:solidFill>
              </a:rPr>
              <a:t> of his </a:t>
            </a:r>
            <a:r>
              <a:rPr lang="en-US" b="1" u="sng" dirty="0">
                <a:solidFill>
                  <a:srgbClr val="002060"/>
                </a:solidFill>
              </a:rPr>
              <a:t>responsibility</a:t>
            </a:r>
            <a:r>
              <a:rPr lang="en-US" b="1" dirty="0">
                <a:solidFill>
                  <a:srgbClr val="002060"/>
                </a:solidFill>
              </a:rPr>
              <a:t>. If plaintiff is </a:t>
            </a:r>
            <a:r>
              <a:rPr lang="en-US" b="1" u="sng" dirty="0">
                <a:solidFill>
                  <a:srgbClr val="002060"/>
                </a:solidFill>
              </a:rPr>
              <a:t>50%</a:t>
            </a:r>
            <a:r>
              <a:rPr lang="en-US" b="1" dirty="0">
                <a:solidFill>
                  <a:srgbClr val="002060"/>
                </a:solidFill>
              </a:rPr>
              <a:t> or more at fault he cannot recover anything.</a:t>
            </a:r>
          </a:p>
          <a:p>
            <a:r>
              <a:rPr lang="en-US" b="1" u="sng" dirty="0">
                <a:solidFill>
                  <a:srgbClr val="002060"/>
                </a:solidFill>
              </a:rPr>
              <a:t>Counterclaim</a:t>
            </a:r>
            <a:r>
              <a:rPr lang="en-US" b="1" dirty="0">
                <a:solidFill>
                  <a:srgbClr val="002060"/>
                </a:solidFill>
              </a:rPr>
              <a:t>- a claim made by a defendant against the plaintiff </a:t>
            </a:r>
            <a:r>
              <a:rPr lang="en-US" b="1" dirty="0"/>
              <a:t>in a civil lawsuit.</a:t>
            </a:r>
          </a:p>
          <a:p>
            <a:r>
              <a:rPr lang="en-US" b="1" u="sng" dirty="0">
                <a:solidFill>
                  <a:srgbClr val="002060"/>
                </a:solidFill>
              </a:rPr>
              <a:t>Assumption of the Risk</a:t>
            </a:r>
            <a:r>
              <a:rPr lang="en-US" b="1" dirty="0">
                <a:solidFill>
                  <a:srgbClr val="002060"/>
                </a:solidFill>
              </a:rPr>
              <a:t>- plaintiff voluntarily accepted a known risk of danger </a:t>
            </a:r>
            <a:r>
              <a:rPr lang="en-US" b="1" dirty="0"/>
              <a:t>(complete defense).</a:t>
            </a:r>
          </a:p>
        </p:txBody>
      </p:sp>
    </p:spTree>
    <p:extLst>
      <p:ext uri="{BB962C8B-B14F-4D97-AF65-F5344CB8AC3E}">
        <p14:creationId xmlns:p14="http://schemas.microsoft.com/office/powerpoint/2010/main" val="3779910389"/>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235. What is also known as a “but for” cause in negligence actions? </a:t>
            </a:r>
          </a:p>
          <a:p>
            <a:pPr marL="0" indent="0">
              <a:buNone/>
            </a:pPr>
            <a:r>
              <a:rPr lang="en-US" dirty="0"/>
              <a:t>A. cause in fact</a:t>
            </a:r>
          </a:p>
          <a:p>
            <a:pPr marL="0" indent="0">
              <a:buNone/>
            </a:pPr>
            <a:r>
              <a:rPr lang="en-US" dirty="0"/>
              <a:t>B. proximate cause</a:t>
            </a:r>
          </a:p>
          <a:p>
            <a:pPr marL="0" indent="0">
              <a:buNone/>
            </a:pPr>
            <a:r>
              <a:rPr lang="en-US" dirty="0"/>
              <a:t>C. foreseeable cause</a:t>
            </a:r>
          </a:p>
          <a:p>
            <a:pPr marL="0" indent="0">
              <a:buNone/>
            </a:pPr>
            <a:r>
              <a:rPr lang="en-US" dirty="0"/>
              <a:t>D. anticipatory cause</a:t>
            </a:r>
          </a:p>
          <a:p>
            <a:pPr marL="0" indent="0">
              <a:buNone/>
            </a:pPr>
            <a:endParaRPr lang="en-US" dirty="0"/>
          </a:p>
          <a:p>
            <a:pPr marL="0" indent="0">
              <a:buNone/>
            </a:pPr>
            <a:r>
              <a:rPr lang="en-US" dirty="0"/>
              <a:t>236. In negligence actions in Massachusetts, if the plaintiff was 35% at fault, what is the result?</a:t>
            </a:r>
          </a:p>
          <a:p>
            <a:pPr marL="0" indent="0">
              <a:buNone/>
            </a:pPr>
            <a:r>
              <a:rPr lang="en-US" dirty="0"/>
              <a:t>A. plaintiff cannot recover</a:t>
            </a:r>
          </a:p>
          <a:p>
            <a:pPr marL="0" indent="0">
              <a:buNone/>
            </a:pPr>
            <a:r>
              <a:rPr lang="en-US" dirty="0"/>
              <a:t>B. plaintiff can only recover 35% of the total damages proven</a:t>
            </a:r>
          </a:p>
          <a:p>
            <a:pPr marL="0" indent="0">
              <a:buNone/>
            </a:pPr>
            <a:r>
              <a:rPr lang="en-US" dirty="0"/>
              <a:t>C. plaintiff can only recover 65% of the total damages proven</a:t>
            </a:r>
          </a:p>
          <a:p>
            <a:pPr marL="0" indent="0">
              <a:buNone/>
            </a:pPr>
            <a:r>
              <a:rPr lang="en-US" dirty="0"/>
              <a:t>D. plaintiff may recover the total amount of damages proven </a:t>
            </a:r>
          </a:p>
        </p:txBody>
      </p:sp>
    </p:spTree>
    <p:extLst>
      <p:ext uri="{BB962C8B-B14F-4D97-AF65-F5344CB8AC3E}">
        <p14:creationId xmlns:p14="http://schemas.microsoft.com/office/powerpoint/2010/main" val="3173697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What is law?</a:t>
            </a:r>
          </a:p>
        </p:txBody>
      </p:sp>
      <p:sp>
        <p:nvSpPr>
          <p:cNvPr id="3" name="Content Placeholder 2"/>
          <p:cNvSpPr>
            <a:spLocks noGrp="1"/>
          </p:cNvSpPr>
          <p:nvPr>
            <p:ph idx="1"/>
          </p:nvPr>
        </p:nvSpPr>
        <p:spPr>
          <a:xfrm>
            <a:off x="0" y="1609344"/>
            <a:ext cx="12192000" cy="5248656"/>
          </a:xfrm>
        </p:spPr>
        <p:txBody>
          <a:bodyPr>
            <a:normAutofit/>
          </a:bodyPr>
          <a:lstStyle/>
          <a:p>
            <a:r>
              <a:rPr lang="en-US" b="1" dirty="0"/>
              <a:t>Many Definitions of Law</a:t>
            </a:r>
          </a:p>
          <a:p>
            <a:pPr lvl="1"/>
            <a:endParaRPr lang="en-US" dirty="0"/>
          </a:p>
          <a:p>
            <a:pPr lvl="1"/>
            <a:r>
              <a:rPr lang="en-US" dirty="0"/>
              <a:t>Plato (Greek Philosopher born 427 BCE)- Law is “the embodiment of reason.”</a:t>
            </a:r>
          </a:p>
          <a:p>
            <a:pPr lvl="1"/>
            <a:endParaRPr lang="en-US" dirty="0"/>
          </a:p>
          <a:p>
            <a:pPr lvl="1"/>
            <a:r>
              <a:rPr lang="en-US" dirty="0"/>
              <a:t>Saint Thomas Aquinas (Italian Philosopher born in 1224)- Law is “nothing else than an ordinance of reason for the common good, made by him who has care of the community.”</a:t>
            </a:r>
          </a:p>
          <a:p>
            <a:pPr lvl="1"/>
            <a:endParaRPr lang="en-US" dirty="0"/>
          </a:p>
          <a:p>
            <a:pPr lvl="1"/>
            <a:r>
              <a:rPr lang="en-US" dirty="0"/>
              <a:t>Thomas Hobbes (English Philosopher born in 1588)- Law is “the formal glue that holds fundamentally disorganized societies together.”</a:t>
            </a:r>
          </a:p>
          <a:p>
            <a:pPr lvl="1"/>
            <a:endParaRPr lang="en-US" dirty="0"/>
          </a:p>
          <a:p>
            <a:pPr lvl="1"/>
            <a:r>
              <a:rPr lang="en-US" dirty="0"/>
              <a:t>Max Weber (German Sociologist born in 1954)- Law “exists if it is externally guaranteed by the probability of coercion to bring about conformity.”</a:t>
            </a:r>
          </a:p>
          <a:p>
            <a:pPr marL="274320" lvl="1" indent="0">
              <a:buNone/>
            </a:pPr>
            <a:endParaRPr lang="en-US" sz="2400" dirty="0"/>
          </a:p>
          <a:p>
            <a:pPr lvl="1"/>
            <a:r>
              <a:rPr lang="en-US" sz="2200" b="1" dirty="0"/>
              <a:t>Our Definition of Law: </a:t>
            </a:r>
            <a:r>
              <a:rPr lang="en-US" sz="2200" b="1" dirty="0">
                <a:solidFill>
                  <a:srgbClr val="002060"/>
                </a:solidFill>
              </a:rPr>
              <a:t>“Laws are the </a:t>
            </a:r>
            <a:r>
              <a:rPr lang="en-US" sz="2200" b="1" u="sng" dirty="0">
                <a:solidFill>
                  <a:srgbClr val="002060"/>
                </a:solidFill>
              </a:rPr>
              <a:t>rules and regulations</a:t>
            </a:r>
            <a:r>
              <a:rPr lang="en-US" sz="2200" b="1" dirty="0">
                <a:solidFill>
                  <a:srgbClr val="002060"/>
                </a:solidFill>
              </a:rPr>
              <a:t> made and enforced by government that </a:t>
            </a:r>
            <a:r>
              <a:rPr lang="en-US" sz="2200" b="1" u="sng" dirty="0">
                <a:solidFill>
                  <a:srgbClr val="002060"/>
                </a:solidFill>
              </a:rPr>
              <a:t>regulate and conduct people</a:t>
            </a:r>
            <a:r>
              <a:rPr lang="en-US" sz="2200" b="1" dirty="0">
                <a:solidFill>
                  <a:srgbClr val="002060"/>
                </a:solidFill>
              </a:rPr>
              <a:t> within a society.”</a:t>
            </a:r>
          </a:p>
        </p:txBody>
      </p:sp>
    </p:spTree>
    <p:extLst>
      <p:ext uri="{BB962C8B-B14F-4D97-AF65-F5344CB8AC3E}">
        <p14:creationId xmlns:p14="http://schemas.microsoft.com/office/powerpoint/2010/main" val="10777677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International Agencies</a:t>
            </a:r>
          </a:p>
        </p:txBody>
      </p:sp>
      <p:sp>
        <p:nvSpPr>
          <p:cNvPr id="3" name="Content Placeholder 2"/>
          <p:cNvSpPr>
            <a:spLocks noGrp="1"/>
          </p:cNvSpPr>
          <p:nvPr>
            <p:ph idx="1"/>
          </p:nvPr>
        </p:nvSpPr>
        <p:spPr>
          <a:xfrm>
            <a:off x="0" y="1609344"/>
            <a:ext cx="12192000" cy="5248656"/>
          </a:xfrm>
        </p:spPr>
        <p:txBody>
          <a:bodyPr>
            <a:normAutofit/>
          </a:bodyPr>
          <a:lstStyle/>
          <a:p>
            <a:r>
              <a:rPr lang="en-US" dirty="0"/>
              <a:t>The </a:t>
            </a:r>
            <a:r>
              <a:rPr lang="en-US" b="1" u="sng" dirty="0">
                <a:solidFill>
                  <a:srgbClr val="002060"/>
                </a:solidFill>
              </a:rPr>
              <a:t>UN</a:t>
            </a:r>
            <a:r>
              <a:rPr lang="en-US" b="1" dirty="0"/>
              <a:t> and a number of </a:t>
            </a:r>
            <a:r>
              <a:rPr lang="en-US" b="1" u="sng" dirty="0">
                <a:solidFill>
                  <a:srgbClr val="002060"/>
                </a:solidFill>
              </a:rPr>
              <a:t>Affiliated Organizations </a:t>
            </a:r>
            <a:r>
              <a:rPr lang="en-US" b="1" dirty="0">
                <a:solidFill>
                  <a:srgbClr val="002060"/>
                </a:solidFill>
              </a:rPr>
              <a:t>also make international laws </a:t>
            </a:r>
            <a:r>
              <a:rPr lang="en-US" dirty="0"/>
              <a:t>in today’s global society that set legal standards in member nations. Examples include:</a:t>
            </a:r>
          </a:p>
          <a:p>
            <a:pPr lvl="1"/>
            <a:r>
              <a:rPr lang="en-US" b="1" dirty="0"/>
              <a:t>Commission on Human Rights;</a:t>
            </a:r>
          </a:p>
          <a:p>
            <a:pPr lvl="1"/>
            <a:r>
              <a:rPr lang="en-US" dirty="0"/>
              <a:t>United Nations Educational, Scientific, and Cultural Organization (“</a:t>
            </a:r>
            <a:r>
              <a:rPr lang="en-US" b="1" dirty="0"/>
              <a:t>UNESCO</a:t>
            </a:r>
            <a:r>
              <a:rPr lang="en-US" dirty="0"/>
              <a:t>”);</a:t>
            </a:r>
          </a:p>
          <a:p>
            <a:pPr lvl="1"/>
            <a:r>
              <a:rPr lang="en-US" dirty="0"/>
              <a:t>International Monetary Fund (“</a:t>
            </a:r>
            <a:r>
              <a:rPr lang="en-US" b="1" dirty="0"/>
              <a:t>IMF</a:t>
            </a:r>
            <a:r>
              <a:rPr lang="en-US" dirty="0"/>
              <a:t>”);</a:t>
            </a:r>
          </a:p>
          <a:p>
            <a:pPr lvl="1"/>
            <a:r>
              <a:rPr lang="en-US" dirty="0"/>
              <a:t>World Trade Organization  (“</a:t>
            </a:r>
            <a:r>
              <a:rPr lang="en-US" b="1" dirty="0"/>
              <a:t>WTO</a:t>
            </a:r>
            <a:r>
              <a:rPr lang="en-US" dirty="0"/>
              <a:t>”);</a:t>
            </a:r>
          </a:p>
          <a:p>
            <a:pPr lvl="1"/>
            <a:r>
              <a:rPr lang="en-US" dirty="0"/>
              <a:t>World Health Organization (“</a:t>
            </a:r>
            <a:r>
              <a:rPr lang="en-US" b="1" dirty="0"/>
              <a:t>WHO</a:t>
            </a:r>
            <a:r>
              <a:rPr lang="en-US" dirty="0"/>
              <a:t>”);</a:t>
            </a:r>
          </a:p>
          <a:p>
            <a:pPr lvl="1"/>
            <a:r>
              <a:rPr lang="en-US" dirty="0"/>
              <a:t>United Nations Children’s Fund (“</a:t>
            </a:r>
            <a:r>
              <a:rPr lang="en-US" b="1" dirty="0"/>
              <a:t>UNICEF</a:t>
            </a:r>
            <a:r>
              <a:rPr lang="en-US" dirty="0"/>
              <a:t>”);</a:t>
            </a:r>
          </a:p>
          <a:p>
            <a:pPr lvl="1"/>
            <a:r>
              <a:rPr lang="en-US" dirty="0"/>
              <a:t>International Labour Organization (“</a:t>
            </a:r>
            <a:r>
              <a:rPr lang="en-US" b="1" dirty="0"/>
              <a:t>ILO</a:t>
            </a:r>
            <a:r>
              <a:rPr lang="en-US" dirty="0"/>
              <a:t>”); and</a:t>
            </a:r>
          </a:p>
          <a:p>
            <a:pPr lvl="1"/>
            <a:r>
              <a:rPr lang="en-US" dirty="0"/>
              <a:t>World Bank.</a:t>
            </a:r>
          </a:p>
          <a:p>
            <a:r>
              <a:rPr lang="en-US" dirty="0"/>
              <a:t>The </a:t>
            </a:r>
            <a:r>
              <a:rPr lang="en-US" b="1" dirty="0"/>
              <a:t>European Union </a:t>
            </a:r>
            <a:r>
              <a:rPr lang="en-US" dirty="0"/>
              <a:t>(“</a:t>
            </a:r>
            <a:r>
              <a:rPr lang="en-US" b="1" u="sng" dirty="0"/>
              <a:t>EU</a:t>
            </a:r>
            <a:r>
              <a:rPr lang="en-US" dirty="0"/>
              <a:t>”), which established the Euro and European Parliament makes laws throughout the 28 member nations of Europe.</a:t>
            </a:r>
          </a:p>
        </p:txBody>
      </p:sp>
    </p:spTree>
    <p:extLst>
      <p:ext uri="{BB962C8B-B14F-4D97-AF65-F5344CB8AC3E}">
        <p14:creationId xmlns:p14="http://schemas.microsoft.com/office/powerpoint/2010/main" val="1814599428"/>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237. In negligence actions in Massachusetts, if the plaintiff was 55% at fault, what is the result?</a:t>
            </a:r>
          </a:p>
          <a:p>
            <a:pPr marL="0" indent="0">
              <a:buNone/>
            </a:pPr>
            <a:r>
              <a:rPr lang="en-US" dirty="0"/>
              <a:t>A. plaintiff cannot recover</a:t>
            </a:r>
          </a:p>
          <a:p>
            <a:pPr marL="0" indent="0">
              <a:buNone/>
            </a:pPr>
            <a:r>
              <a:rPr lang="en-US" dirty="0"/>
              <a:t>B. plaintiff can only recover 55% of the total damages proven</a:t>
            </a:r>
          </a:p>
          <a:p>
            <a:pPr marL="0" indent="0">
              <a:buNone/>
            </a:pPr>
            <a:r>
              <a:rPr lang="en-US" dirty="0"/>
              <a:t>C. plaintiff can only recover 45% of the total damages proven</a:t>
            </a:r>
          </a:p>
          <a:p>
            <a:pPr marL="0" indent="0">
              <a:buNone/>
            </a:pPr>
            <a:r>
              <a:rPr lang="en-US" dirty="0"/>
              <a:t>D. plaintiff may recover the total amount of damages proven </a:t>
            </a:r>
          </a:p>
          <a:p>
            <a:pPr marL="0" indent="0">
              <a:buNone/>
            </a:pPr>
            <a:endParaRPr lang="en-US" dirty="0"/>
          </a:p>
          <a:p>
            <a:pPr marL="0" indent="0">
              <a:buNone/>
            </a:pPr>
            <a:r>
              <a:rPr lang="en-US" dirty="0"/>
              <a:t>238. In negligence actions if the plaintiff voluntarily assumed a known risk or danger, what is the result?</a:t>
            </a:r>
          </a:p>
          <a:p>
            <a:pPr marL="0" indent="0">
              <a:buNone/>
            </a:pPr>
            <a:r>
              <a:rPr lang="en-US" dirty="0"/>
              <a:t>A. plaintiff cannot recover due to assumption of risk</a:t>
            </a:r>
          </a:p>
          <a:p>
            <a:pPr marL="0" indent="0">
              <a:buNone/>
            </a:pPr>
            <a:r>
              <a:rPr lang="en-US" dirty="0"/>
              <a:t>B. plaintiff cannot recover due to contributory damages</a:t>
            </a:r>
          </a:p>
          <a:p>
            <a:pPr marL="0" indent="0">
              <a:buNone/>
            </a:pPr>
            <a:r>
              <a:rPr lang="en-US" dirty="0"/>
              <a:t>C. plaintiff cannot recover due to lack of causation</a:t>
            </a:r>
          </a:p>
          <a:p>
            <a:pPr marL="0" indent="0">
              <a:buNone/>
            </a:pPr>
            <a:r>
              <a:rPr lang="en-US" dirty="0"/>
              <a:t>D. plaintiff may recover the total amount of damages proven </a:t>
            </a:r>
          </a:p>
        </p:txBody>
      </p:sp>
    </p:spTree>
    <p:extLst>
      <p:ext uri="{BB962C8B-B14F-4D97-AF65-F5344CB8AC3E}">
        <p14:creationId xmlns:p14="http://schemas.microsoft.com/office/powerpoint/2010/main" val="3700993409"/>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fontScale="77500" lnSpcReduction="20000"/>
          </a:bodyPr>
          <a:lstStyle/>
          <a:p>
            <a:pPr marL="0" indent="0">
              <a:buNone/>
            </a:pPr>
            <a:r>
              <a:rPr lang="en-US" dirty="0"/>
              <a:t>239. Jeff is a licensed electrician who is hired to change a light fixture at Ned’s house while Ned is at work. Instead of turning off the electricity at the electrical box, Jeff simply flips the light switch to the off position because he knows that the circuit is now broken. While this is true, standard practice is to turn off the electricity at the electrical box, but he does not feel like going through the effort since nobody is home. With the wires exposed, Jeff uses the bathroom. While he is away, Ned returns home (not knowing that Jeff had been there), inadvertently flips the switch on, grabs his lunch, and heads back to work. Jeff returns, continues with the job without checking the electricity, receives a bad electrical shock, and suffers serious damages. Can Jeff recover damages under negligence from Ned?</a:t>
            </a:r>
          </a:p>
          <a:p>
            <a:pPr marL="0" indent="0">
              <a:buNone/>
            </a:pPr>
            <a:r>
              <a:rPr lang="en-US" dirty="0"/>
              <a:t>A. yes because Jeff was injured by Ned’s negligent action</a:t>
            </a:r>
          </a:p>
          <a:p>
            <a:pPr marL="0" indent="0">
              <a:buNone/>
            </a:pPr>
            <a:r>
              <a:rPr lang="en-US" dirty="0"/>
              <a:t>B. yes because both men were negligent under the circumstances but only Jeff was injured</a:t>
            </a:r>
          </a:p>
          <a:p>
            <a:pPr marL="0" indent="0">
              <a:buNone/>
            </a:pPr>
            <a:r>
              <a:rPr lang="en-US" dirty="0"/>
              <a:t>C. yes because both men were negligent under the circumstances but Jeff’s recovery will be reduced by his own comparative negligence</a:t>
            </a:r>
          </a:p>
          <a:p>
            <a:pPr marL="0" indent="0">
              <a:buNone/>
            </a:pPr>
            <a:r>
              <a:rPr lang="en-US" dirty="0"/>
              <a:t>D. no because Ned did not breach his duty of care</a:t>
            </a:r>
          </a:p>
          <a:p>
            <a:pPr marL="0" indent="0">
              <a:buNone/>
            </a:pPr>
            <a:endParaRPr lang="en-US" dirty="0"/>
          </a:p>
          <a:p>
            <a:pPr marL="0" indent="0">
              <a:buNone/>
            </a:pPr>
            <a:r>
              <a:rPr lang="en-US" dirty="0"/>
              <a:t>240. André is a wrestler. One day while he is wrestling at an arena, the roof collapses on his head. Can he recover damages for his injuries?</a:t>
            </a:r>
          </a:p>
          <a:p>
            <a:pPr marL="0" indent="0">
              <a:buNone/>
            </a:pPr>
            <a:r>
              <a:rPr lang="en-US" dirty="0"/>
              <a:t>A. André cannot recover due to assumption of risk</a:t>
            </a:r>
          </a:p>
          <a:p>
            <a:pPr marL="0" indent="0">
              <a:buNone/>
            </a:pPr>
            <a:r>
              <a:rPr lang="en-US" dirty="0"/>
              <a:t>B. André cannot recover due to consent</a:t>
            </a:r>
          </a:p>
          <a:p>
            <a:pPr marL="0" indent="0">
              <a:buNone/>
            </a:pPr>
            <a:r>
              <a:rPr lang="en-US" dirty="0"/>
              <a:t>C. André can recover if he can prove that the property owner breached his duty to warn of the known dangers on the property</a:t>
            </a:r>
          </a:p>
          <a:p>
            <a:pPr marL="0" indent="0">
              <a:buNone/>
            </a:pPr>
            <a:r>
              <a:rPr lang="en-US" dirty="0"/>
              <a:t>D. André can recover if he can prove that the property owner breached his duty of reasonable care in failing to maintain his roof</a:t>
            </a:r>
          </a:p>
          <a:p>
            <a:pPr marL="0" indent="0">
              <a:buNone/>
            </a:pPr>
            <a:endParaRPr lang="en-US" dirty="0"/>
          </a:p>
        </p:txBody>
      </p:sp>
    </p:spTree>
    <p:extLst>
      <p:ext uri="{BB962C8B-B14F-4D97-AF65-F5344CB8AC3E}">
        <p14:creationId xmlns:p14="http://schemas.microsoft.com/office/powerpoint/2010/main" val="1975570580"/>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fontScale="92500" lnSpcReduction="20000"/>
          </a:bodyPr>
          <a:lstStyle/>
          <a:p>
            <a:pPr marL="0" indent="0">
              <a:buNone/>
            </a:pPr>
            <a:r>
              <a:rPr lang="en-US" dirty="0"/>
              <a:t>241. Salina is smoking a cigarette while walking her dog. When she is done, she flicks the lit cigarette onto the sidewalk. It rolls and lights a vacant building on fire and the entire building is destroyed. The building owner sues Salina for negligence; can he recover?</a:t>
            </a:r>
          </a:p>
          <a:p>
            <a:pPr marL="0" indent="0">
              <a:buNone/>
            </a:pPr>
            <a:r>
              <a:rPr lang="en-US" dirty="0"/>
              <a:t>A. yes because Salina breached her duty of reasonable care and the fire was foreseeable</a:t>
            </a:r>
          </a:p>
          <a:p>
            <a:pPr marL="0" indent="0">
              <a:buNone/>
            </a:pPr>
            <a:r>
              <a:rPr lang="en-US" dirty="0"/>
              <a:t>B. no because Salina did not breach her duty of reasonable care under the circumstances</a:t>
            </a:r>
          </a:p>
          <a:p>
            <a:pPr marL="0" indent="0">
              <a:buNone/>
            </a:pPr>
            <a:r>
              <a:rPr lang="en-US" dirty="0"/>
              <a:t>C. no because although Salina breached her duty of reasonable care, the fire was not foreseeable</a:t>
            </a:r>
          </a:p>
          <a:p>
            <a:pPr marL="0" indent="0">
              <a:buNone/>
            </a:pPr>
            <a:r>
              <a:rPr lang="en-US" dirty="0"/>
              <a:t>D. no because the cigarette was not the “cause in fact” of the fire</a:t>
            </a:r>
          </a:p>
          <a:p>
            <a:pPr marL="0" indent="0">
              <a:buNone/>
            </a:pPr>
            <a:endParaRPr lang="en-US" dirty="0"/>
          </a:p>
          <a:p>
            <a:pPr marL="0" indent="0">
              <a:buNone/>
            </a:pPr>
            <a:r>
              <a:rPr lang="en-US" dirty="0"/>
              <a:t>242. Salina is smoking a cigarette while walking her dog. When she is done, she flicks the lit cigarette onto the sidewalk. It rolls and lights a building on fire and the entire building is destroyed. The fire spreads and burns down 6 city blocks. Will the owners of all of those buildings win in a lawsuit against Salina for negligence?</a:t>
            </a:r>
          </a:p>
          <a:p>
            <a:pPr marL="0" indent="0">
              <a:buNone/>
            </a:pPr>
            <a:r>
              <a:rPr lang="en-US" dirty="0"/>
              <a:t>A. yes because Salina breached her duty of reasonable care and the fire was foreseeable</a:t>
            </a:r>
          </a:p>
          <a:p>
            <a:pPr marL="0" indent="0">
              <a:buNone/>
            </a:pPr>
            <a:r>
              <a:rPr lang="en-US" dirty="0"/>
              <a:t>B. no because Salina did not breach her duty of reasonable care under the circumstances</a:t>
            </a:r>
          </a:p>
          <a:p>
            <a:pPr marL="0" indent="0">
              <a:buNone/>
            </a:pPr>
            <a:r>
              <a:rPr lang="en-US" dirty="0"/>
              <a:t>C. no because although Salina breached her duty of reasonable care, the burning of half of the city was not foreseeable</a:t>
            </a:r>
          </a:p>
          <a:p>
            <a:pPr marL="0" indent="0">
              <a:buNone/>
            </a:pPr>
            <a:r>
              <a:rPr lang="en-US" dirty="0"/>
              <a:t>D. no because the cigarette was not the “cause in fact” of the burning of half of the city</a:t>
            </a:r>
          </a:p>
        </p:txBody>
      </p:sp>
    </p:spTree>
    <p:extLst>
      <p:ext uri="{BB962C8B-B14F-4D97-AF65-F5344CB8AC3E}">
        <p14:creationId xmlns:p14="http://schemas.microsoft.com/office/powerpoint/2010/main" val="614442159"/>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fontScale="85000" lnSpcReduction="10000"/>
          </a:bodyPr>
          <a:lstStyle/>
          <a:p>
            <a:pPr marL="0" indent="0">
              <a:buNone/>
            </a:pPr>
            <a:r>
              <a:rPr lang="en-US" dirty="0"/>
              <a:t>243. Brock knows that the brakes on his car are in bad condition. On his way to the shop to get them fixed, they fail and he crashes into a school bus, injuring several children. Will the children likely succeed in a negligence claim against Brock?</a:t>
            </a:r>
          </a:p>
          <a:p>
            <a:pPr marL="0" indent="0">
              <a:buNone/>
            </a:pPr>
            <a:r>
              <a:rPr lang="en-US" dirty="0"/>
              <a:t>A. yes because Brock breached his duty of reasonable care and the damages were foreseeable</a:t>
            </a:r>
          </a:p>
          <a:p>
            <a:pPr marL="0" indent="0">
              <a:buNone/>
            </a:pPr>
            <a:r>
              <a:rPr lang="en-US" dirty="0"/>
              <a:t>B. no because Brock did not breach his duty of reasonable care under the circumstances because he was on the way to get the brakes fixed</a:t>
            </a:r>
          </a:p>
          <a:p>
            <a:pPr marL="0" indent="0">
              <a:buNone/>
            </a:pPr>
            <a:r>
              <a:rPr lang="en-US" dirty="0"/>
              <a:t>C. no because although Brock breached his duty of reasonable care, the accident was not foreseeable</a:t>
            </a:r>
          </a:p>
          <a:p>
            <a:pPr marL="0" indent="0">
              <a:buNone/>
            </a:pPr>
            <a:r>
              <a:rPr lang="en-US" dirty="0"/>
              <a:t>D. no because the faulty brakes were not the “cause in fact” of the children’s injuries</a:t>
            </a:r>
          </a:p>
          <a:p>
            <a:pPr marL="0" indent="0">
              <a:buNone/>
            </a:pPr>
            <a:endParaRPr lang="en-US" dirty="0"/>
          </a:p>
          <a:p>
            <a:pPr marL="0" indent="0">
              <a:buNone/>
            </a:pPr>
            <a:r>
              <a:rPr lang="en-US" dirty="0"/>
              <a:t>244. Emma operates an art studio that often holds classes for young children. On one of the counters, Emma was cleaning brushes with paint thinner. While she was busy helping a student, another student walked up to the counter and drank the paint thinner. Will the child likely succeed in a negligence claim against Emma?</a:t>
            </a:r>
          </a:p>
          <a:p>
            <a:pPr marL="0" indent="0">
              <a:buNone/>
            </a:pPr>
            <a:r>
              <a:rPr lang="en-US" dirty="0"/>
              <a:t>A. no because Emma did not breach her duty of reasonable care under the circumstances</a:t>
            </a:r>
          </a:p>
          <a:p>
            <a:pPr marL="0" indent="0">
              <a:buNone/>
            </a:pPr>
            <a:r>
              <a:rPr lang="en-US" dirty="0"/>
              <a:t>B. no because it was not foreseeable that a child would drink the paint thinner</a:t>
            </a:r>
          </a:p>
          <a:p>
            <a:pPr marL="0" indent="0">
              <a:buNone/>
            </a:pPr>
            <a:r>
              <a:rPr lang="en-US" dirty="0"/>
              <a:t>C. yes because reasonable care under the circumstances would have required Emma to keep the paint thinner away from young children and the accident was foreseeable</a:t>
            </a:r>
          </a:p>
          <a:p>
            <a:pPr marL="0" indent="0">
              <a:buNone/>
            </a:pPr>
            <a:r>
              <a:rPr lang="en-US" dirty="0"/>
              <a:t>D. yes because although the child’s parent was negligent for not teaching him that he shouldn’t drink liquid without knowing what it is, Emma’s comparative negligence will exceed that of the parent</a:t>
            </a:r>
          </a:p>
        </p:txBody>
      </p:sp>
    </p:spTree>
    <p:extLst>
      <p:ext uri="{BB962C8B-B14F-4D97-AF65-F5344CB8AC3E}">
        <p14:creationId xmlns:p14="http://schemas.microsoft.com/office/powerpoint/2010/main" val="2339123751"/>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fontScale="85000" lnSpcReduction="20000"/>
          </a:bodyPr>
          <a:lstStyle/>
          <a:p>
            <a:pPr marL="0" indent="0">
              <a:buNone/>
            </a:pPr>
            <a:r>
              <a:rPr lang="en-US" dirty="0"/>
              <a:t>245. Bart is the owner of a truck, which he parked on a hill in order to ask directions to his next delivery stop. While out of the truck, the truck’s brakes failed and the truck rolled backwards down the hill. </a:t>
            </a:r>
            <a:r>
              <a:rPr lang="en-US" dirty="0" err="1"/>
              <a:t>Bethy</a:t>
            </a:r>
            <a:r>
              <a:rPr lang="en-US" dirty="0"/>
              <a:t> saw the truck heading straight for her and jumped into the river to avoid being struck. </a:t>
            </a:r>
            <a:r>
              <a:rPr lang="en-US" dirty="0" err="1"/>
              <a:t>Bethy</a:t>
            </a:r>
            <a:r>
              <a:rPr lang="en-US" dirty="0"/>
              <a:t> floated downstream and reached a small island. On the island she was attacked and bitten by a fox. The fox had rabies and </a:t>
            </a:r>
            <a:r>
              <a:rPr lang="en-US" dirty="0" err="1"/>
              <a:t>Bethy</a:t>
            </a:r>
            <a:r>
              <a:rPr lang="en-US" dirty="0"/>
              <a:t> caught rabies, foamed at the mouth, and died. Will </a:t>
            </a:r>
            <a:r>
              <a:rPr lang="en-US" dirty="0" err="1"/>
              <a:t>Bethy’s</a:t>
            </a:r>
            <a:r>
              <a:rPr lang="en-US" dirty="0"/>
              <a:t> estate likely succeed in a negligence claim against Bart for failing to maintain the brakes on his truck?</a:t>
            </a:r>
          </a:p>
          <a:p>
            <a:pPr marL="0" indent="0">
              <a:buNone/>
            </a:pPr>
            <a:r>
              <a:rPr lang="en-US" dirty="0"/>
              <a:t>A. yes because Bart breached his duty of reasonable care for failing to maintain the brakes and the damages were foreseeable</a:t>
            </a:r>
          </a:p>
          <a:p>
            <a:pPr marL="0" indent="0">
              <a:buNone/>
            </a:pPr>
            <a:r>
              <a:rPr lang="en-US" dirty="0"/>
              <a:t>B. yes, but for Bart’s negligence, </a:t>
            </a:r>
            <a:r>
              <a:rPr lang="en-US" dirty="0" err="1"/>
              <a:t>Bethy</a:t>
            </a:r>
            <a:r>
              <a:rPr lang="en-US" dirty="0"/>
              <a:t> would still be alive</a:t>
            </a:r>
          </a:p>
          <a:p>
            <a:pPr marL="0" indent="0">
              <a:buNone/>
            </a:pPr>
            <a:r>
              <a:rPr lang="en-US" dirty="0"/>
              <a:t>C. no because although Bart breached his duty of reasonable care, the accident was not foreseeable</a:t>
            </a:r>
          </a:p>
          <a:p>
            <a:pPr marL="0" indent="0">
              <a:buNone/>
            </a:pPr>
            <a:r>
              <a:rPr lang="en-US" dirty="0"/>
              <a:t>D. no because there was no duty to maintain the truck’s brakes </a:t>
            </a:r>
          </a:p>
          <a:p>
            <a:pPr marL="0" indent="0">
              <a:buNone/>
            </a:pPr>
            <a:endParaRPr lang="en-US" dirty="0"/>
          </a:p>
          <a:p>
            <a:pPr marL="0" indent="0">
              <a:buNone/>
            </a:pPr>
            <a:r>
              <a:rPr lang="en-US" dirty="0"/>
              <a:t>246. Oliver is an off-duty doctor who had just ended his shift. As he walked down the street he noticed a man choking on a piece of taffy. Tired and not wanting to be bothered, Oliver continued walking home without stopping. The man choked to death. Did Oliver have a duty to help the choking man?</a:t>
            </a:r>
          </a:p>
          <a:p>
            <a:pPr marL="0" indent="0">
              <a:buNone/>
            </a:pPr>
            <a:r>
              <a:rPr lang="en-US" dirty="0"/>
              <a:t>A. yes, a doctor has a duty to exercise care under the circumstances to help all persons in need</a:t>
            </a:r>
          </a:p>
          <a:p>
            <a:pPr marL="0" indent="0">
              <a:buNone/>
            </a:pPr>
            <a:r>
              <a:rPr lang="en-US" dirty="0"/>
              <a:t>B. yes, not only did Oliver have a moral obligation to help the man, he had a legal duty to do so because it was within his powers to save the man’s life</a:t>
            </a:r>
          </a:p>
          <a:p>
            <a:pPr marL="0" indent="0">
              <a:buNone/>
            </a:pPr>
            <a:r>
              <a:rPr lang="en-US" dirty="0"/>
              <a:t>C. yes, Oliver had a duty to act as a reasonable doctor would have under the circumstances</a:t>
            </a:r>
          </a:p>
          <a:p>
            <a:pPr marL="0" indent="0">
              <a:buNone/>
            </a:pPr>
            <a:r>
              <a:rPr lang="en-US" dirty="0"/>
              <a:t>D. no, Oliver had no duty towards the man, and therefore, cannot be held legally responsible for failing to act</a:t>
            </a:r>
          </a:p>
        </p:txBody>
      </p:sp>
    </p:spTree>
    <p:extLst>
      <p:ext uri="{BB962C8B-B14F-4D97-AF65-F5344CB8AC3E}">
        <p14:creationId xmlns:p14="http://schemas.microsoft.com/office/powerpoint/2010/main" val="2244209307"/>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fontScale="77500" lnSpcReduction="20000"/>
          </a:bodyPr>
          <a:lstStyle/>
          <a:p>
            <a:pPr marL="0" indent="0">
              <a:buNone/>
            </a:pPr>
            <a:r>
              <a:rPr lang="en-US" dirty="0"/>
              <a:t>247. Oliver is an off-duty doctor who had just ended his shift. As he walked down the street he noticed a man choking on a piece of taffy. Oliver stopped to help the man, but was unable to dislodge the taffy before the man choked to death. Did Oliver breach a legal duty towards the choking man?</a:t>
            </a:r>
          </a:p>
          <a:p>
            <a:pPr marL="0" indent="0">
              <a:buNone/>
            </a:pPr>
            <a:r>
              <a:rPr lang="en-US" dirty="0"/>
              <a:t>A. Oliver is a “good Samaritan” and not responsible for failing to save the man’s life</a:t>
            </a:r>
          </a:p>
          <a:p>
            <a:pPr marL="0" indent="0">
              <a:buNone/>
            </a:pPr>
            <a:r>
              <a:rPr lang="en-US" dirty="0"/>
              <a:t>B. Oliver originally had no duty towards the man, but by stopping to help him, Oliver developed a duty to act as a reasonably competent doctor in that situation would have acted. If a reasonably competent off-duty doctor in that situation and with the same equipment would have saved the man’s life, and for some reason Oliver failed to act in a similar manner and in accordance with his training, it is possible that Oliver breached his duty of care towards the man</a:t>
            </a:r>
          </a:p>
          <a:p>
            <a:pPr marL="0" indent="0">
              <a:buNone/>
            </a:pPr>
            <a:r>
              <a:rPr lang="en-US" dirty="0"/>
              <a:t>C. even if Oliver began medical treatment and failed to act as a reasonably competent doctor in that situation would have acted, he technically owed no duty towards the man other than that of a reasonable man in the situation despite his medical training</a:t>
            </a:r>
          </a:p>
          <a:p>
            <a:pPr marL="0" indent="0">
              <a:buNone/>
            </a:pPr>
            <a:r>
              <a:rPr lang="en-US" dirty="0"/>
              <a:t>D. Oliver had no duty towards the man in the first place, and therefore, cannot be held legally responsible for any breach of duty</a:t>
            </a:r>
          </a:p>
          <a:p>
            <a:pPr marL="0" indent="0">
              <a:buNone/>
            </a:pPr>
            <a:endParaRPr lang="en-US" dirty="0"/>
          </a:p>
          <a:p>
            <a:pPr marL="0" indent="0">
              <a:buNone/>
            </a:pPr>
            <a:r>
              <a:rPr lang="en-US" dirty="0"/>
              <a:t>248. Adam is the store manager of a convenience store. As he locks up for the night he sees a man fall to the ground in his parking lot. The man’s heart has stopped. Adam calls 9-1-1 but help will not arrive for 9-minutes. Although Adam has not been trained in CPR he has seen it done on TV. Adam does his best administering CPR and is able to get the man’s heart started again. Unfortunately, because Adam did not know how to properly perform CPR he broke the man’s rib, which punctured his lung. Will the man likely succeed in a negligence action against Adam for injuring his lung?</a:t>
            </a:r>
          </a:p>
          <a:p>
            <a:pPr marL="0" indent="0">
              <a:buNone/>
            </a:pPr>
            <a:r>
              <a:rPr lang="en-US" dirty="0"/>
              <a:t>A. yes, Adam committed battery against the man</a:t>
            </a:r>
          </a:p>
          <a:p>
            <a:pPr marL="0" indent="0">
              <a:buNone/>
            </a:pPr>
            <a:r>
              <a:rPr lang="en-US" dirty="0"/>
              <a:t>B. yes, Adam committed negligence because he improperly performed CPR, causing an injury to the man</a:t>
            </a:r>
          </a:p>
          <a:p>
            <a:pPr marL="0" indent="0">
              <a:buNone/>
            </a:pPr>
            <a:r>
              <a:rPr lang="en-US" dirty="0"/>
              <a:t>C. no, at no time did Adam owe any duty towards the man</a:t>
            </a:r>
          </a:p>
          <a:p>
            <a:pPr marL="0" indent="0">
              <a:buNone/>
            </a:pPr>
            <a:r>
              <a:rPr lang="en-US" dirty="0"/>
              <a:t>D. no, Adam was a “good Samaritan” and gave the care that a reasonable man in his position and experience would have given</a:t>
            </a:r>
          </a:p>
        </p:txBody>
      </p:sp>
    </p:spTree>
    <p:extLst>
      <p:ext uri="{BB962C8B-B14F-4D97-AF65-F5344CB8AC3E}">
        <p14:creationId xmlns:p14="http://schemas.microsoft.com/office/powerpoint/2010/main" val="1377536569"/>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normAutofit/>
          </a:bodyPr>
          <a:lstStyle/>
          <a:p>
            <a:pPr algn="ctr"/>
            <a:r>
              <a:rPr lang="en-US" sz="4400" dirty="0">
                <a:solidFill>
                  <a:srgbClr val="00B050"/>
                </a:solidFill>
              </a:rPr>
              <a:t>Problem 50. The Case of the Great Chicago Fire</a:t>
            </a:r>
          </a:p>
        </p:txBody>
      </p:sp>
      <p:sp>
        <p:nvSpPr>
          <p:cNvPr id="3" name="Content Placeholder 2"/>
          <p:cNvSpPr>
            <a:spLocks noGrp="1"/>
          </p:cNvSpPr>
          <p:nvPr>
            <p:ph idx="1"/>
          </p:nvPr>
        </p:nvSpPr>
        <p:spPr>
          <a:xfrm>
            <a:off x="0" y="1609344"/>
            <a:ext cx="12192000" cy="5248656"/>
          </a:xfrm>
        </p:spPr>
        <p:txBody>
          <a:bodyPr/>
          <a:lstStyle/>
          <a:p>
            <a:pPr marL="0" indent="0">
              <a:buNone/>
            </a:pPr>
            <a:r>
              <a:rPr lang="en-US" dirty="0"/>
              <a:t>In 1871, a major fire destroyed much of the city of Chicago. After a thorough investigation, the cause of the fire was determined. It began in Mrs. O’Leary’s shed when a cow she had been milking kicked over a kerosene lantern she had placed too close to the cow’s rear leg.</a:t>
            </a:r>
          </a:p>
          <a:p>
            <a:pPr marL="0" indent="0">
              <a:buNone/>
            </a:pPr>
            <a:endParaRPr lang="en-US" dirty="0"/>
          </a:p>
          <a:p>
            <a:pPr marL="457200" indent="-457200">
              <a:buFont typeface="+mj-lt"/>
              <a:buAutoNum type="arabicPeriod"/>
            </a:pPr>
            <a:r>
              <a:rPr lang="en-US" dirty="0"/>
              <a:t>Was Mrs. O’Leary negligent in placing the lantern so close to the cow’s leg?</a:t>
            </a:r>
          </a:p>
          <a:p>
            <a:pPr marL="457200" indent="-457200">
              <a:buFont typeface="+mj-lt"/>
              <a:buAutoNum type="arabicPeriod"/>
            </a:pPr>
            <a:r>
              <a:rPr lang="en-US" dirty="0"/>
              <a:t>Should she have had to pay for all of the damage caused by the fire? Explain.</a:t>
            </a:r>
          </a:p>
        </p:txBody>
      </p:sp>
    </p:spTree>
    <p:extLst>
      <p:ext uri="{BB962C8B-B14F-4D97-AF65-F5344CB8AC3E}">
        <p14:creationId xmlns:p14="http://schemas.microsoft.com/office/powerpoint/2010/main" val="1089668800"/>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1999" cy="1609344"/>
          </a:xfrm>
        </p:spPr>
        <p:txBody>
          <a:bodyPr>
            <a:normAutofit/>
          </a:bodyPr>
          <a:lstStyle/>
          <a:p>
            <a:pPr algn="ctr"/>
            <a:r>
              <a:rPr lang="en-US" dirty="0">
                <a:solidFill>
                  <a:srgbClr val="00B050"/>
                </a:solidFill>
              </a:rPr>
              <a:t>Problem 51. College Prank</a:t>
            </a:r>
          </a:p>
        </p:txBody>
      </p:sp>
      <p:sp>
        <p:nvSpPr>
          <p:cNvPr id="3" name="Content Placeholder 2"/>
          <p:cNvSpPr>
            <a:spLocks noGrp="1"/>
          </p:cNvSpPr>
          <p:nvPr>
            <p:ph idx="1"/>
          </p:nvPr>
        </p:nvSpPr>
        <p:spPr>
          <a:xfrm>
            <a:off x="-1" y="1609344"/>
            <a:ext cx="12191999" cy="5248656"/>
          </a:xfrm>
        </p:spPr>
        <p:txBody>
          <a:bodyPr/>
          <a:lstStyle/>
          <a:p>
            <a:pPr marL="0" indent="0">
              <a:buNone/>
            </a:pPr>
            <a:r>
              <a:rPr lang="en-US" dirty="0"/>
              <a:t>As a freshman college prank, Carolyn decides to remove a stop sign from an intersection and put it in her dormitory room. To avoid being noticed, she chose a stop sign at the intersection of a little-used country road and a two-lane state highway several miles out of town. The night after her prank, a motorist from out of state drives through this intersection and is struck by a car traveling at 50 mph along the state highway. Both motorists are seriously injured and the cars are totally demolished. They recover from their injuries after several months. The police suspect a college prank, and after some investigation, are able to find out who removed the sign. The injured motorists bring a civil action against Carolyn, claiming extensive damages.</a:t>
            </a:r>
          </a:p>
          <a:p>
            <a:pPr marL="0" indent="0">
              <a:buNone/>
            </a:pPr>
            <a:endParaRPr lang="en-US" dirty="0"/>
          </a:p>
          <a:p>
            <a:pPr marL="457200" indent="-457200">
              <a:buFont typeface="+mj-lt"/>
              <a:buAutoNum type="arabicPeriod"/>
            </a:pPr>
            <a:r>
              <a:rPr lang="en-US" dirty="0"/>
              <a:t>Can the injured motorists prove that Carolyn’s act caused their harm? Explain your answer.</a:t>
            </a:r>
          </a:p>
          <a:p>
            <a:pPr marL="457200" indent="-457200">
              <a:buFont typeface="+mj-lt"/>
              <a:buAutoNum type="arabicPeriod"/>
            </a:pPr>
            <a:r>
              <a:rPr lang="en-US" dirty="0"/>
              <a:t>Assume that the plaintiffs can prove duty, breach, and causation. List all the types of damages each plaintiff might have suffered. Could they recover all of these damages? Explain your answer.</a:t>
            </a:r>
          </a:p>
        </p:txBody>
      </p:sp>
    </p:spTree>
    <p:extLst>
      <p:ext uri="{BB962C8B-B14F-4D97-AF65-F5344CB8AC3E}">
        <p14:creationId xmlns:p14="http://schemas.microsoft.com/office/powerpoint/2010/main" val="4067408239"/>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Day 42. Objectives</a:t>
            </a:r>
          </a:p>
        </p:txBody>
      </p:sp>
      <p:sp>
        <p:nvSpPr>
          <p:cNvPr id="3" name="Content Placeholder 2"/>
          <p:cNvSpPr>
            <a:spLocks noGrp="1"/>
          </p:cNvSpPr>
          <p:nvPr>
            <p:ph idx="1"/>
          </p:nvPr>
        </p:nvSpPr>
        <p:spPr>
          <a:xfrm>
            <a:off x="0" y="1609344"/>
            <a:ext cx="12192000" cy="5248656"/>
          </a:xfrm>
        </p:spPr>
        <p:txBody>
          <a:bodyPr/>
          <a:lstStyle/>
          <a:p>
            <a:pPr lvl="1"/>
            <a:r>
              <a:rPr lang="en-US" dirty="0"/>
              <a:t>Students will be able to:</a:t>
            </a:r>
          </a:p>
          <a:p>
            <a:pPr lvl="2"/>
            <a:r>
              <a:rPr lang="en-US" dirty="0"/>
              <a:t>Define the tort of strict liability;</a:t>
            </a:r>
          </a:p>
          <a:p>
            <a:pPr lvl="2"/>
            <a:r>
              <a:rPr lang="en-US" dirty="0"/>
              <a:t>Explain that strict liability applies in cases involving: wild animals, hazardous and dangerous activities, and defective products;</a:t>
            </a:r>
          </a:p>
          <a:p>
            <a:pPr lvl="2"/>
            <a:r>
              <a:rPr lang="en-US" dirty="0"/>
              <a:t>Understand that for a claim of strict liability to succeed the plaintiff need only establish causation and damages;</a:t>
            </a:r>
          </a:p>
          <a:p>
            <a:pPr lvl="2"/>
            <a:r>
              <a:rPr lang="en-US" dirty="0"/>
              <a:t>Explain the public policy goals of tort law of fairness, compensation, and deterrence; and</a:t>
            </a:r>
          </a:p>
          <a:p>
            <a:pPr lvl="2"/>
            <a:r>
              <a:rPr lang="en-US" dirty="0"/>
              <a:t>Identify the arguments on both sides of the debate over tort reform.</a:t>
            </a:r>
          </a:p>
        </p:txBody>
      </p:sp>
    </p:spTree>
    <p:extLst>
      <p:ext uri="{BB962C8B-B14F-4D97-AF65-F5344CB8AC3E}">
        <p14:creationId xmlns:p14="http://schemas.microsoft.com/office/powerpoint/2010/main" val="1816809828"/>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Strict Liability</a:t>
            </a:r>
          </a:p>
        </p:txBody>
      </p:sp>
      <p:sp>
        <p:nvSpPr>
          <p:cNvPr id="3" name="Content Placeholder 2"/>
          <p:cNvSpPr>
            <a:spLocks noGrp="1"/>
          </p:cNvSpPr>
          <p:nvPr>
            <p:ph idx="1"/>
          </p:nvPr>
        </p:nvSpPr>
        <p:spPr>
          <a:xfrm>
            <a:off x="0" y="1609344"/>
            <a:ext cx="12192000" cy="5248656"/>
          </a:xfrm>
        </p:spPr>
        <p:txBody>
          <a:bodyPr>
            <a:normAutofit/>
          </a:bodyPr>
          <a:lstStyle/>
          <a:p>
            <a:r>
              <a:rPr lang="en-US" b="1" dirty="0">
                <a:solidFill>
                  <a:srgbClr val="002060"/>
                </a:solidFill>
              </a:rPr>
              <a:t>Strict Liability- the legal responsibility </a:t>
            </a:r>
            <a:r>
              <a:rPr lang="en-US" b="1" dirty="0"/>
              <a:t>for damage or injury even if you are not negligent (liable </a:t>
            </a:r>
            <a:r>
              <a:rPr lang="en-US" b="1" u="sng" dirty="0">
                <a:solidFill>
                  <a:srgbClr val="002060"/>
                </a:solidFill>
              </a:rPr>
              <a:t>regardless of fault</a:t>
            </a:r>
            <a:r>
              <a:rPr lang="en-US" b="1" dirty="0"/>
              <a:t>) when dealing with:</a:t>
            </a:r>
          </a:p>
          <a:p>
            <a:pPr lvl="1"/>
            <a:r>
              <a:rPr lang="en-US" b="1" dirty="0">
                <a:solidFill>
                  <a:srgbClr val="002060"/>
                </a:solidFill>
              </a:rPr>
              <a:t>1. </a:t>
            </a:r>
            <a:r>
              <a:rPr lang="en-US" b="1" u="sng" dirty="0">
                <a:solidFill>
                  <a:srgbClr val="002060"/>
                </a:solidFill>
              </a:rPr>
              <a:t>Hazardous</a:t>
            </a:r>
            <a:r>
              <a:rPr lang="en-US" b="1" dirty="0">
                <a:solidFill>
                  <a:srgbClr val="002060"/>
                </a:solidFill>
              </a:rPr>
              <a:t> and </a:t>
            </a:r>
            <a:r>
              <a:rPr lang="en-US" b="1" u="sng" dirty="0">
                <a:solidFill>
                  <a:srgbClr val="002060"/>
                </a:solidFill>
              </a:rPr>
              <a:t>dangerous</a:t>
            </a:r>
            <a:r>
              <a:rPr lang="en-US" b="1" dirty="0">
                <a:solidFill>
                  <a:srgbClr val="002060"/>
                </a:solidFill>
              </a:rPr>
              <a:t> activities </a:t>
            </a:r>
            <a:r>
              <a:rPr lang="en-US" dirty="0"/>
              <a:t>(use of dynamite, toxic chemicals);</a:t>
            </a:r>
          </a:p>
          <a:p>
            <a:pPr lvl="1"/>
            <a:r>
              <a:rPr lang="en-US" b="1" dirty="0">
                <a:solidFill>
                  <a:srgbClr val="002060"/>
                </a:solidFill>
              </a:rPr>
              <a:t>2. </a:t>
            </a:r>
            <a:r>
              <a:rPr lang="en-US" b="1" u="sng" dirty="0">
                <a:solidFill>
                  <a:srgbClr val="002060"/>
                </a:solidFill>
              </a:rPr>
              <a:t>Dangerous animals</a:t>
            </a:r>
            <a:r>
              <a:rPr lang="en-US" b="1" dirty="0">
                <a:solidFill>
                  <a:srgbClr val="002060"/>
                </a:solidFill>
              </a:rPr>
              <a:t> </a:t>
            </a:r>
            <a:r>
              <a:rPr lang="en-US" dirty="0"/>
              <a:t>(untamed animals and wild animals); and</a:t>
            </a:r>
          </a:p>
          <a:p>
            <a:pPr lvl="2"/>
            <a:r>
              <a:rPr lang="en-US" dirty="0"/>
              <a:t>Almost always </a:t>
            </a:r>
            <a:r>
              <a:rPr lang="en-US" b="1" dirty="0"/>
              <a:t>wild animals.</a:t>
            </a:r>
          </a:p>
          <a:p>
            <a:pPr lvl="2"/>
            <a:r>
              <a:rPr lang="en-US" dirty="0"/>
              <a:t>Sometimes </a:t>
            </a:r>
            <a:r>
              <a:rPr lang="en-US" b="1" dirty="0"/>
              <a:t>household pets, but only if the owner knew or should have known that the pet was destructive or dangerous </a:t>
            </a:r>
            <a:r>
              <a:rPr lang="en-US" dirty="0"/>
              <a:t>(old saying- “every dog gets one free bite”).</a:t>
            </a:r>
          </a:p>
          <a:p>
            <a:pPr lvl="1"/>
            <a:r>
              <a:rPr lang="en-US" dirty="0"/>
              <a:t>3. Harm caused by the manufacture or sale of products (</a:t>
            </a:r>
            <a:r>
              <a:rPr lang="en-US" b="1" u="sng" dirty="0">
                <a:solidFill>
                  <a:srgbClr val="002060"/>
                </a:solidFill>
              </a:rPr>
              <a:t>Products Liability</a:t>
            </a:r>
            <a:r>
              <a:rPr lang="en-US" dirty="0"/>
              <a:t>).</a:t>
            </a:r>
          </a:p>
          <a:p>
            <a:pPr lvl="2"/>
            <a:r>
              <a:rPr lang="en-US" b="1" dirty="0">
                <a:solidFill>
                  <a:srgbClr val="002060"/>
                </a:solidFill>
              </a:rPr>
              <a:t>Products Liability- harm caused by defective products </a:t>
            </a:r>
            <a:r>
              <a:rPr lang="en-US" dirty="0"/>
              <a:t>(incentive to only sell safe products).</a:t>
            </a:r>
          </a:p>
          <a:p>
            <a:r>
              <a:rPr lang="en-US" b="1" dirty="0"/>
              <a:t>Must only prove </a:t>
            </a:r>
            <a:r>
              <a:rPr lang="en-US" b="1" dirty="0">
                <a:solidFill>
                  <a:srgbClr val="002060"/>
                </a:solidFill>
              </a:rPr>
              <a:t>2 elements in Strict Liability </a:t>
            </a:r>
            <a:r>
              <a:rPr lang="en-US" b="1" dirty="0"/>
              <a:t>cases:</a:t>
            </a:r>
          </a:p>
          <a:p>
            <a:pPr lvl="1"/>
            <a:r>
              <a:rPr lang="en-US" b="1" u="sng" dirty="0">
                <a:solidFill>
                  <a:srgbClr val="002060"/>
                </a:solidFill>
              </a:rPr>
              <a:t>Causation</a:t>
            </a:r>
            <a:r>
              <a:rPr lang="en-US" b="1" dirty="0">
                <a:solidFill>
                  <a:srgbClr val="002060"/>
                </a:solidFill>
              </a:rPr>
              <a:t>- that the activity caused damages; and</a:t>
            </a:r>
          </a:p>
          <a:p>
            <a:pPr lvl="1"/>
            <a:r>
              <a:rPr lang="en-US" b="1" u="sng" dirty="0">
                <a:solidFill>
                  <a:srgbClr val="002060"/>
                </a:solidFill>
              </a:rPr>
              <a:t>Damages</a:t>
            </a:r>
            <a:r>
              <a:rPr lang="en-US" b="1" dirty="0">
                <a:solidFill>
                  <a:srgbClr val="002060"/>
                </a:solidFill>
              </a:rPr>
              <a:t>- harm that resulted to the plaintiff.</a:t>
            </a:r>
          </a:p>
          <a:p>
            <a:r>
              <a:rPr lang="en-US" b="1" dirty="0">
                <a:solidFill>
                  <a:srgbClr val="002060"/>
                </a:solidFill>
              </a:rPr>
              <a:t>Defenses to Strict Liability:</a:t>
            </a:r>
          </a:p>
          <a:p>
            <a:pPr lvl="1"/>
            <a:r>
              <a:rPr lang="en-US" b="1" dirty="0"/>
              <a:t>That Strict Liability should not apply;</a:t>
            </a:r>
          </a:p>
          <a:p>
            <a:pPr lvl="1"/>
            <a:r>
              <a:rPr lang="en-US" b="1" dirty="0"/>
              <a:t>Lack of causation; and</a:t>
            </a:r>
          </a:p>
          <a:p>
            <a:pPr lvl="1"/>
            <a:r>
              <a:rPr lang="en-US" b="1" u="sng" dirty="0">
                <a:solidFill>
                  <a:srgbClr val="002060"/>
                </a:solidFill>
              </a:rPr>
              <a:t>Misuse</a:t>
            </a:r>
            <a:r>
              <a:rPr lang="en-US" b="1" dirty="0">
                <a:solidFill>
                  <a:srgbClr val="002060"/>
                </a:solidFill>
              </a:rPr>
              <a:t> of a product or ignoring safety warnings.</a:t>
            </a:r>
          </a:p>
        </p:txBody>
      </p:sp>
    </p:spTree>
    <p:extLst>
      <p:ext uri="{BB962C8B-B14F-4D97-AF65-F5344CB8AC3E}">
        <p14:creationId xmlns:p14="http://schemas.microsoft.com/office/powerpoint/2010/main" val="29315567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lstStyle/>
          <a:p>
            <a:pPr marL="0" indent="0">
              <a:buNone/>
            </a:pPr>
            <a:r>
              <a:rPr lang="en-US" dirty="0"/>
              <a:t>14. How is international law most frequently established?</a:t>
            </a:r>
          </a:p>
          <a:p>
            <a:pPr marL="0" indent="0">
              <a:buNone/>
            </a:pPr>
            <a:r>
              <a:rPr lang="en-US" dirty="0"/>
              <a:t>A. treaty</a:t>
            </a:r>
          </a:p>
          <a:p>
            <a:pPr marL="0" indent="0">
              <a:buNone/>
            </a:pPr>
            <a:r>
              <a:rPr lang="en-US" dirty="0"/>
              <a:t>B. executive order</a:t>
            </a:r>
          </a:p>
          <a:p>
            <a:pPr marL="0" indent="0">
              <a:buNone/>
            </a:pPr>
            <a:r>
              <a:rPr lang="en-US" dirty="0"/>
              <a:t>C. judicial decree</a:t>
            </a:r>
          </a:p>
          <a:p>
            <a:pPr marL="0" indent="0">
              <a:buNone/>
            </a:pPr>
            <a:r>
              <a:rPr lang="en-US" dirty="0"/>
              <a:t>D. administrative law</a:t>
            </a:r>
          </a:p>
          <a:p>
            <a:pPr marL="0" indent="0">
              <a:buNone/>
            </a:pPr>
            <a:endParaRPr lang="en-US" dirty="0"/>
          </a:p>
          <a:p>
            <a:pPr marL="0" indent="0">
              <a:buNone/>
            </a:pPr>
            <a:r>
              <a:rPr lang="en-US" dirty="0"/>
              <a:t>15. Which organization to promote international cooperation currently has over 200 member nations and is headquartered in New York City?</a:t>
            </a:r>
          </a:p>
          <a:p>
            <a:pPr marL="0" indent="0">
              <a:buNone/>
            </a:pPr>
            <a:r>
              <a:rPr lang="en-US" dirty="0"/>
              <a:t>A. Central Intelligence Agency</a:t>
            </a:r>
          </a:p>
          <a:p>
            <a:pPr marL="0" indent="0">
              <a:buNone/>
            </a:pPr>
            <a:r>
              <a:rPr lang="en-US" dirty="0"/>
              <a:t>B. United Nations</a:t>
            </a:r>
          </a:p>
          <a:p>
            <a:pPr marL="0" indent="0">
              <a:buNone/>
            </a:pPr>
            <a:r>
              <a:rPr lang="en-US" dirty="0"/>
              <a:t>C. North Atlantic Treaty Organization</a:t>
            </a:r>
          </a:p>
          <a:p>
            <a:pPr marL="0" indent="0">
              <a:buNone/>
            </a:pPr>
            <a:r>
              <a:rPr lang="en-US" dirty="0"/>
              <a:t>D. Federal Bureau of Investigation</a:t>
            </a:r>
          </a:p>
        </p:txBody>
      </p:sp>
    </p:spTree>
    <p:extLst>
      <p:ext uri="{BB962C8B-B14F-4D97-AF65-F5344CB8AC3E}">
        <p14:creationId xmlns:p14="http://schemas.microsoft.com/office/powerpoint/2010/main" val="296772742"/>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Torts &amp; Public Policy</a:t>
            </a:r>
          </a:p>
        </p:txBody>
      </p:sp>
      <p:sp>
        <p:nvSpPr>
          <p:cNvPr id="3" name="Content Placeholder 2"/>
          <p:cNvSpPr>
            <a:spLocks noGrp="1"/>
          </p:cNvSpPr>
          <p:nvPr>
            <p:ph idx="1"/>
          </p:nvPr>
        </p:nvSpPr>
        <p:spPr>
          <a:xfrm>
            <a:off x="0" y="1609344"/>
            <a:ext cx="12192000" cy="5248656"/>
          </a:xfrm>
        </p:spPr>
        <p:txBody>
          <a:bodyPr>
            <a:normAutofit fontScale="92500" lnSpcReduction="10000"/>
          </a:bodyPr>
          <a:lstStyle/>
          <a:p>
            <a:r>
              <a:rPr lang="en-US" b="1" dirty="0">
                <a:solidFill>
                  <a:srgbClr val="002060"/>
                </a:solidFill>
              </a:rPr>
              <a:t>Public Policy of Tort Law:</a:t>
            </a:r>
          </a:p>
          <a:p>
            <a:pPr lvl="1"/>
            <a:r>
              <a:rPr lang="en-US" b="1" dirty="0"/>
              <a:t>(1) </a:t>
            </a:r>
            <a:r>
              <a:rPr lang="en-US" b="1" u="sng" dirty="0">
                <a:solidFill>
                  <a:srgbClr val="002060"/>
                </a:solidFill>
              </a:rPr>
              <a:t>compensate</a:t>
            </a:r>
            <a:r>
              <a:rPr lang="en-US" b="1" dirty="0"/>
              <a:t> injured parties in a prompt fashion;</a:t>
            </a:r>
          </a:p>
          <a:p>
            <a:pPr lvl="1"/>
            <a:r>
              <a:rPr lang="en-US" b="1" dirty="0"/>
              <a:t>(2) </a:t>
            </a:r>
            <a:r>
              <a:rPr lang="en-US" b="1" u="sng" dirty="0">
                <a:solidFill>
                  <a:srgbClr val="002060"/>
                </a:solidFill>
              </a:rPr>
              <a:t>fairness</a:t>
            </a:r>
            <a:r>
              <a:rPr lang="en-US" b="1" dirty="0">
                <a:solidFill>
                  <a:srgbClr val="002060"/>
                </a:solidFill>
              </a:rPr>
              <a:t> to victim and wrongdoer; and</a:t>
            </a:r>
          </a:p>
          <a:p>
            <a:pPr lvl="1"/>
            <a:r>
              <a:rPr lang="en-US" b="1" dirty="0"/>
              <a:t>(3) </a:t>
            </a:r>
            <a:r>
              <a:rPr lang="en-US" b="1" u="sng" dirty="0">
                <a:solidFill>
                  <a:srgbClr val="002060"/>
                </a:solidFill>
              </a:rPr>
              <a:t>deter risky or dangerous</a:t>
            </a:r>
            <a:r>
              <a:rPr lang="en-US" b="1" dirty="0">
                <a:solidFill>
                  <a:srgbClr val="002060"/>
                </a:solidFill>
              </a:rPr>
              <a:t> conduct.</a:t>
            </a:r>
          </a:p>
          <a:p>
            <a:r>
              <a:rPr lang="en-US" b="1" dirty="0"/>
              <a:t>Criticisms:</a:t>
            </a:r>
          </a:p>
          <a:p>
            <a:pPr lvl="1"/>
            <a:r>
              <a:rPr lang="en-US" b="1" dirty="0"/>
              <a:t>(1) money damages are sometimes unreasonably high;</a:t>
            </a:r>
          </a:p>
          <a:p>
            <a:pPr lvl="1"/>
            <a:r>
              <a:rPr lang="en-US" b="1" dirty="0"/>
              <a:t>(2) courts and lawyers are too expensive;</a:t>
            </a:r>
          </a:p>
          <a:p>
            <a:pPr lvl="1"/>
            <a:r>
              <a:rPr lang="en-US" b="1" dirty="0"/>
              <a:t>(3) court takes too long;</a:t>
            </a:r>
          </a:p>
          <a:p>
            <a:pPr lvl="1"/>
            <a:r>
              <a:rPr lang="en-US" b="1" dirty="0"/>
              <a:t>(4) tort law is too complicated; and</a:t>
            </a:r>
          </a:p>
          <a:p>
            <a:pPr lvl="1"/>
            <a:r>
              <a:rPr lang="en-US" b="1" dirty="0"/>
              <a:t>(5) insurance costs, product costs, availability of products </a:t>
            </a:r>
            <a:r>
              <a:rPr lang="en-US" dirty="0"/>
              <a:t>or pharmaceuticals, etc. are too costly or otherwise restricted by the threat of lawsuit.</a:t>
            </a:r>
            <a:endParaRPr lang="en-US" b="1" dirty="0"/>
          </a:p>
          <a:p>
            <a:r>
              <a:rPr lang="en-US" b="1" u="sng" dirty="0"/>
              <a:t>Tort Reform</a:t>
            </a:r>
            <a:r>
              <a:rPr lang="en-US" dirty="0"/>
              <a:t>- movement that focuses on </a:t>
            </a:r>
            <a:r>
              <a:rPr lang="en-US" b="1" dirty="0"/>
              <a:t>changing the process of settling tort claims</a:t>
            </a:r>
            <a:r>
              <a:rPr lang="en-US" dirty="0"/>
              <a:t>. It emphasizes methods other than going to court or establishes limits on how much money the winner may receive.</a:t>
            </a:r>
          </a:p>
          <a:p>
            <a:r>
              <a:rPr lang="en-US" b="1" u="sng" dirty="0">
                <a:solidFill>
                  <a:srgbClr val="002060"/>
                </a:solidFill>
              </a:rPr>
              <a:t>Statute of Limitations</a:t>
            </a:r>
            <a:r>
              <a:rPr lang="en-US" b="1" dirty="0">
                <a:solidFill>
                  <a:srgbClr val="002060"/>
                </a:solidFill>
              </a:rPr>
              <a:t>- a deadline for filing a lawsuit that requires a tort claim to be filed within 2 or 3 years from when the injury occurred or was discovered.</a:t>
            </a:r>
          </a:p>
          <a:p>
            <a:r>
              <a:rPr lang="en-US" b="1" u="sng" dirty="0">
                <a:solidFill>
                  <a:srgbClr val="002060"/>
                </a:solidFill>
              </a:rPr>
              <a:t>Frivolous</a:t>
            </a:r>
            <a:r>
              <a:rPr lang="en-US" b="1" dirty="0">
                <a:solidFill>
                  <a:srgbClr val="002060"/>
                </a:solidFill>
              </a:rPr>
              <a:t> Lawsuits</a:t>
            </a:r>
            <a:r>
              <a:rPr lang="en-US" dirty="0">
                <a:solidFill>
                  <a:srgbClr val="002060"/>
                </a:solidFill>
              </a:rPr>
              <a:t>- </a:t>
            </a:r>
            <a:r>
              <a:rPr lang="en-US" b="1" dirty="0">
                <a:solidFill>
                  <a:srgbClr val="002060"/>
                </a:solidFill>
              </a:rPr>
              <a:t>cases without merit</a:t>
            </a:r>
            <a:r>
              <a:rPr lang="en-US" dirty="0"/>
              <a:t>, sometimes filed in an effort to force the defendant to offer a cash settlement rather than going to the expense of a defending a lawsuit.</a:t>
            </a:r>
          </a:p>
        </p:txBody>
      </p:sp>
    </p:spTree>
    <p:extLst>
      <p:ext uri="{BB962C8B-B14F-4D97-AF65-F5344CB8AC3E}">
        <p14:creationId xmlns:p14="http://schemas.microsoft.com/office/powerpoint/2010/main" val="2939758731"/>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249. What kind of fault is required to establish a strict liability tort?</a:t>
            </a:r>
          </a:p>
          <a:p>
            <a:pPr marL="0" indent="0">
              <a:buNone/>
            </a:pPr>
            <a:r>
              <a:rPr lang="en-US" dirty="0"/>
              <a:t>A. negligent</a:t>
            </a:r>
          </a:p>
          <a:p>
            <a:pPr marL="0" indent="0">
              <a:buNone/>
            </a:pPr>
            <a:r>
              <a:rPr lang="en-US" dirty="0"/>
              <a:t>B. reckless</a:t>
            </a:r>
          </a:p>
          <a:p>
            <a:pPr marL="0" indent="0">
              <a:buNone/>
            </a:pPr>
            <a:r>
              <a:rPr lang="en-US" dirty="0"/>
              <a:t>C. intentional</a:t>
            </a:r>
          </a:p>
          <a:p>
            <a:pPr marL="0" indent="0">
              <a:buNone/>
            </a:pPr>
            <a:r>
              <a:rPr lang="en-US" dirty="0"/>
              <a:t>D. no fault</a:t>
            </a:r>
          </a:p>
          <a:p>
            <a:pPr marL="0" indent="0">
              <a:buNone/>
            </a:pPr>
            <a:endParaRPr lang="en-US" dirty="0"/>
          </a:p>
          <a:p>
            <a:pPr marL="0" indent="0">
              <a:buNone/>
            </a:pPr>
            <a:r>
              <a:rPr lang="en-US" dirty="0"/>
              <a:t>250. Which of the following types of situations are </a:t>
            </a:r>
            <a:r>
              <a:rPr lang="en-US" u="sng" dirty="0"/>
              <a:t>not</a:t>
            </a:r>
            <a:r>
              <a:rPr lang="en-US" dirty="0"/>
              <a:t> considered strict liability torts?</a:t>
            </a:r>
          </a:p>
          <a:p>
            <a:pPr marL="0" indent="0">
              <a:buNone/>
            </a:pPr>
            <a:r>
              <a:rPr lang="en-US" dirty="0"/>
              <a:t>A. defective products</a:t>
            </a:r>
          </a:p>
          <a:p>
            <a:pPr marL="0" indent="0">
              <a:buNone/>
            </a:pPr>
            <a:r>
              <a:rPr lang="en-US" dirty="0"/>
              <a:t>B. hazardous activities</a:t>
            </a:r>
          </a:p>
          <a:p>
            <a:pPr marL="0" indent="0">
              <a:buNone/>
            </a:pPr>
            <a:r>
              <a:rPr lang="en-US" dirty="0"/>
              <a:t>C. sporting activities</a:t>
            </a:r>
          </a:p>
          <a:p>
            <a:pPr marL="0" indent="0">
              <a:buNone/>
            </a:pPr>
            <a:r>
              <a:rPr lang="en-US" dirty="0"/>
              <a:t>D. dangerous animals</a:t>
            </a:r>
          </a:p>
        </p:txBody>
      </p:sp>
    </p:spTree>
    <p:extLst>
      <p:ext uri="{BB962C8B-B14F-4D97-AF65-F5344CB8AC3E}">
        <p14:creationId xmlns:p14="http://schemas.microsoft.com/office/powerpoint/2010/main" val="754305337"/>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251. What are the elements of strict liability torts?</a:t>
            </a:r>
          </a:p>
          <a:p>
            <a:pPr marL="0" indent="0">
              <a:buNone/>
            </a:pPr>
            <a:r>
              <a:rPr lang="en-US" dirty="0"/>
              <a:t>A. duty, breach, causation, damages</a:t>
            </a:r>
          </a:p>
          <a:p>
            <a:pPr marL="0" indent="0">
              <a:buNone/>
            </a:pPr>
            <a:r>
              <a:rPr lang="en-US" dirty="0"/>
              <a:t>B. breach, causation, damages</a:t>
            </a:r>
          </a:p>
          <a:p>
            <a:pPr marL="0" indent="0">
              <a:buNone/>
            </a:pPr>
            <a:r>
              <a:rPr lang="en-US" dirty="0"/>
              <a:t>C. causation, damages</a:t>
            </a:r>
          </a:p>
          <a:p>
            <a:pPr marL="0" indent="0">
              <a:buNone/>
            </a:pPr>
            <a:r>
              <a:rPr lang="en-US" dirty="0"/>
              <a:t>D. damages</a:t>
            </a:r>
          </a:p>
          <a:p>
            <a:pPr marL="0" indent="0">
              <a:buNone/>
            </a:pPr>
            <a:endParaRPr lang="en-US" dirty="0"/>
          </a:p>
          <a:p>
            <a:pPr marL="0" indent="0">
              <a:buNone/>
            </a:pPr>
            <a:r>
              <a:rPr lang="en-US" dirty="0"/>
              <a:t>252. Tort law exists for many reasons. Which of the following is </a:t>
            </a:r>
            <a:r>
              <a:rPr lang="en-US" u="sng" dirty="0"/>
              <a:t>not</a:t>
            </a:r>
            <a:r>
              <a:rPr lang="en-US" dirty="0"/>
              <a:t> one of the reasons?</a:t>
            </a:r>
          </a:p>
          <a:p>
            <a:pPr marL="0" indent="0">
              <a:buNone/>
            </a:pPr>
            <a:r>
              <a:rPr lang="en-US" dirty="0"/>
              <a:t>A. compensate injured parties in a prompt fashion</a:t>
            </a:r>
          </a:p>
          <a:p>
            <a:pPr marL="0" indent="0">
              <a:buNone/>
            </a:pPr>
            <a:r>
              <a:rPr lang="en-US" dirty="0"/>
              <a:t>B. remove wrongdoers from the streets </a:t>
            </a:r>
          </a:p>
          <a:p>
            <a:pPr marL="0" indent="0">
              <a:buNone/>
            </a:pPr>
            <a:r>
              <a:rPr lang="en-US" dirty="0"/>
              <a:t>C. fairness to victim and wrongdoer</a:t>
            </a:r>
          </a:p>
          <a:p>
            <a:pPr marL="0" indent="0">
              <a:buNone/>
            </a:pPr>
            <a:r>
              <a:rPr lang="en-US" dirty="0"/>
              <a:t>D. deter risky or dangerous conduct</a:t>
            </a:r>
          </a:p>
        </p:txBody>
      </p:sp>
    </p:spTree>
    <p:extLst>
      <p:ext uri="{BB962C8B-B14F-4D97-AF65-F5344CB8AC3E}">
        <p14:creationId xmlns:p14="http://schemas.microsoft.com/office/powerpoint/2010/main" val="4115263874"/>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253. What is the Statute of Limitations?</a:t>
            </a:r>
          </a:p>
          <a:p>
            <a:pPr marL="0" indent="0">
              <a:buNone/>
            </a:pPr>
            <a:r>
              <a:rPr lang="en-US" dirty="0"/>
              <a:t>A. a written law limiting who can file lawsuits against whom</a:t>
            </a:r>
          </a:p>
          <a:p>
            <a:pPr marL="0" indent="0">
              <a:buNone/>
            </a:pPr>
            <a:r>
              <a:rPr lang="en-US" dirty="0"/>
              <a:t>B. a written law that requires payment of filing fees</a:t>
            </a:r>
          </a:p>
          <a:p>
            <a:pPr marL="0" indent="0">
              <a:buNone/>
            </a:pPr>
            <a:r>
              <a:rPr lang="en-US" dirty="0"/>
              <a:t>C. a time deadline for filing a lawsuit</a:t>
            </a:r>
          </a:p>
          <a:p>
            <a:pPr marL="0" indent="0">
              <a:buNone/>
            </a:pPr>
            <a:r>
              <a:rPr lang="en-US" dirty="0"/>
              <a:t>D. a limit on the amount of damages that can be awarded in a civil lawsuit</a:t>
            </a:r>
          </a:p>
          <a:p>
            <a:pPr marL="0" indent="0">
              <a:buNone/>
            </a:pPr>
            <a:endParaRPr lang="en-US" dirty="0"/>
          </a:p>
          <a:p>
            <a:pPr marL="0" indent="0">
              <a:buNone/>
            </a:pPr>
            <a:r>
              <a:rPr lang="en-US" dirty="0"/>
              <a:t>254. What are frivolous lawsuits?</a:t>
            </a:r>
          </a:p>
          <a:p>
            <a:pPr marL="0" indent="0">
              <a:buNone/>
            </a:pPr>
            <a:r>
              <a:rPr lang="en-US" dirty="0"/>
              <a:t>A. lawsuits for under $5,000</a:t>
            </a:r>
          </a:p>
          <a:p>
            <a:pPr marL="0" indent="0">
              <a:buNone/>
            </a:pPr>
            <a:r>
              <a:rPr lang="en-US" dirty="0"/>
              <a:t>B. lawsuits for nominal damages </a:t>
            </a:r>
          </a:p>
          <a:p>
            <a:pPr marL="0" indent="0">
              <a:buNone/>
            </a:pPr>
            <a:r>
              <a:rPr lang="en-US" dirty="0"/>
              <a:t>C. lawsuits where the parties are not represented by lawyers</a:t>
            </a:r>
          </a:p>
          <a:p>
            <a:pPr marL="0" indent="0">
              <a:buNone/>
            </a:pPr>
            <a:r>
              <a:rPr lang="en-US" dirty="0"/>
              <a:t>D. lawsuits that are filed without merit</a:t>
            </a:r>
          </a:p>
        </p:txBody>
      </p:sp>
    </p:spTree>
    <p:extLst>
      <p:ext uri="{BB962C8B-B14F-4D97-AF65-F5344CB8AC3E}">
        <p14:creationId xmlns:p14="http://schemas.microsoft.com/office/powerpoint/2010/main" val="4019369347"/>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fontScale="92500"/>
          </a:bodyPr>
          <a:lstStyle/>
          <a:p>
            <a:pPr marL="0" indent="0">
              <a:buNone/>
            </a:pPr>
            <a:r>
              <a:rPr lang="en-US" dirty="0"/>
              <a:t>255. At the circus, the lion tamer pulls a man out of the audience. As the man is standing in the lion’s cage, one of the lions becomes aggressive and bites the man. If the man sues, what type of claim would it be?</a:t>
            </a:r>
          </a:p>
          <a:p>
            <a:pPr marL="0" indent="0">
              <a:buNone/>
            </a:pPr>
            <a:r>
              <a:rPr lang="en-US" dirty="0"/>
              <a:t>A. intentional tort</a:t>
            </a:r>
          </a:p>
          <a:p>
            <a:pPr marL="0" indent="0">
              <a:buNone/>
            </a:pPr>
            <a:r>
              <a:rPr lang="en-US" dirty="0"/>
              <a:t>B. negligence tort</a:t>
            </a:r>
          </a:p>
          <a:p>
            <a:pPr marL="0" indent="0">
              <a:buNone/>
            </a:pPr>
            <a:r>
              <a:rPr lang="en-US" dirty="0"/>
              <a:t>C. strict liability tort</a:t>
            </a:r>
          </a:p>
          <a:p>
            <a:pPr marL="0" indent="0">
              <a:buNone/>
            </a:pPr>
            <a:r>
              <a:rPr lang="en-US" dirty="0"/>
              <a:t>D. statutory tort</a:t>
            </a:r>
          </a:p>
          <a:p>
            <a:pPr marL="0" indent="0">
              <a:buNone/>
            </a:pPr>
            <a:endParaRPr lang="en-US" dirty="0"/>
          </a:p>
          <a:p>
            <a:pPr marL="0" indent="0">
              <a:buNone/>
            </a:pPr>
            <a:r>
              <a:rPr lang="en-US" dirty="0"/>
              <a:t>256. Before the Fourth of July fireworks begin, the pyrotechnics accidentally ignite all of the fireworks off at once, spraying fireworks into the crowd. If injured people in the crowd sue, what type of claim would it be?</a:t>
            </a:r>
          </a:p>
          <a:p>
            <a:pPr marL="0" indent="0">
              <a:buNone/>
            </a:pPr>
            <a:r>
              <a:rPr lang="en-US" dirty="0"/>
              <a:t>A. intentional tort</a:t>
            </a:r>
          </a:p>
          <a:p>
            <a:pPr marL="0" indent="0">
              <a:buNone/>
            </a:pPr>
            <a:r>
              <a:rPr lang="en-US" dirty="0"/>
              <a:t>B. negligence tort</a:t>
            </a:r>
          </a:p>
          <a:p>
            <a:pPr marL="0" indent="0">
              <a:buNone/>
            </a:pPr>
            <a:r>
              <a:rPr lang="en-US" dirty="0"/>
              <a:t>C. strict liability tort</a:t>
            </a:r>
          </a:p>
          <a:p>
            <a:pPr marL="0" indent="0">
              <a:buNone/>
            </a:pPr>
            <a:r>
              <a:rPr lang="en-US" dirty="0"/>
              <a:t>D. statutory tort</a:t>
            </a:r>
          </a:p>
        </p:txBody>
      </p:sp>
    </p:spTree>
    <p:extLst>
      <p:ext uri="{BB962C8B-B14F-4D97-AF65-F5344CB8AC3E}">
        <p14:creationId xmlns:p14="http://schemas.microsoft.com/office/powerpoint/2010/main" val="1098700392"/>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257. Gavin buys a new drone with his birthday money. The drone begins to fly but then the propeller shoots off and injures Gavin’s eye. Why is this a strict liability tort?</a:t>
            </a:r>
          </a:p>
          <a:p>
            <a:pPr marL="0" indent="0">
              <a:buNone/>
            </a:pPr>
            <a:r>
              <a:rPr lang="en-US" dirty="0"/>
              <a:t>A. defective product</a:t>
            </a:r>
          </a:p>
          <a:p>
            <a:pPr marL="0" indent="0">
              <a:buNone/>
            </a:pPr>
            <a:r>
              <a:rPr lang="en-US" dirty="0"/>
              <a:t>B. hazardous activity</a:t>
            </a:r>
          </a:p>
          <a:p>
            <a:pPr marL="0" indent="0">
              <a:buNone/>
            </a:pPr>
            <a:r>
              <a:rPr lang="en-US" dirty="0"/>
              <a:t>C. sporting activity</a:t>
            </a:r>
          </a:p>
          <a:p>
            <a:pPr marL="0" indent="0">
              <a:buNone/>
            </a:pPr>
            <a:r>
              <a:rPr lang="en-US" dirty="0"/>
              <a:t>D. dangerous animal</a:t>
            </a:r>
          </a:p>
          <a:p>
            <a:pPr marL="0" indent="0">
              <a:buNone/>
            </a:pPr>
            <a:endParaRPr lang="en-US" dirty="0"/>
          </a:p>
          <a:p>
            <a:pPr marL="0" indent="0">
              <a:buNone/>
            </a:pPr>
            <a:r>
              <a:rPr lang="en-US" dirty="0"/>
              <a:t>258. Ethan is playing soccer in his yard when his neighbor’s gorilla escapes and attacks him, stealing his soccer ball. Why is this a strict liability tort?</a:t>
            </a:r>
          </a:p>
          <a:p>
            <a:pPr marL="0" indent="0">
              <a:buNone/>
            </a:pPr>
            <a:r>
              <a:rPr lang="en-US" dirty="0"/>
              <a:t>A. defective product</a:t>
            </a:r>
          </a:p>
          <a:p>
            <a:pPr marL="0" indent="0">
              <a:buNone/>
            </a:pPr>
            <a:r>
              <a:rPr lang="en-US" dirty="0"/>
              <a:t>B. hazardous activity</a:t>
            </a:r>
          </a:p>
          <a:p>
            <a:pPr marL="0" indent="0">
              <a:buNone/>
            </a:pPr>
            <a:r>
              <a:rPr lang="en-US" dirty="0"/>
              <a:t>C. sporting activity</a:t>
            </a:r>
          </a:p>
          <a:p>
            <a:pPr marL="0" indent="0">
              <a:buNone/>
            </a:pPr>
            <a:r>
              <a:rPr lang="en-US" dirty="0"/>
              <a:t>D. dangerous animal</a:t>
            </a:r>
          </a:p>
        </p:txBody>
      </p:sp>
    </p:spTree>
    <p:extLst>
      <p:ext uri="{BB962C8B-B14F-4D97-AF65-F5344CB8AC3E}">
        <p14:creationId xmlns:p14="http://schemas.microsoft.com/office/powerpoint/2010/main" val="2588283503"/>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fontScale="92500" lnSpcReduction="20000"/>
          </a:bodyPr>
          <a:lstStyle/>
          <a:p>
            <a:pPr marL="0" indent="0">
              <a:buNone/>
            </a:pPr>
            <a:r>
              <a:rPr lang="en-US" dirty="0"/>
              <a:t>259. On a social media site, Vanessa hears the ingredients of a new chemical peel that can supposedly remove acne. She takes the ingredients from the school chemistry lab and mixes them herself since the peel is not yet approved by the FDA. Vanessa applies the chemical liberally to her friend’s face but it turns out that the whole thing was a social media prank and her friend’s face receives a bad chemical burn.  Why is this a strict liability tort?</a:t>
            </a:r>
          </a:p>
          <a:p>
            <a:pPr marL="0" indent="0">
              <a:buNone/>
            </a:pPr>
            <a:r>
              <a:rPr lang="en-US" dirty="0"/>
              <a:t>A. defective product</a:t>
            </a:r>
          </a:p>
          <a:p>
            <a:pPr marL="0" indent="0">
              <a:buNone/>
            </a:pPr>
            <a:r>
              <a:rPr lang="en-US" dirty="0"/>
              <a:t>B. hazardous activity</a:t>
            </a:r>
          </a:p>
          <a:p>
            <a:pPr marL="0" indent="0">
              <a:buNone/>
            </a:pPr>
            <a:r>
              <a:rPr lang="en-US" dirty="0"/>
              <a:t>C. sporting activity</a:t>
            </a:r>
          </a:p>
          <a:p>
            <a:pPr marL="0" indent="0">
              <a:buNone/>
            </a:pPr>
            <a:r>
              <a:rPr lang="en-US" dirty="0"/>
              <a:t>D. dangerous animal</a:t>
            </a:r>
          </a:p>
          <a:p>
            <a:pPr marL="0" indent="0">
              <a:buNone/>
            </a:pPr>
            <a:endParaRPr lang="en-US" dirty="0"/>
          </a:p>
          <a:p>
            <a:pPr marL="0" indent="0">
              <a:buNone/>
            </a:pPr>
            <a:r>
              <a:rPr lang="en-US" dirty="0"/>
              <a:t>260. The airbag in Vivien’s car activated while she was on the Mass Pike and she crashed her car as a result. Why is this a strict liability tort?</a:t>
            </a:r>
          </a:p>
          <a:p>
            <a:pPr marL="0" indent="0">
              <a:buNone/>
            </a:pPr>
            <a:r>
              <a:rPr lang="en-US" dirty="0"/>
              <a:t>A. defective product</a:t>
            </a:r>
          </a:p>
          <a:p>
            <a:pPr marL="0" indent="0">
              <a:buNone/>
            </a:pPr>
            <a:r>
              <a:rPr lang="en-US" dirty="0"/>
              <a:t>B. hazardous activity</a:t>
            </a:r>
          </a:p>
          <a:p>
            <a:pPr marL="0" indent="0">
              <a:buNone/>
            </a:pPr>
            <a:r>
              <a:rPr lang="en-US" dirty="0"/>
              <a:t>C. sporting activity</a:t>
            </a:r>
          </a:p>
          <a:p>
            <a:pPr marL="0" indent="0">
              <a:buNone/>
            </a:pPr>
            <a:r>
              <a:rPr lang="en-US" dirty="0"/>
              <a:t>D. dangerous animal</a:t>
            </a:r>
          </a:p>
        </p:txBody>
      </p:sp>
    </p:spTree>
    <p:extLst>
      <p:ext uri="{BB962C8B-B14F-4D97-AF65-F5344CB8AC3E}">
        <p14:creationId xmlns:p14="http://schemas.microsoft.com/office/powerpoint/2010/main" val="2497361181"/>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1999" cy="1609344"/>
          </a:xfrm>
        </p:spPr>
        <p:txBody>
          <a:bodyPr>
            <a:normAutofit/>
          </a:bodyPr>
          <a:lstStyle/>
          <a:p>
            <a:pPr algn="ctr"/>
            <a:r>
              <a:rPr lang="en-US" dirty="0">
                <a:solidFill>
                  <a:srgbClr val="00B050"/>
                </a:solidFill>
              </a:rPr>
              <a:t>Problem 52. Strict Liability</a:t>
            </a:r>
          </a:p>
        </p:txBody>
      </p:sp>
      <p:sp>
        <p:nvSpPr>
          <p:cNvPr id="3" name="Content Placeholder 2"/>
          <p:cNvSpPr>
            <a:spLocks noGrp="1"/>
          </p:cNvSpPr>
          <p:nvPr>
            <p:ph idx="1"/>
          </p:nvPr>
        </p:nvSpPr>
        <p:spPr>
          <a:xfrm>
            <a:off x="-1" y="1609344"/>
            <a:ext cx="12191999" cy="5248656"/>
          </a:xfrm>
        </p:spPr>
        <p:txBody>
          <a:bodyPr/>
          <a:lstStyle/>
          <a:p>
            <a:pPr marL="0" indent="0">
              <a:buNone/>
            </a:pPr>
            <a:r>
              <a:rPr lang="en-US" dirty="0"/>
              <a:t>In which of the following situations should the plaintiff be able to recover damages based on strict liability? Explain your reasons.</a:t>
            </a:r>
          </a:p>
          <a:p>
            <a:pPr marL="0" indent="0">
              <a:buNone/>
            </a:pPr>
            <a:endParaRPr lang="en-US" dirty="0"/>
          </a:p>
          <a:p>
            <a:pPr marL="457200" indent="-457200">
              <a:buFont typeface="+mj-lt"/>
              <a:buAutoNum type="arabicPeriod"/>
            </a:pPr>
            <a:r>
              <a:rPr lang="en-US" dirty="0" err="1"/>
              <a:t>Anytown’s</a:t>
            </a:r>
            <a:r>
              <a:rPr lang="en-US" dirty="0"/>
              <a:t> waste treatment plant develops a leak and harmful bacteria are released into the water supply. Hundreds of families become sick.</a:t>
            </a:r>
          </a:p>
          <a:p>
            <a:pPr marL="457200" indent="-457200">
              <a:buFont typeface="+mj-lt"/>
              <a:buAutoNum type="arabicPeriod"/>
            </a:pPr>
            <a:r>
              <a:rPr lang="en-US" dirty="0"/>
              <a:t>Anita takes her car to a mechanic for repairs. As she enters the garage she slips on spilled motor oil and breaks her ankle.</a:t>
            </a:r>
          </a:p>
          <a:p>
            <a:pPr marL="457200" indent="-457200">
              <a:buFont typeface="+mj-lt"/>
              <a:buAutoNum type="arabicPeriod"/>
            </a:pPr>
            <a:r>
              <a:rPr lang="en-US" dirty="0"/>
              <a:t>Donna drives by a construction site in a downtown shopping district. Following a sudden blast from the site a piece of cement crashes through her windshield and injures her.</a:t>
            </a:r>
          </a:p>
          <a:p>
            <a:pPr marL="457200" indent="-457200">
              <a:buFont typeface="+mj-lt"/>
              <a:buAutoNum type="arabicPeriod"/>
            </a:pPr>
            <a:r>
              <a:rPr lang="en-US" dirty="0"/>
              <a:t>Kyung Lee is eating lunch at a cafeteria. A waiter races by and spills a pot of coffee on Kyung Lee’s arm, badly burning him.</a:t>
            </a:r>
          </a:p>
        </p:txBody>
      </p:sp>
    </p:spTree>
    <p:extLst>
      <p:ext uri="{BB962C8B-B14F-4D97-AF65-F5344CB8AC3E}">
        <p14:creationId xmlns:p14="http://schemas.microsoft.com/office/powerpoint/2010/main" val="4260058019"/>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1999" cy="1609344"/>
          </a:xfrm>
        </p:spPr>
        <p:txBody>
          <a:bodyPr>
            <a:normAutofit/>
          </a:bodyPr>
          <a:lstStyle/>
          <a:p>
            <a:pPr algn="ctr"/>
            <a:r>
              <a:rPr lang="en-US" dirty="0">
                <a:solidFill>
                  <a:srgbClr val="00B050"/>
                </a:solidFill>
              </a:rPr>
              <a:t>Problem 53. Farmer Mattingly</a:t>
            </a:r>
          </a:p>
        </p:txBody>
      </p:sp>
      <p:sp>
        <p:nvSpPr>
          <p:cNvPr id="3" name="Content Placeholder 2"/>
          <p:cNvSpPr>
            <a:spLocks noGrp="1"/>
          </p:cNvSpPr>
          <p:nvPr>
            <p:ph idx="1"/>
          </p:nvPr>
        </p:nvSpPr>
        <p:spPr>
          <a:xfrm>
            <a:off x="-1" y="1609344"/>
            <a:ext cx="12191999" cy="5248656"/>
          </a:xfrm>
        </p:spPr>
        <p:txBody>
          <a:bodyPr/>
          <a:lstStyle/>
          <a:p>
            <a:pPr marL="0" indent="0">
              <a:buNone/>
            </a:pPr>
            <a:r>
              <a:rPr lang="en-US" dirty="0"/>
              <a:t>Mr. Mattingly, a well-to-do farmer, has a legal right to apply pesticides to his fruit trees. One year, he decides to hire a crop-dusting airplane to spread a pesticide on his orchard. An unexpected gust of wind blew the chemical onto a neighbor’s beehives, killing all of the bees. The neighbor sued Mattingly for the value of the 60 beehives. Mattingly argued that a good fruit farmer has to apply pesticides and that the crop duster had exercised extreme caution in applying the chemicals.</a:t>
            </a:r>
          </a:p>
          <a:p>
            <a:pPr marL="0" indent="0">
              <a:buNone/>
            </a:pPr>
            <a:endParaRPr lang="en-US" dirty="0"/>
          </a:p>
          <a:p>
            <a:pPr marL="457200" indent="-457200">
              <a:buFont typeface="+mj-lt"/>
              <a:buAutoNum type="arabicPeriod"/>
            </a:pPr>
            <a:r>
              <a:rPr lang="en-US" dirty="0"/>
              <a:t>Was Mr. Mattingly negligent? Should strict liability apply to this case? Give your reasons.</a:t>
            </a:r>
          </a:p>
          <a:p>
            <a:pPr marL="457200" indent="-457200">
              <a:buFont typeface="+mj-lt"/>
              <a:buAutoNum type="arabicPeriod"/>
            </a:pPr>
            <a:r>
              <a:rPr lang="en-US" dirty="0"/>
              <a:t>How should Mr. Mattingly defend his case?</a:t>
            </a:r>
          </a:p>
          <a:p>
            <a:pPr marL="457200" indent="-457200">
              <a:buFont typeface="+mj-lt"/>
              <a:buAutoNum type="arabicPeriod"/>
            </a:pPr>
            <a:r>
              <a:rPr lang="en-US" dirty="0"/>
              <a:t>How would you decide this case? Explain your answer.</a:t>
            </a:r>
          </a:p>
        </p:txBody>
      </p:sp>
    </p:spTree>
    <p:extLst>
      <p:ext uri="{BB962C8B-B14F-4D97-AF65-F5344CB8AC3E}">
        <p14:creationId xmlns:p14="http://schemas.microsoft.com/office/powerpoint/2010/main" val="247681970"/>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normAutofit/>
          </a:bodyPr>
          <a:lstStyle/>
          <a:p>
            <a:pPr algn="ctr"/>
            <a:r>
              <a:rPr lang="en-US" sz="4400" dirty="0">
                <a:solidFill>
                  <a:srgbClr val="00B050"/>
                </a:solidFill>
              </a:rPr>
              <a:t>Problem 54. The Case of the Dangerous Dog</a:t>
            </a:r>
          </a:p>
        </p:txBody>
      </p:sp>
      <p:sp>
        <p:nvSpPr>
          <p:cNvPr id="3" name="Content Placeholder 2"/>
          <p:cNvSpPr>
            <a:spLocks noGrp="1"/>
          </p:cNvSpPr>
          <p:nvPr>
            <p:ph idx="1"/>
          </p:nvPr>
        </p:nvSpPr>
        <p:spPr>
          <a:xfrm>
            <a:off x="0" y="1609344"/>
            <a:ext cx="12192000" cy="5248656"/>
          </a:xfrm>
        </p:spPr>
        <p:txBody>
          <a:bodyPr/>
          <a:lstStyle/>
          <a:p>
            <a:pPr marL="0" indent="0">
              <a:buNone/>
            </a:pPr>
            <a:r>
              <a:rPr lang="en-US" dirty="0"/>
              <a:t>Five-year old Matthew opens a gate and walks into his neighbor’s yard to play with their dog, a pit bull terrier. The dog, which had never attacked anyone before, attacks Matthew, badly mauling his hand. Matthew’s parents sue the dog’s owners for not keeping the animal inside or in a pen in the yard. The owners defend themselves by saying that even though there have been reports of attacks by other pit bull terriers, their dog had been affectionate with family members and had never shown any dangerous or destructive tendencies.</a:t>
            </a:r>
          </a:p>
          <a:p>
            <a:pPr marL="0" indent="0">
              <a:buNone/>
            </a:pPr>
            <a:endParaRPr lang="en-US" dirty="0"/>
          </a:p>
          <a:p>
            <a:pPr marL="457200" indent="-457200">
              <a:buFont typeface="+mj-lt"/>
              <a:buAutoNum type="arabicPeriod"/>
            </a:pPr>
            <a:r>
              <a:rPr lang="en-US" dirty="0"/>
              <a:t>What arguments can you make for Matthew’s parents?</a:t>
            </a:r>
          </a:p>
          <a:p>
            <a:pPr marL="457200" indent="-457200">
              <a:buFont typeface="+mj-lt"/>
              <a:buAutoNum type="arabicPeriod"/>
            </a:pPr>
            <a:r>
              <a:rPr lang="en-US" dirty="0"/>
              <a:t>What arguments can you make for the dog’s owner?</a:t>
            </a:r>
          </a:p>
          <a:p>
            <a:pPr marL="457200" indent="-457200">
              <a:buFont typeface="+mj-lt"/>
              <a:buAutoNum type="arabicPeriod"/>
            </a:pPr>
            <a:r>
              <a:rPr lang="en-US" dirty="0"/>
              <a:t>How should this case be decided? Explain the reasons for your answer.</a:t>
            </a:r>
          </a:p>
          <a:p>
            <a:pPr marL="457200" indent="-457200">
              <a:buFont typeface="+mj-lt"/>
              <a:buAutoNum type="arabicPeriod"/>
            </a:pPr>
            <a:r>
              <a:rPr lang="en-US" dirty="0"/>
              <a:t>Would you have decided this case differently if Matthew had been 15? What if he had been 35? What arguments could you make for each situation? How would they differ?</a:t>
            </a:r>
          </a:p>
        </p:txBody>
      </p:sp>
    </p:spTree>
    <p:extLst>
      <p:ext uri="{BB962C8B-B14F-4D97-AF65-F5344CB8AC3E}">
        <p14:creationId xmlns:p14="http://schemas.microsoft.com/office/powerpoint/2010/main" val="28472926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lstStyle/>
          <a:p>
            <a:pPr marL="0" indent="0">
              <a:buNone/>
            </a:pPr>
            <a:r>
              <a:rPr lang="en-US" dirty="0"/>
              <a:t>16. Which administrative agency would be responsible for setting quality standards for produce imported from foreign nations?</a:t>
            </a:r>
          </a:p>
          <a:p>
            <a:pPr marL="0" indent="0">
              <a:buNone/>
            </a:pPr>
            <a:r>
              <a:rPr lang="en-US" dirty="0"/>
              <a:t>A. OSHA</a:t>
            </a:r>
          </a:p>
          <a:p>
            <a:pPr marL="0" indent="0">
              <a:buNone/>
            </a:pPr>
            <a:r>
              <a:rPr lang="en-US" dirty="0"/>
              <a:t>B. EPA</a:t>
            </a:r>
          </a:p>
          <a:p>
            <a:pPr marL="0" indent="0">
              <a:buNone/>
            </a:pPr>
            <a:r>
              <a:rPr lang="en-US" dirty="0"/>
              <a:t>C. DOT</a:t>
            </a:r>
          </a:p>
          <a:p>
            <a:pPr marL="0" indent="0">
              <a:buNone/>
            </a:pPr>
            <a:r>
              <a:rPr lang="en-US" dirty="0"/>
              <a:t>D. FDA</a:t>
            </a:r>
          </a:p>
          <a:p>
            <a:pPr marL="0" indent="0">
              <a:buNone/>
            </a:pPr>
            <a:endParaRPr lang="en-US" dirty="0"/>
          </a:p>
          <a:p>
            <a:pPr marL="0" indent="0">
              <a:buNone/>
            </a:pPr>
            <a:r>
              <a:rPr lang="en-US" dirty="0"/>
              <a:t>17. In what way can the judicial branch make law in the U.S.?</a:t>
            </a:r>
          </a:p>
          <a:p>
            <a:pPr marL="0" indent="0">
              <a:buNone/>
            </a:pPr>
            <a:r>
              <a:rPr lang="en-US" dirty="0"/>
              <a:t>A. establishing precedent</a:t>
            </a:r>
          </a:p>
          <a:p>
            <a:pPr marL="0" indent="0">
              <a:buNone/>
            </a:pPr>
            <a:r>
              <a:rPr lang="en-US" dirty="0"/>
              <a:t>B. issuing an executive order</a:t>
            </a:r>
          </a:p>
          <a:p>
            <a:pPr marL="0" indent="0">
              <a:buNone/>
            </a:pPr>
            <a:r>
              <a:rPr lang="en-US" dirty="0"/>
              <a:t>C. overriding a presidential veto</a:t>
            </a:r>
          </a:p>
          <a:p>
            <a:pPr marL="0" indent="0">
              <a:buNone/>
            </a:pPr>
            <a:r>
              <a:rPr lang="en-US" dirty="0"/>
              <a:t>D. passing administrative rules and regulations</a:t>
            </a:r>
          </a:p>
        </p:txBody>
      </p:sp>
    </p:spTree>
    <p:extLst>
      <p:ext uri="{BB962C8B-B14F-4D97-AF65-F5344CB8AC3E}">
        <p14:creationId xmlns:p14="http://schemas.microsoft.com/office/powerpoint/2010/main" val="41041839"/>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Days 43-48 Objectives</a:t>
            </a:r>
          </a:p>
        </p:txBody>
      </p:sp>
      <p:sp>
        <p:nvSpPr>
          <p:cNvPr id="3" name="Content Placeholder 2"/>
          <p:cNvSpPr>
            <a:spLocks noGrp="1"/>
          </p:cNvSpPr>
          <p:nvPr>
            <p:ph idx="1"/>
          </p:nvPr>
        </p:nvSpPr>
        <p:spPr>
          <a:xfrm>
            <a:off x="0" y="1609344"/>
            <a:ext cx="12192000" cy="5248656"/>
          </a:xfrm>
        </p:spPr>
        <p:txBody>
          <a:bodyPr/>
          <a:lstStyle/>
          <a:p>
            <a:r>
              <a:rPr lang="en-US" dirty="0"/>
              <a:t>Day 43: Review- Students will review and refine their understandings of the unit content objectives.</a:t>
            </a:r>
          </a:p>
          <a:p>
            <a:r>
              <a:rPr lang="en-US" dirty="0"/>
              <a:t>Day 44: Unit Test- Students will demonstrate understanding of the unit objectives through a unit test.</a:t>
            </a:r>
          </a:p>
          <a:p>
            <a:r>
              <a:rPr lang="en-US" dirty="0"/>
              <a:t>Day 45: Mock Trial Preparation- Students will work collaboratively in groups to prepare for their group Mock Civil Trial, demonstrating their understanding of the unit objectives.</a:t>
            </a:r>
          </a:p>
          <a:p>
            <a:r>
              <a:rPr lang="en-US" dirty="0"/>
              <a:t>Day 46: Mock Trial Preparation- Students will work collaboratively in groups to prepare for their group Mock Civil Trial, demonstrating their understanding of the unit objectives.</a:t>
            </a:r>
          </a:p>
          <a:p>
            <a:r>
              <a:rPr lang="en-US" dirty="0"/>
              <a:t>Day 47: Mock Trial- Students will work collaboratively in groups and present their group Mock Civil Trials, demonstrating their understanding of the unit objectives.</a:t>
            </a:r>
          </a:p>
          <a:p>
            <a:r>
              <a:rPr lang="en-US" dirty="0"/>
              <a:t>Day 48: Mock Trial- Students will work collaboratively in groups and present their group Mock Civil Trials, demonstrating their understanding of the unit objectives.</a:t>
            </a:r>
          </a:p>
        </p:txBody>
      </p:sp>
    </p:spTree>
    <p:extLst>
      <p:ext uri="{BB962C8B-B14F-4D97-AF65-F5344CB8AC3E}">
        <p14:creationId xmlns:p14="http://schemas.microsoft.com/office/powerpoint/2010/main" val="176779731"/>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Introduction to Law</a:t>
            </a:r>
          </a:p>
        </p:txBody>
      </p:sp>
      <p:sp>
        <p:nvSpPr>
          <p:cNvPr id="5" name="Subtitle 4"/>
          <p:cNvSpPr>
            <a:spLocks noGrp="1"/>
          </p:cNvSpPr>
          <p:nvPr>
            <p:ph type="subTitle" idx="1"/>
          </p:nvPr>
        </p:nvSpPr>
        <p:spPr/>
        <p:txBody>
          <a:bodyPr/>
          <a:lstStyle/>
          <a:p>
            <a:r>
              <a:rPr lang="en-US" dirty="0"/>
              <a:t>Unit IV: Contracts, Consumer, &amp; Housing Law</a:t>
            </a:r>
          </a:p>
        </p:txBody>
      </p:sp>
    </p:spTree>
    <p:extLst>
      <p:ext uri="{BB962C8B-B14F-4D97-AF65-F5344CB8AC3E}">
        <p14:creationId xmlns:p14="http://schemas.microsoft.com/office/powerpoint/2010/main" val="3235503461"/>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Day </a:t>
            </a:r>
            <a:r>
              <a:rPr lang="en-US"/>
              <a:t>49. </a:t>
            </a:r>
            <a:r>
              <a:rPr lang="en-US" dirty="0"/>
              <a:t>Objectives</a:t>
            </a:r>
          </a:p>
        </p:txBody>
      </p:sp>
      <p:sp>
        <p:nvSpPr>
          <p:cNvPr id="3" name="Content Placeholder 2"/>
          <p:cNvSpPr>
            <a:spLocks noGrp="1"/>
          </p:cNvSpPr>
          <p:nvPr>
            <p:ph idx="1"/>
          </p:nvPr>
        </p:nvSpPr>
        <p:spPr>
          <a:xfrm>
            <a:off x="0" y="1609344"/>
            <a:ext cx="12192000" cy="5248656"/>
          </a:xfrm>
        </p:spPr>
        <p:txBody>
          <a:bodyPr/>
          <a:lstStyle/>
          <a:p>
            <a:pPr lvl="1"/>
            <a:r>
              <a:rPr lang="en-US" dirty="0"/>
              <a:t>Students will be able to:</a:t>
            </a:r>
          </a:p>
          <a:p>
            <a:pPr lvl="2"/>
            <a:r>
              <a:rPr lang="en-US" dirty="0"/>
              <a:t>Define contract under the common law and according to the Restatement of Contracts;</a:t>
            </a:r>
          </a:p>
          <a:p>
            <a:pPr lvl="2"/>
            <a:r>
              <a:rPr lang="en-US" dirty="0"/>
              <a:t>Describe the elements of a valid contract as (1) offer, (2) acceptance, (3) consideration, (4) genuine assent, and (5) legality;</a:t>
            </a:r>
          </a:p>
          <a:p>
            <a:pPr lvl="2"/>
            <a:r>
              <a:rPr lang="en-US" dirty="0"/>
              <a:t>Define the term offer and explain the three requirements of an effective offer;</a:t>
            </a:r>
          </a:p>
          <a:p>
            <a:pPr lvl="2"/>
            <a:r>
              <a:rPr lang="en-US" dirty="0"/>
              <a:t>Define the term acceptance and provide the criteria for an effective acceptance; and</a:t>
            </a:r>
          </a:p>
          <a:p>
            <a:pPr lvl="2"/>
            <a:r>
              <a:rPr lang="en-US" dirty="0"/>
              <a:t>Explain the importance of reciprocal consideration and what can be considered consideration: promise, act, or forbearance.</a:t>
            </a:r>
          </a:p>
        </p:txBody>
      </p:sp>
    </p:spTree>
    <p:extLst>
      <p:ext uri="{BB962C8B-B14F-4D97-AF65-F5344CB8AC3E}">
        <p14:creationId xmlns:p14="http://schemas.microsoft.com/office/powerpoint/2010/main" val="804068632"/>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Contracts</a:t>
            </a:r>
          </a:p>
        </p:txBody>
      </p:sp>
      <p:sp>
        <p:nvSpPr>
          <p:cNvPr id="3" name="Content Placeholder 2"/>
          <p:cNvSpPr>
            <a:spLocks noGrp="1"/>
          </p:cNvSpPr>
          <p:nvPr>
            <p:ph idx="1"/>
          </p:nvPr>
        </p:nvSpPr>
        <p:spPr>
          <a:xfrm>
            <a:off x="0" y="1609345"/>
            <a:ext cx="12192000" cy="5248656"/>
          </a:xfrm>
        </p:spPr>
        <p:txBody>
          <a:bodyPr>
            <a:normAutofit fontScale="92500" lnSpcReduction="20000"/>
          </a:bodyPr>
          <a:lstStyle/>
          <a:p>
            <a:r>
              <a:rPr lang="en-US" b="1" u="sng" dirty="0">
                <a:solidFill>
                  <a:srgbClr val="002060"/>
                </a:solidFill>
              </a:rPr>
              <a:t>Contract</a:t>
            </a:r>
            <a:r>
              <a:rPr lang="en-US" b="1" dirty="0">
                <a:solidFill>
                  <a:srgbClr val="002060"/>
                </a:solidFill>
              </a:rPr>
              <a:t>- a is a legally enforceable agreement between two or more parties to exchange something of value.</a:t>
            </a:r>
          </a:p>
          <a:p>
            <a:r>
              <a:rPr lang="en-US" dirty="0"/>
              <a:t>Restatement of Contracts- a contract is a “</a:t>
            </a:r>
            <a:r>
              <a:rPr lang="en-US" b="1" dirty="0">
                <a:solidFill>
                  <a:srgbClr val="002060"/>
                </a:solidFill>
              </a:rPr>
              <a:t>promise or set of promises for the breach of which the law gives a remedy</a:t>
            </a:r>
            <a:r>
              <a:rPr lang="en-US" b="1" dirty="0"/>
              <a:t>, or the performance of which the law in some way recognizes as a duty.</a:t>
            </a:r>
            <a:r>
              <a:rPr lang="en-US" dirty="0"/>
              <a:t>”</a:t>
            </a:r>
          </a:p>
          <a:p>
            <a:r>
              <a:rPr lang="en-US" dirty="0"/>
              <a:t>Contracts are necessary in our daily lives and in society because we all rely upon each other to get through each day. We have to keep our promises to make society work.</a:t>
            </a:r>
          </a:p>
          <a:p>
            <a:r>
              <a:rPr lang="en-US" b="1" u="sng" dirty="0">
                <a:solidFill>
                  <a:srgbClr val="002060"/>
                </a:solidFill>
              </a:rPr>
              <a:t>Breach</a:t>
            </a:r>
            <a:r>
              <a:rPr lang="en-US" b="1" dirty="0">
                <a:solidFill>
                  <a:srgbClr val="002060"/>
                </a:solidFill>
              </a:rPr>
              <a:t>- occurs when one or more parties to a contract fails to live up to the promises made </a:t>
            </a:r>
            <a:r>
              <a:rPr lang="en-US" b="1" dirty="0"/>
              <a:t>in the contract- the breaching party </a:t>
            </a:r>
            <a:r>
              <a:rPr lang="en-US" b="1" dirty="0">
                <a:solidFill>
                  <a:srgbClr val="002060"/>
                </a:solidFill>
              </a:rPr>
              <a:t>usually pays money damages </a:t>
            </a:r>
            <a:r>
              <a:rPr lang="en-US" b="1" dirty="0"/>
              <a:t>to the other for the failure to perform under the contract.</a:t>
            </a:r>
          </a:p>
          <a:p>
            <a:r>
              <a:rPr lang="en-US" b="1" dirty="0">
                <a:solidFill>
                  <a:srgbClr val="002060"/>
                </a:solidFill>
              </a:rPr>
              <a:t>Elements of a Contract:</a:t>
            </a:r>
          </a:p>
          <a:p>
            <a:pPr lvl="1"/>
            <a:r>
              <a:rPr lang="en-US" b="1" dirty="0">
                <a:solidFill>
                  <a:srgbClr val="002060"/>
                </a:solidFill>
              </a:rPr>
              <a:t>1. Offer,</a:t>
            </a:r>
          </a:p>
          <a:p>
            <a:pPr lvl="1"/>
            <a:r>
              <a:rPr lang="en-US" b="1" dirty="0">
                <a:solidFill>
                  <a:srgbClr val="002060"/>
                </a:solidFill>
              </a:rPr>
              <a:t>2. Acceptance,</a:t>
            </a:r>
          </a:p>
          <a:p>
            <a:pPr lvl="1"/>
            <a:r>
              <a:rPr lang="en-US" b="1" dirty="0">
                <a:solidFill>
                  <a:srgbClr val="002060"/>
                </a:solidFill>
              </a:rPr>
              <a:t>3. Consideration,</a:t>
            </a:r>
          </a:p>
          <a:p>
            <a:pPr lvl="1"/>
            <a:r>
              <a:rPr lang="en-US" b="1" dirty="0">
                <a:solidFill>
                  <a:srgbClr val="002060"/>
                </a:solidFill>
              </a:rPr>
              <a:t>4. Genuine assent, and</a:t>
            </a:r>
          </a:p>
          <a:p>
            <a:pPr lvl="1"/>
            <a:r>
              <a:rPr lang="en-US" b="1" dirty="0">
                <a:solidFill>
                  <a:srgbClr val="002060"/>
                </a:solidFill>
              </a:rPr>
              <a:t>5. Contract must be legal at formation.</a:t>
            </a:r>
          </a:p>
          <a:p>
            <a:r>
              <a:rPr lang="en-US" b="1" dirty="0"/>
              <a:t>General </a:t>
            </a:r>
            <a:r>
              <a:rPr lang="en-US" b="1" dirty="0">
                <a:solidFill>
                  <a:srgbClr val="002060"/>
                </a:solidFill>
              </a:rPr>
              <a:t>Requirements</a:t>
            </a:r>
            <a:r>
              <a:rPr lang="en-US" b="1" dirty="0"/>
              <a:t> to for a Valid Contract:</a:t>
            </a:r>
          </a:p>
          <a:p>
            <a:pPr lvl="1"/>
            <a:r>
              <a:rPr lang="en-US" b="1" dirty="0"/>
              <a:t>Parties must be </a:t>
            </a:r>
            <a:r>
              <a:rPr lang="en-US" b="1" dirty="0">
                <a:solidFill>
                  <a:srgbClr val="002060"/>
                </a:solidFill>
              </a:rPr>
              <a:t>competent;</a:t>
            </a:r>
          </a:p>
          <a:p>
            <a:pPr lvl="1"/>
            <a:r>
              <a:rPr lang="en-US" b="1" dirty="0"/>
              <a:t>Agreement must be </a:t>
            </a:r>
            <a:r>
              <a:rPr lang="en-US" b="1" dirty="0">
                <a:solidFill>
                  <a:srgbClr val="002060"/>
                </a:solidFill>
              </a:rPr>
              <a:t>mutual; and</a:t>
            </a:r>
          </a:p>
          <a:p>
            <a:pPr lvl="1"/>
            <a:r>
              <a:rPr lang="en-US" b="1" dirty="0">
                <a:solidFill>
                  <a:srgbClr val="002060"/>
                </a:solidFill>
              </a:rPr>
              <a:t>Both sides must receive something of value.</a:t>
            </a:r>
          </a:p>
          <a:p>
            <a:endParaRPr lang="en-US" dirty="0"/>
          </a:p>
        </p:txBody>
      </p:sp>
    </p:spTree>
    <p:extLst>
      <p:ext uri="{BB962C8B-B14F-4D97-AF65-F5344CB8AC3E}">
        <p14:creationId xmlns:p14="http://schemas.microsoft.com/office/powerpoint/2010/main" val="328609606"/>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THE Offer</a:t>
            </a:r>
          </a:p>
        </p:txBody>
      </p:sp>
      <p:sp>
        <p:nvSpPr>
          <p:cNvPr id="3" name="Content Placeholder 2"/>
          <p:cNvSpPr>
            <a:spLocks noGrp="1"/>
          </p:cNvSpPr>
          <p:nvPr>
            <p:ph idx="1"/>
          </p:nvPr>
        </p:nvSpPr>
        <p:spPr>
          <a:xfrm>
            <a:off x="0" y="1609344"/>
            <a:ext cx="12192000" cy="5248656"/>
          </a:xfrm>
        </p:spPr>
        <p:txBody>
          <a:bodyPr>
            <a:normAutofit/>
          </a:bodyPr>
          <a:lstStyle/>
          <a:p>
            <a:r>
              <a:rPr lang="en-US" b="1" dirty="0">
                <a:solidFill>
                  <a:srgbClr val="002060"/>
                </a:solidFill>
              </a:rPr>
              <a:t>Offer- a </a:t>
            </a:r>
            <a:r>
              <a:rPr lang="en-US" b="1" u="sng" dirty="0">
                <a:solidFill>
                  <a:srgbClr val="002060"/>
                </a:solidFill>
              </a:rPr>
              <a:t>promise</a:t>
            </a:r>
            <a:r>
              <a:rPr lang="en-US" b="1" dirty="0">
                <a:solidFill>
                  <a:srgbClr val="002060"/>
                </a:solidFill>
              </a:rPr>
              <a:t> by one person (the offeror) to do something or to give something of </a:t>
            </a:r>
            <a:r>
              <a:rPr lang="en-US" b="1" u="sng" dirty="0">
                <a:solidFill>
                  <a:srgbClr val="002060"/>
                </a:solidFill>
              </a:rPr>
              <a:t>value</a:t>
            </a:r>
            <a:r>
              <a:rPr lang="en-US" b="1" dirty="0">
                <a:solidFill>
                  <a:srgbClr val="002060"/>
                </a:solidFill>
              </a:rPr>
              <a:t> in </a:t>
            </a:r>
            <a:r>
              <a:rPr lang="en-US" b="1" u="sng" dirty="0">
                <a:solidFill>
                  <a:srgbClr val="002060"/>
                </a:solidFill>
              </a:rPr>
              <a:t>exchange</a:t>
            </a:r>
            <a:r>
              <a:rPr lang="en-US" b="1" dirty="0">
                <a:solidFill>
                  <a:srgbClr val="002060"/>
                </a:solidFill>
              </a:rPr>
              <a:t> for some act or something else of value received from another person (offeree).</a:t>
            </a:r>
          </a:p>
          <a:p>
            <a:r>
              <a:rPr lang="en-US" dirty="0"/>
              <a:t>Three Elements for an Effective Offer:</a:t>
            </a:r>
          </a:p>
          <a:p>
            <a:pPr lvl="1"/>
            <a:r>
              <a:rPr lang="en-US" dirty="0"/>
              <a:t>1. </a:t>
            </a:r>
            <a:r>
              <a:rPr lang="en-US" b="1" u="sng" dirty="0">
                <a:solidFill>
                  <a:srgbClr val="002060"/>
                </a:solidFill>
              </a:rPr>
              <a:t>Intention</a:t>
            </a:r>
            <a:r>
              <a:rPr lang="en-US" b="1" dirty="0">
                <a:solidFill>
                  <a:srgbClr val="002060"/>
                </a:solidFill>
              </a:rPr>
              <a:t> to be legally </a:t>
            </a:r>
            <a:r>
              <a:rPr lang="en-US" b="1" u="sng" dirty="0">
                <a:solidFill>
                  <a:srgbClr val="002060"/>
                </a:solidFill>
              </a:rPr>
              <a:t>bound</a:t>
            </a:r>
            <a:r>
              <a:rPr lang="en-US" b="1" dirty="0">
                <a:solidFill>
                  <a:srgbClr val="002060"/>
                </a:solidFill>
              </a:rPr>
              <a:t>,</a:t>
            </a:r>
            <a:endParaRPr lang="en-US" b="1" u="sng" dirty="0">
              <a:solidFill>
                <a:srgbClr val="002060"/>
              </a:solidFill>
            </a:endParaRPr>
          </a:p>
          <a:p>
            <a:pPr lvl="2"/>
            <a:r>
              <a:rPr lang="en-US" b="1" dirty="0"/>
              <a:t>Serious offer </a:t>
            </a:r>
            <a:r>
              <a:rPr lang="en-US" dirty="0"/>
              <a:t>(not from joking or out of fear).</a:t>
            </a:r>
          </a:p>
          <a:p>
            <a:pPr lvl="2"/>
            <a:r>
              <a:rPr lang="en-US" b="1" dirty="0"/>
              <a:t>Invitations are not offers </a:t>
            </a:r>
            <a:r>
              <a:rPr lang="en-US" dirty="0"/>
              <a:t>(to go on a date or attend an event with someone).</a:t>
            </a:r>
          </a:p>
          <a:p>
            <a:pPr lvl="2"/>
            <a:r>
              <a:rPr lang="en-US" b="1" dirty="0"/>
              <a:t>Advertisements are not offers- they are invitations to the world to come in and make offers to the seller.</a:t>
            </a:r>
          </a:p>
          <a:p>
            <a:pPr lvl="1"/>
            <a:r>
              <a:rPr lang="en-US" dirty="0"/>
              <a:t>2. </a:t>
            </a:r>
            <a:r>
              <a:rPr lang="en-US" b="1" dirty="0">
                <a:solidFill>
                  <a:srgbClr val="002060"/>
                </a:solidFill>
              </a:rPr>
              <a:t>Terms must be reasonably </a:t>
            </a:r>
            <a:r>
              <a:rPr lang="en-US" b="1" u="sng" dirty="0">
                <a:solidFill>
                  <a:srgbClr val="002060"/>
                </a:solidFill>
              </a:rPr>
              <a:t>definite</a:t>
            </a:r>
            <a:r>
              <a:rPr lang="en-US" b="1" dirty="0">
                <a:solidFill>
                  <a:srgbClr val="002060"/>
                </a:solidFill>
              </a:rPr>
              <a:t> or certain</a:t>
            </a:r>
            <a:r>
              <a:rPr lang="en-US" b="1" dirty="0"/>
              <a:t> </a:t>
            </a:r>
            <a:r>
              <a:rPr lang="en-US" dirty="0"/>
              <a:t>(so courts know what the parties agreed to), and</a:t>
            </a:r>
          </a:p>
          <a:p>
            <a:pPr lvl="2"/>
            <a:r>
              <a:rPr lang="en-US" b="1" dirty="0"/>
              <a:t>Who are the parties?</a:t>
            </a:r>
          </a:p>
          <a:p>
            <a:pPr lvl="2"/>
            <a:r>
              <a:rPr lang="en-US" b="1" dirty="0"/>
              <a:t>What is being contracted for </a:t>
            </a:r>
            <a:r>
              <a:rPr lang="en-US" dirty="0"/>
              <a:t>and how much is the subject of the contract?</a:t>
            </a:r>
          </a:p>
          <a:p>
            <a:pPr lvl="2"/>
            <a:r>
              <a:rPr lang="en-US" b="1" dirty="0"/>
              <a:t>What is the time and method of performance or delivery?</a:t>
            </a:r>
          </a:p>
          <a:p>
            <a:pPr lvl="2"/>
            <a:r>
              <a:rPr lang="en-US" b="1" dirty="0"/>
              <a:t>How much and when is it to be paid?</a:t>
            </a:r>
          </a:p>
          <a:p>
            <a:pPr lvl="1"/>
            <a:r>
              <a:rPr lang="en-US" dirty="0"/>
              <a:t>3. </a:t>
            </a:r>
            <a:r>
              <a:rPr lang="en-US" b="1" dirty="0">
                <a:solidFill>
                  <a:srgbClr val="002060"/>
                </a:solidFill>
              </a:rPr>
              <a:t>Must be </a:t>
            </a:r>
            <a:r>
              <a:rPr lang="en-US" b="1" u="sng" dirty="0">
                <a:solidFill>
                  <a:srgbClr val="002060"/>
                </a:solidFill>
              </a:rPr>
              <a:t>communicated</a:t>
            </a:r>
            <a:r>
              <a:rPr lang="en-US" b="1" dirty="0">
                <a:solidFill>
                  <a:srgbClr val="002060"/>
                </a:solidFill>
              </a:rPr>
              <a:t> to the offeree.</a:t>
            </a:r>
          </a:p>
          <a:p>
            <a:pPr lvl="2"/>
            <a:r>
              <a:rPr lang="en-US" b="1" dirty="0"/>
              <a:t>Either in person or through an agent </a:t>
            </a:r>
            <a:r>
              <a:rPr lang="en-US" dirty="0"/>
              <a:t>(and only those people may accept the offer).</a:t>
            </a:r>
          </a:p>
          <a:p>
            <a:endParaRPr lang="en-US" dirty="0"/>
          </a:p>
        </p:txBody>
      </p:sp>
    </p:spTree>
    <p:extLst>
      <p:ext uri="{BB962C8B-B14F-4D97-AF65-F5344CB8AC3E}">
        <p14:creationId xmlns:p14="http://schemas.microsoft.com/office/powerpoint/2010/main" val="427743543"/>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The Acceptance</a:t>
            </a:r>
          </a:p>
        </p:txBody>
      </p:sp>
      <p:sp>
        <p:nvSpPr>
          <p:cNvPr id="3" name="Content Placeholder 2"/>
          <p:cNvSpPr>
            <a:spLocks noGrp="1"/>
          </p:cNvSpPr>
          <p:nvPr>
            <p:ph idx="1"/>
          </p:nvPr>
        </p:nvSpPr>
        <p:spPr>
          <a:xfrm>
            <a:off x="0" y="1609345"/>
            <a:ext cx="12192000" cy="5248656"/>
          </a:xfrm>
        </p:spPr>
        <p:txBody>
          <a:bodyPr>
            <a:normAutofit fontScale="92500" lnSpcReduction="20000"/>
          </a:bodyPr>
          <a:lstStyle/>
          <a:p>
            <a:r>
              <a:rPr lang="en-US" b="1" dirty="0">
                <a:solidFill>
                  <a:srgbClr val="002060"/>
                </a:solidFill>
              </a:rPr>
              <a:t>Acceptance- the act of </a:t>
            </a:r>
            <a:r>
              <a:rPr lang="en-US" b="1" u="sng" dirty="0">
                <a:solidFill>
                  <a:srgbClr val="002060"/>
                </a:solidFill>
              </a:rPr>
              <a:t>agreeing</a:t>
            </a:r>
            <a:r>
              <a:rPr lang="en-US" b="1" dirty="0">
                <a:solidFill>
                  <a:srgbClr val="002060"/>
                </a:solidFill>
              </a:rPr>
              <a:t> to an </a:t>
            </a:r>
            <a:r>
              <a:rPr lang="en-US" b="1" u="sng" dirty="0">
                <a:solidFill>
                  <a:srgbClr val="002060"/>
                </a:solidFill>
              </a:rPr>
              <a:t>offer</a:t>
            </a:r>
            <a:r>
              <a:rPr lang="en-US" b="1" dirty="0">
                <a:solidFill>
                  <a:srgbClr val="002060"/>
                </a:solidFill>
              </a:rPr>
              <a:t> and becoming bound to the terms of a contract</a:t>
            </a:r>
          </a:p>
          <a:p>
            <a:r>
              <a:rPr lang="en-US" b="1" dirty="0">
                <a:solidFill>
                  <a:srgbClr val="002060"/>
                </a:solidFill>
              </a:rPr>
              <a:t>Four Requirements of Acceptance:</a:t>
            </a:r>
          </a:p>
          <a:p>
            <a:pPr lvl="1"/>
            <a:r>
              <a:rPr lang="en-US" dirty="0">
                <a:solidFill>
                  <a:srgbClr val="002060"/>
                </a:solidFill>
              </a:rPr>
              <a:t>1. </a:t>
            </a:r>
            <a:r>
              <a:rPr lang="en-US" b="1" dirty="0">
                <a:solidFill>
                  <a:srgbClr val="002060"/>
                </a:solidFill>
              </a:rPr>
              <a:t>Must make a </a:t>
            </a:r>
            <a:r>
              <a:rPr lang="en-US" b="1" u="sng" dirty="0">
                <a:solidFill>
                  <a:srgbClr val="002060"/>
                </a:solidFill>
              </a:rPr>
              <a:t>positive response</a:t>
            </a:r>
            <a:r>
              <a:rPr lang="en-US" b="1" dirty="0">
                <a:solidFill>
                  <a:srgbClr val="002060"/>
                </a:solidFill>
              </a:rPr>
              <a:t> to the offer,</a:t>
            </a:r>
          </a:p>
          <a:p>
            <a:pPr lvl="2"/>
            <a:r>
              <a:rPr lang="en-US" b="1" dirty="0"/>
              <a:t>Signing, or</a:t>
            </a:r>
          </a:p>
          <a:p>
            <a:pPr lvl="2"/>
            <a:r>
              <a:rPr lang="en-US" b="1" dirty="0"/>
              <a:t>Acting or beginning to perform.</a:t>
            </a:r>
          </a:p>
          <a:p>
            <a:pPr lvl="1"/>
            <a:r>
              <a:rPr lang="en-US" dirty="0">
                <a:solidFill>
                  <a:srgbClr val="002060"/>
                </a:solidFill>
              </a:rPr>
              <a:t>2. </a:t>
            </a:r>
            <a:r>
              <a:rPr lang="en-US" b="1" dirty="0">
                <a:solidFill>
                  <a:srgbClr val="002060"/>
                </a:solidFill>
              </a:rPr>
              <a:t>Must be </a:t>
            </a:r>
            <a:r>
              <a:rPr lang="en-US" b="1" u="sng" dirty="0">
                <a:solidFill>
                  <a:srgbClr val="002060"/>
                </a:solidFill>
              </a:rPr>
              <a:t>communicated</a:t>
            </a:r>
            <a:r>
              <a:rPr lang="en-US" b="1" dirty="0">
                <a:solidFill>
                  <a:srgbClr val="002060"/>
                </a:solidFill>
              </a:rPr>
              <a:t> to the offeror or his agent,</a:t>
            </a:r>
          </a:p>
          <a:p>
            <a:pPr lvl="2"/>
            <a:r>
              <a:rPr lang="en-US" dirty="0"/>
              <a:t>Telephone,</a:t>
            </a:r>
          </a:p>
          <a:p>
            <a:pPr lvl="2"/>
            <a:r>
              <a:rPr lang="en-US" dirty="0"/>
              <a:t>Fax,</a:t>
            </a:r>
          </a:p>
          <a:p>
            <a:pPr lvl="2"/>
            <a:r>
              <a:rPr lang="en-US" dirty="0"/>
              <a:t>E-mail, or</a:t>
            </a:r>
          </a:p>
          <a:p>
            <a:pPr lvl="2"/>
            <a:r>
              <a:rPr lang="en-US" dirty="0"/>
              <a:t>Mail.</a:t>
            </a:r>
          </a:p>
          <a:p>
            <a:pPr lvl="3"/>
            <a:r>
              <a:rPr lang="en-US" b="1" u="sng" dirty="0">
                <a:solidFill>
                  <a:srgbClr val="002060"/>
                </a:solidFill>
              </a:rPr>
              <a:t>Mailbox</a:t>
            </a:r>
            <a:r>
              <a:rPr lang="en-US" b="1" dirty="0">
                <a:solidFill>
                  <a:srgbClr val="002060"/>
                </a:solidFill>
              </a:rPr>
              <a:t> Rule- acceptance is valid when it is placed in the custody of the U.S. Postal Service </a:t>
            </a:r>
            <a:r>
              <a:rPr lang="en-US" b="1" dirty="0"/>
              <a:t>with the correct address and correct postage attached (</a:t>
            </a:r>
            <a:r>
              <a:rPr lang="en-US" b="1" dirty="0">
                <a:solidFill>
                  <a:srgbClr val="002060"/>
                </a:solidFill>
              </a:rPr>
              <a:t>when mailed</a:t>
            </a:r>
            <a:r>
              <a:rPr lang="en-US" b="1" dirty="0"/>
              <a:t>).</a:t>
            </a:r>
          </a:p>
          <a:p>
            <a:pPr lvl="1"/>
            <a:r>
              <a:rPr lang="en-US" dirty="0"/>
              <a:t>3.</a:t>
            </a:r>
            <a:r>
              <a:rPr lang="en-US" b="1" dirty="0"/>
              <a:t> </a:t>
            </a:r>
            <a:r>
              <a:rPr lang="en-US" b="1" dirty="0">
                <a:solidFill>
                  <a:srgbClr val="002060"/>
                </a:solidFill>
              </a:rPr>
              <a:t>Must be a </a:t>
            </a:r>
            <a:r>
              <a:rPr lang="en-US" b="1" u="sng" dirty="0">
                <a:solidFill>
                  <a:srgbClr val="002060"/>
                </a:solidFill>
              </a:rPr>
              <a:t>mirror image</a:t>
            </a:r>
            <a:r>
              <a:rPr lang="en-US" b="1" dirty="0">
                <a:solidFill>
                  <a:srgbClr val="002060"/>
                </a:solidFill>
              </a:rPr>
              <a:t> of the offer (cannot change any of the terms), and</a:t>
            </a:r>
          </a:p>
          <a:p>
            <a:pPr lvl="1"/>
            <a:r>
              <a:rPr lang="en-US" dirty="0">
                <a:solidFill>
                  <a:srgbClr val="002060"/>
                </a:solidFill>
              </a:rPr>
              <a:t>4. </a:t>
            </a:r>
            <a:r>
              <a:rPr lang="en-US" b="1" dirty="0">
                <a:solidFill>
                  <a:srgbClr val="002060"/>
                </a:solidFill>
              </a:rPr>
              <a:t>Must be a </a:t>
            </a:r>
            <a:r>
              <a:rPr lang="en-US" b="1" u="sng" dirty="0">
                <a:solidFill>
                  <a:srgbClr val="002060"/>
                </a:solidFill>
              </a:rPr>
              <a:t>timely.</a:t>
            </a:r>
          </a:p>
          <a:p>
            <a:pPr lvl="2"/>
            <a:r>
              <a:rPr lang="en-US" dirty="0"/>
              <a:t>Until lapse of a </a:t>
            </a:r>
            <a:r>
              <a:rPr lang="en-US" b="1" dirty="0"/>
              <a:t>specified time </a:t>
            </a:r>
            <a:r>
              <a:rPr lang="en-US" dirty="0"/>
              <a:t>(let me know by Tuesday the 12</a:t>
            </a:r>
            <a:r>
              <a:rPr lang="en-US" baseline="30000" dirty="0"/>
              <a:t>th</a:t>
            </a:r>
            <a:r>
              <a:rPr lang="en-US" dirty="0"/>
              <a:t>).</a:t>
            </a:r>
          </a:p>
          <a:p>
            <a:pPr lvl="2"/>
            <a:r>
              <a:rPr lang="en-US" dirty="0"/>
              <a:t>If no time is specified- the offer ends after a </a:t>
            </a:r>
            <a:r>
              <a:rPr lang="en-US" b="1" dirty="0"/>
              <a:t>reasonable amount of time </a:t>
            </a:r>
            <a:r>
              <a:rPr lang="en-US" dirty="0"/>
              <a:t>(varies with the circumstances).</a:t>
            </a:r>
          </a:p>
          <a:p>
            <a:pPr lvl="2"/>
            <a:r>
              <a:rPr lang="en-US" dirty="0"/>
              <a:t>Offer ends with the </a:t>
            </a:r>
            <a:r>
              <a:rPr lang="en-US" b="1" dirty="0"/>
              <a:t>destruction of the subject matter.</a:t>
            </a:r>
          </a:p>
          <a:p>
            <a:pPr lvl="2"/>
            <a:r>
              <a:rPr lang="en-US" dirty="0"/>
              <a:t>Offer ends with the onset of </a:t>
            </a:r>
            <a:r>
              <a:rPr lang="en-US" b="1" dirty="0"/>
              <a:t>death or mental incompetence.</a:t>
            </a:r>
          </a:p>
          <a:p>
            <a:pPr lvl="2"/>
            <a:r>
              <a:rPr lang="en-US" dirty="0"/>
              <a:t>Offer </a:t>
            </a:r>
            <a:r>
              <a:rPr lang="en-US" b="1" dirty="0"/>
              <a:t>ends immediately if the offeree revokes (cancels or takes back) the offer</a:t>
            </a:r>
            <a:r>
              <a:rPr lang="en-US" dirty="0"/>
              <a:t>- he may do so at any time even if a specific time was indicated for acceptance.</a:t>
            </a:r>
          </a:p>
          <a:p>
            <a:pPr lvl="3"/>
            <a:r>
              <a:rPr lang="en-US" dirty="0"/>
              <a:t>Exception is an option contract (where money is paid to keep the option open for a specified time).</a:t>
            </a:r>
          </a:p>
          <a:p>
            <a:pPr lvl="2"/>
            <a:endParaRPr lang="en-US" dirty="0"/>
          </a:p>
        </p:txBody>
      </p:sp>
    </p:spTree>
    <p:extLst>
      <p:ext uri="{BB962C8B-B14F-4D97-AF65-F5344CB8AC3E}">
        <p14:creationId xmlns:p14="http://schemas.microsoft.com/office/powerpoint/2010/main" val="2787603631"/>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Reciprocal Consideration</a:t>
            </a:r>
          </a:p>
        </p:txBody>
      </p:sp>
      <p:sp>
        <p:nvSpPr>
          <p:cNvPr id="3" name="Content Placeholder 2"/>
          <p:cNvSpPr>
            <a:spLocks noGrp="1"/>
          </p:cNvSpPr>
          <p:nvPr>
            <p:ph idx="1"/>
          </p:nvPr>
        </p:nvSpPr>
        <p:spPr>
          <a:xfrm>
            <a:off x="0" y="1609344"/>
            <a:ext cx="12192000" cy="4952821"/>
          </a:xfrm>
        </p:spPr>
        <p:txBody>
          <a:bodyPr>
            <a:normAutofit fontScale="92500" lnSpcReduction="20000"/>
          </a:bodyPr>
          <a:lstStyle/>
          <a:p>
            <a:r>
              <a:rPr lang="en-US" b="1" dirty="0">
                <a:solidFill>
                  <a:srgbClr val="002060"/>
                </a:solidFill>
              </a:rPr>
              <a:t>Reciprocal Consideration- something of </a:t>
            </a:r>
            <a:r>
              <a:rPr lang="en-US" b="1" u="sng" dirty="0">
                <a:solidFill>
                  <a:srgbClr val="002060"/>
                </a:solidFill>
              </a:rPr>
              <a:t>value</a:t>
            </a:r>
            <a:r>
              <a:rPr lang="en-US" b="1" dirty="0">
                <a:solidFill>
                  <a:srgbClr val="002060"/>
                </a:solidFill>
              </a:rPr>
              <a:t> is exchanged for something else of value.</a:t>
            </a:r>
          </a:p>
          <a:p>
            <a:r>
              <a:rPr lang="en-US" dirty="0"/>
              <a:t>The parties </a:t>
            </a:r>
            <a:r>
              <a:rPr lang="en-US" b="1" dirty="0">
                <a:solidFill>
                  <a:srgbClr val="002060"/>
                </a:solidFill>
              </a:rPr>
              <a:t>“bargain for” </a:t>
            </a:r>
            <a:r>
              <a:rPr lang="en-US" dirty="0"/>
              <a:t>or negotiate an exchange of promises and/or acts where </a:t>
            </a:r>
            <a:r>
              <a:rPr lang="en-US" b="1" dirty="0">
                <a:solidFill>
                  <a:srgbClr val="002060"/>
                </a:solidFill>
              </a:rPr>
              <a:t>each receives:</a:t>
            </a:r>
          </a:p>
          <a:p>
            <a:pPr lvl="1"/>
            <a:r>
              <a:rPr lang="en-US" b="1" dirty="0">
                <a:solidFill>
                  <a:srgbClr val="002060"/>
                </a:solidFill>
              </a:rPr>
              <a:t>Legal benefits (each party receives something of value).</a:t>
            </a:r>
          </a:p>
          <a:p>
            <a:pPr lvl="1"/>
            <a:r>
              <a:rPr lang="en-US" b="1" dirty="0">
                <a:solidFill>
                  <a:srgbClr val="002060"/>
                </a:solidFill>
              </a:rPr>
              <a:t>Legal detriments (each party gives something of value).</a:t>
            </a:r>
          </a:p>
          <a:p>
            <a:r>
              <a:rPr lang="en-US" dirty="0"/>
              <a:t>Restatement of Contracts on Consideration:</a:t>
            </a:r>
          </a:p>
          <a:p>
            <a:pPr lvl="1"/>
            <a:r>
              <a:rPr lang="en-US" b="1" dirty="0">
                <a:solidFill>
                  <a:srgbClr val="002060"/>
                </a:solidFill>
              </a:rPr>
              <a:t>Consideration may be:</a:t>
            </a:r>
          </a:p>
          <a:p>
            <a:pPr lvl="2"/>
            <a:r>
              <a:rPr lang="en-US" b="1" dirty="0">
                <a:solidFill>
                  <a:srgbClr val="002060"/>
                </a:solidFill>
              </a:rPr>
              <a:t>(1) a </a:t>
            </a:r>
            <a:r>
              <a:rPr lang="en-US" b="1" u="sng" dirty="0">
                <a:solidFill>
                  <a:srgbClr val="002060"/>
                </a:solidFill>
              </a:rPr>
              <a:t>return promise</a:t>
            </a:r>
            <a:r>
              <a:rPr lang="en-US" b="1" dirty="0">
                <a:solidFill>
                  <a:srgbClr val="002060"/>
                </a:solidFill>
              </a:rPr>
              <a:t> </a:t>
            </a:r>
            <a:r>
              <a:rPr lang="en-US" b="1" dirty="0"/>
              <a:t>(to pay money or to give some service or property),</a:t>
            </a:r>
          </a:p>
          <a:p>
            <a:pPr lvl="2"/>
            <a:r>
              <a:rPr lang="en-US" b="1" dirty="0">
                <a:solidFill>
                  <a:srgbClr val="002060"/>
                </a:solidFill>
              </a:rPr>
              <a:t>(2) an </a:t>
            </a:r>
            <a:r>
              <a:rPr lang="en-US" b="1" u="sng" dirty="0">
                <a:solidFill>
                  <a:srgbClr val="002060"/>
                </a:solidFill>
              </a:rPr>
              <a:t>act</a:t>
            </a:r>
            <a:r>
              <a:rPr lang="en-US" b="1" dirty="0">
                <a:solidFill>
                  <a:srgbClr val="002060"/>
                </a:solidFill>
              </a:rPr>
              <a:t> or action other than a promise</a:t>
            </a:r>
            <a:r>
              <a:rPr lang="en-US" b="1" dirty="0"/>
              <a:t>,</a:t>
            </a:r>
          </a:p>
          <a:p>
            <a:pPr lvl="2"/>
            <a:r>
              <a:rPr lang="en-US" b="1" dirty="0">
                <a:solidFill>
                  <a:srgbClr val="002060"/>
                </a:solidFill>
              </a:rPr>
              <a:t>(3) a </a:t>
            </a:r>
            <a:r>
              <a:rPr lang="en-US" b="1" u="sng" dirty="0">
                <a:solidFill>
                  <a:srgbClr val="002060"/>
                </a:solidFill>
              </a:rPr>
              <a:t>forbearance</a:t>
            </a:r>
            <a:r>
              <a:rPr lang="en-US" b="1" dirty="0">
                <a:solidFill>
                  <a:srgbClr val="002060"/>
                </a:solidFill>
              </a:rPr>
              <a:t> </a:t>
            </a:r>
            <a:r>
              <a:rPr lang="en-US" b="1" dirty="0"/>
              <a:t>(where one party refrains from doing what he or she has a legal right to do), or</a:t>
            </a:r>
          </a:p>
          <a:p>
            <a:pPr lvl="2"/>
            <a:r>
              <a:rPr lang="en-US" b="1" dirty="0"/>
              <a:t>(4) the creation, modification, or destruction of a </a:t>
            </a:r>
            <a:r>
              <a:rPr lang="en-US" b="1" u="sng" dirty="0"/>
              <a:t>legal relationship</a:t>
            </a:r>
            <a:r>
              <a:rPr lang="en-US" b="1" dirty="0"/>
              <a:t> (for example: a business relationship).</a:t>
            </a:r>
          </a:p>
          <a:p>
            <a:r>
              <a:rPr lang="en-US" b="1" u="sng" dirty="0">
                <a:solidFill>
                  <a:srgbClr val="002060"/>
                </a:solidFill>
              </a:rPr>
              <a:t>Gifts</a:t>
            </a:r>
            <a:r>
              <a:rPr lang="en-US" b="1" dirty="0">
                <a:solidFill>
                  <a:srgbClr val="002060"/>
                </a:solidFill>
              </a:rPr>
              <a:t> are not legally enforceable contracts</a:t>
            </a:r>
            <a:r>
              <a:rPr lang="en-US" dirty="0"/>
              <a:t> (one side did not receive something of value).</a:t>
            </a:r>
          </a:p>
          <a:p>
            <a:r>
              <a:rPr lang="en-US" b="1" u="sng" dirty="0">
                <a:solidFill>
                  <a:srgbClr val="002060"/>
                </a:solidFill>
              </a:rPr>
              <a:t>Illusory</a:t>
            </a:r>
            <a:r>
              <a:rPr lang="en-US" b="1" dirty="0">
                <a:solidFill>
                  <a:srgbClr val="002060"/>
                </a:solidFill>
              </a:rPr>
              <a:t> Contracts- there is no reciprocal consideration and therefore no contract</a:t>
            </a:r>
            <a:r>
              <a:rPr lang="en-US" dirty="0"/>
              <a:t>. Examples:</a:t>
            </a:r>
          </a:p>
          <a:p>
            <a:pPr lvl="1"/>
            <a:r>
              <a:rPr lang="en-US" dirty="0"/>
              <a:t>Agreements to sell all of the goods that the buyer may need when that amount might be nothing at all.</a:t>
            </a:r>
          </a:p>
          <a:p>
            <a:pPr lvl="1"/>
            <a:r>
              <a:rPr lang="en-US" dirty="0"/>
              <a:t>When one party is already bound to do an act or past consideration is involved (</a:t>
            </a:r>
            <a:r>
              <a:rPr lang="en-US" b="1" dirty="0"/>
              <a:t>if A saves B’s life and then B agrees to pay him $20,000 for saving him</a:t>
            </a:r>
            <a:r>
              <a:rPr lang="en-US" dirty="0"/>
              <a:t>).</a:t>
            </a:r>
          </a:p>
          <a:p>
            <a:r>
              <a:rPr lang="en-US" b="1" dirty="0">
                <a:solidFill>
                  <a:srgbClr val="002060"/>
                </a:solidFill>
              </a:rPr>
              <a:t>Exceptions- when public policy excuses the need for consideration (example: pledges to a church or charity).</a:t>
            </a:r>
          </a:p>
        </p:txBody>
      </p:sp>
    </p:spTree>
    <p:extLst>
      <p:ext uri="{BB962C8B-B14F-4D97-AF65-F5344CB8AC3E}">
        <p14:creationId xmlns:p14="http://schemas.microsoft.com/office/powerpoint/2010/main" val="2089990677"/>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261. Breach of contract occurs when what happens?</a:t>
            </a:r>
          </a:p>
          <a:p>
            <a:pPr marL="0" indent="0">
              <a:buNone/>
            </a:pPr>
            <a:r>
              <a:rPr lang="en-US" dirty="0"/>
              <a:t>A. the contract is found unenforceable by the court</a:t>
            </a:r>
          </a:p>
          <a:p>
            <a:pPr marL="0" indent="0">
              <a:buNone/>
            </a:pPr>
            <a:r>
              <a:rPr lang="en-US" dirty="0"/>
              <a:t>B. the contract is deemed to have not existed</a:t>
            </a:r>
          </a:p>
          <a:p>
            <a:pPr marL="0" indent="0">
              <a:buNone/>
            </a:pPr>
            <a:r>
              <a:rPr lang="en-US" dirty="0"/>
              <a:t>C. the contract is deemed void or voidable by the court</a:t>
            </a:r>
          </a:p>
          <a:p>
            <a:pPr marL="0" indent="0">
              <a:buNone/>
            </a:pPr>
            <a:r>
              <a:rPr lang="en-US" dirty="0"/>
              <a:t>D. one of more parties to a contract fails to live up to the promises made in the contract</a:t>
            </a:r>
          </a:p>
          <a:p>
            <a:pPr marL="0" indent="0">
              <a:buNone/>
            </a:pPr>
            <a:endParaRPr lang="en-US" dirty="0"/>
          </a:p>
          <a:p>
            <a:pPr marL="0" indent="0">
              <a:buNone/>
            </a:pPr>
            <a:r>
              <a:rPr lang="en-US" dirty="0"/>
              <a:t>262. What is a promise or set of promises for the breach of which the law gives a remedy?</a:t>
            </a:r>
          </a:p>
          <a:p>
            <a:pPr marL="0" indent="0">
              <a:buNone/>
            </a:pPr>
            <a:r>
              <a:rPr lang="en-US" dirty="0"/>
              <a:t>A. offer</a:t>
            </a:r>
          </a:p>
          <a:p>
            <a:pPr marL="0" indent="0">
              <a:buNone/>
            </a:pPr>
            <a:r>
              <a:rPr lang="en-US" dirty="0"/>
              <a:t>B. acceptance</a:t>
            </a:r>
          </a:p>
          <a:p>
            <a:pPr marL="0" indent="0">
              <a:buNone/>
            </a:pPr>
            <a:r>
              <a:rPr lang="en-US" dirty="0"/>
              <a:t>C. contract</a:t>
            </a:r>
          </a:p>
          <a:p>
            <a:pPr marL="0" indent="0">
              <a:buNone/>
            </a:pPr>
            <a:r>
              <a:rPr lang="en-US" dirty="0"/>
              <a:t>D. lease</a:t>
            </a:r>
          </a:p>
        </p:txBody>
      </p:sp>
    </p:spTree>
    <p:extLst>
      <p:ext uri="{BB962C8B-B14F-4D97-AF65-F5344CB8AC3E}">
        <p14:creationId xmlns:p14="http://schemas.microsoft.com/office/powerpoint/2010/main" val="3194065839"/>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263. What is the legally enforceable agreement between two or more parties to exchange something of value?</a:t>
            </a:r>
          </a:p>
          <a:p>
            <a:pPr marL="0" indent="0">
              <a:buNone/>
            </a:pPr>
            <a:r>
              <a:rPr lang="en-US" dirty="0"/>
              <a:t>A. offer</a:t>
            </a:r>
          </a:p>
          <a:p>
            <a:pPr marL="0" indent="0">
              <a:buNone/>
            </a:pPr>
            <a:r>
              <a:rPr lang="en-US" dirty="0"/>
              <a:t>B. acceptance</a:t>
            </a:r>
          </a:p>
          <a:p>
            <a:pPr marL="0" indent="0">
              <a:buNone/>
            </a:pPr>
            <a:r>
              <a:rPr lang="en-US" dirty="0"/>
              <a:t>C. contract</a:t>
            </a:r>
          </a:p>
          <a:p>
            <a:pPr marL="0" indent="0">
              <a:buNone/>
            </a:pPr>
            <a:r>
              <a:rPr lang="en-US" dirty="0"/>
              <a:t>D. lease</a:t>
            </a:r>
          </a:p>
          <a:p>
            <a:pPr marL="0" indent="0">
              <a:buNone/>
            </a:pPr>
            <a:endParaRPr lang="en-US" dirty="0"/>
          </a:p>
          <a:p>
            <a:pPr marL="0" indent="0">
              <a:buNone/>
            </a:pPr>
            <a:r>
              <a:rPr lang="en-US" dirty="0"/>
              <a:t>264. Which of the following is </a:t>
            </a:r>
            <a:r>
              <a:rPr lang="en-US" u="sng" dirty="0"/>
              <a:t>not</a:t>
            </a:r>
            <a:r>
              <a:rPr lang="en-US" dirty="0"/>
              <a:t> a general requirement of all contracts?</a:t>
            </a:r>
          </a:p>
          <a:p>
            <a:pPr marL="0" indent="0">
              <a:buNone/>
            </a:pPr>
            <a:r>
              <a:rPr lang="en-US" dirty="0"/>
              <a:t>A. parties must be competent</a:t>
            </a:r>
          </a:p>
          <a:p>
            <a:pPr marL="0" indent="0">
              <a:buNone/>
            </a:pPr>
            <a:r>
              <a:rPr lang="en-US" dirty="0"/>
              <a:t>B. the contract must be in writing or witnessed</a:t>
            </a:r>
          </a:p>
          <a:p>
            <a:pPr marL="0" indent="0">
              <a:buNone/>
            </a:pPr>
            <a:r>
              <a:rPr lang="en-US" dirty="0"/>
              <a:t>C. agreement must be mutual</a:t>
            </a:r>
          </a:p>
          <a:p>
            <a:pPr marL="0" indent="0">
              <a:buNone/>
            </a:pPr>
            <a:r>
              <a:rPr lang="en-US" dirty="0"/>
              <a:t>D. both sides must receive something of value</a:t>
            </a:r>
          </a:p>
        </p:txBody>
      </p:sp>
    </p:spTree>
    <p:extLst>
      <p:ext uri="{BB962C8B-B14F-4D97-AF65-F5344CB8AC3E}">
        <p14:creationId xmlns:p14="http://schemas.microsoft.com/office/powerpoint/2010/main" val="2250518338"/>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265. Which of the following is </a:t>
            </a:r>
            <a:r>
              <a:rPr lang="en-US" u="sng" dirty="0"/>
              <a:t>not</a:t>
            </a:r>
            <a:r>
              <a:rPr lang="en-US" dirty="0"/>
              <a:t> an element of all valid contracts?</a:t>
            </a:r>
          </a:p>
          <a:p>
            <a:pPr marL="0" indent="0">
              <a:buNone/>
            </a:pPr>
            <a:r>
              <a:rPr lang="en-US" dirty="0"/>
              <a:t>A. offer</a:t>
            </a:r>
          </a:p>
          <a:p>
            <a:pPr marL="0" indent="0">
              <a:buNone/>
            </a:pPr>
            <a:r>
              <a:rPr lang="en-US" dirty="0"/>
              <a:t>B. acceptance</a:t>
            </a:r>
          </a:p>
          <a:p>
            <a:pPr marL="0" indent="0">
              <a:buNone/>
            </a:pPr>
            <a:r>
              <a:rPr lang="en-US" dirty="0"/>
              <a:t>C. consideration</a:t>
            </a:r>
          </a:p>
          <a:p>
            <a:pPr marL="0" indent="0">
              <a:buNone/>
            </a:pPr>
            <a:r>
              <a:rPr lang="en-US" dirty="0"/>
              <a:t>D. in writing</a:t>
            </a:r>
          </a:p>
          <a:p>
            <a:pPr marL="0" indent="0">
              <a:buNone/>
            </a:pPr>
            <a:endParaRPr lang="en-US" dirty="0"/>
          </a:p>
          <a:p>
            <a:pPr marL="0" indent="0">
              <a:buNone/>
            </a:pPr>
            <a:r>
              <a:rPr lang="en-US" dirty="0"/>
              <a:t>266. Which of the following is </a:t>
            </a:r>
            <a:r>
              <a:rPr lang="en-US" u="sng" dirty="0"/>
              <a:t>not</a:t>
            </a:r>
            <a:r>
              <a:rPr lang="en-US" dirty="0"/>
              <a:t> one of the requirements for a valid offer?</a:t>
            </a:r>
          </a:p>
          <a:p>
            <a:pPr marL="0" indent="0">
              <a:buNone/>
            </a:pPr>
            <a:r>
              <a:rPr lang="en-US" dirty="0"/>
              <a:t>A. both sides must receive something of value</a:t>
            </a:r>
          </a:p>
          <a:p>
            <a:pPr marL="0" indent="0">
              <a:buNone/>
            </a:pPr>
            <a:r>
              <a:rPr lang="en-US" dirty="0"/>
              <a:t>B. terms must be reasonably definite or certain </a:t>
            </a:r>
          </a:p>
          <a:p>
            <a:pPr marL="0" indent="0">
              <a:buNone/>
            </a:pPr>
            <a:r>
              <a:rPr lang="en-US" dirty="0"/>
              <a:t>C. intention to be legally bound</a:t>
            </a:r>
          </a:p>
          <a:p>
            <a:pPr marL="0" indent="0">
              <a:buNone/>
            </a:pPr>
            <a:r>
              <a:rPr lang="en-US" dirty="0"/>
              <a:t>D. must be communicated to the offeree</a:t>
            </a:r>
          </a:p>
        </p:txBody>
      </p:sp>
    </p:spTree>
    <p:extLst>
      <p:ext uri="{BB962C8B-B14F-4D97-AF65-F5344CB8AC3E}">
        <p14:creationId xmlns:p14="http://schemas.microsoft.com/office/powerpoint/2010/main" val="8772179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lstStyle/>
          <a:p>
            <a:pPr marL="0" indent="0">
              <a:buNone/>
            </a:pPr>
            <a:r>
              <a:rPr lang="en-US" dirty="0"/>
              <a:t>18. In what way can the executive branch make law in the U.S.?</a:t>
            </a:r>
          </a:p>
          <a:p>
            <a:pPr marL="0" indent="0">
              <a:buNone/>
            </a:pPr>
            <a:r>
              <a:rPr lang="en-US" dirty="0"/>
              <a:t>A. establishing precedent</a:t>
            </a:r>
          </a:p>
          <a:p>
            <a:pPr marL="0" indent="0">
              <a:buNone/>
            </a:pPr>
            <a:r>
              <a:rPr lang="en-US" dirty="0"/>
              <a:t>B. issuing an executive order</a:t>
            </a:r>
          </a:p>
          <a:p>
            <a:pPr marL="0" indent="0">
              <a:buNone/>
            </a:pPr>
            <a:r>
              <a:rPr lang="en-US" dirty="0"/>
              <a:t>C. overriding a presidential veto</a:t>
            </a:r>
          </a:p>
          <a:p>
            <a:pPr marL="0" indent="0">
              <a:buNone/>
            </a:pPr>
            <a:r>
              <a:rPr lang="en-US" dirty="0"/>
              <a:t>D. passing administrative rules and regulations</a:t>
            </a:r>
          </a:p>
          <a:p>
            <a:pPr marL="0" indent="0">
              <a:buNone/>
            </a:pPr>
            <a:endParaRPr lang="en-US" dirty="0"/>
          </a:p>
          <a:p>
            <a:pPr marL="0" indent="0">
              <a:buNone/>
            </a:pPr>
            <a:r>
              <a:rPr lang="en-US" dirty="0"/>
              <a:t>19. If Eva takes a letter out of Ali’s mailbox that was sent to Ali by her aunt in Canada, Eva has violated which type of law?</a:t>
            </a:r>
          </a:p>
          <a:p>
            <a:pPr marL="0" indent="0">
              <a:buNone/>
            </a:pPr>
            <a:r>
              <a:rPr lang="en-US" dirty="0"/>
              <a:t>A. local</a:t>
            </a:r>
          </a:p>
          <a:p>
            <a:pPr marL="0" indent="0">
              <a:buNone/>
            </a:pPr>
            <a:r>
              <a:rPr lang="en-US" dirty="0"/>
              <a:t>B. state</a:t>
            </a:r>
          </a:p>
          <a:p>
            <a:pPr marL="0" indent="0">
              <a:buNone/>
            </a:pPr>
            <a:r>
              <a:rPr lang="en-US" dirty="0"/>
              <a:t>C. federal</a:t>
            </a:r>
          </a:p>
          <a:p>
            <a:pPr marL="0" indent="0">
              <a:buNone/>
            </a:pPr>
            <a:r>
              <a:rPr lang="en-US" dirty="0"/>
              <a:t>D. all of the above</a:t>
            </a:r>
          </a:p>
        </p:txBody>
      </p:sp>
    </p:spTree>
    <p:extLst>
      <p:ext uri="{BB962C8B-B14F-4D97-AF65-F5344CB8AC3E}">
        <p14:creationId xmlns:p14="http://schemas.microsoft.com/office/powerpoint/2010/main" val="1710791064"/>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267. Which of the following is </a:t>
            </a:r>
            <a:r>
              <a:rPr lang="en-US" u="sng" dirty="0"/>
              <a:t>not</a:t>
            </a:r>
            <a:r>
              <a:rPr lang="en-US" dirty="0"/>
              <a:t> one of the requirements for a valid acceptance?</a:t>
            </a:r>
          </a:p>
          <a:p>
            <a:pPr marL="0" indent="0">
              <a:buNone/>
            </a:pPr>
            <a:r>
              <a:rPr lang="en-US" dirty="0"/>
              <a:t>A. must make a positive response to the offer</a:t>
            </a:r>
          </a:p>
          <a:p>
            <a:pPr marL="0" indent="0">
              <a:buNone/>
            </a:pPr>
            <a:r>
              <a:rPr lang="en-US" dirty="0"/>
              <a:t>B. must be communicated to the offeror or his agent</a:t>
            </a:r>
          </a:p>
          <a:p>
            <a:pPr marL="0" indent="0">
              <a:buNone/>
            </a:pPr>
            <a:r>
              <a:rPr lang="en-US" dirty="0"/>
              <a:t>C. cannot be sent via the mail due to the mailbox rule</a:t>
            </a:r>
          </a:p>
          <a:p>
            <a:pPr marL="0" indent="0">
              <a:buNone/>
            </a:pPr>
            <a:r>
              <a:rPr lang="en-US" dirty="0"/>
              <a:t>D. must be made timely</a:t>
            </a:r>
          </a:p>
          <a:p>
            <a:pPr marL="0" indent="0">
              <a:buNone/>
            </a:pPr>
            <a:endParaRPr lang="en-US" dirty="0"/>
          </a:p>
          <a:p>
            <a:pPr marL="0" indent="0">
              <a:buNone/>
            </a:pPr>
            <a:r>
              <a:rPr lang="en-US" dirty="0"/>
              <a:t>268. Josie jokingly said that she would sell her house to Tim for $5 because he was such a “good guy.” Tim said, “I accept the offer,” and handed her a $5 bill. Was this a valid offer and acceptance?</a:t>
            </a:r>
          </a:p>
          <a:p>
            <a:pPr marL="0" indent="0">
              <a:buNone/>
            </a:pPr>
            <a:r>
              <a:rPr lang="en-US" dirty="0"/>
              <a:t>A. yes, all elements of offer and acceptance were met</a:t>
            </a:r>
          </a:p>
          <a:p>
            <a:pPr marL="0" indent="0">
              <a:buNone/>
            </a:pPr>
            <a:r>
              <a:rPr lang="en-US" dirty="0"/>
              <a:t>B. no, all of the elements of offer were met but not all of the elements of acceptance</a:t>
            </a:r>
          </a:p>
          <a:p>
            <a:pPr marL="0" indent="0">
              <a:buNone/>
            </a:pPr>
            <a:r>
              <a:rPr lang="en-US" dirty="0"/>
              <a:t>C. no, all of the elements of acceptance were met but not all of the elements of offer</a:t>
            </a:r>
          </a:p>
          <a:p>
            <a:pPr marL="0" indent="0">
              <a:buNone/>
            </a:pPr>
            <a:r>
              <a:rPr lang="en-US" dirty="0"/>
              <a:t>D. no, neither all of the elements of offer nor all of the elements of acceptance were met</a:t>
            </a:r>
          </a:p>
        </p:txBody>
      </p:sp>
    </p:spTree>
    <p:extLst>
      <p:ext uri="{BB962C8B-B14F-4D97-AF65-F5344CB8AC3E}">
        <p14:creationId xmlns:p14="http://schemas.microsoft.com/office/powerpoint/2010/main" val="2629763029"/>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269. Each party in a contract must receive something of value. What is this known as?</a:t>
            </a:r>
          </a:p>
          <a:p>
            <a:pPr marL="0" indent="0">
              <a:buNone/>
            </a:pPr>
            <a:r>
              <a:rPr lang="en-US" dirty="0"/>
              <a:t>A. offer</a:t>
            </a:r>
          </a:p>
          <a:p>
            <a:pPr marL="0" indent="0">
              <a:buNone/>
            </a:pPr>
            <a:r>
              <a:rPr lang="en-US" dirty="0"/>
              <a:t>B. acceptance</a:t>
            </a:r>
          </a:p>
          <a:p>
            <a:pPr marL="0" indent="0">
              <a:buNone/>
            </a:pPr>
            <a:r>
              <a:rPr lang="en-US" dirty="0"/>
              <a:t>C. consideration</a:t>
            </a:r>
          </a:p>
          <a:p>
            <a:pPr marL="0" indent="0">
              <a:buNone/>
            </a:pPr>
            <a:r>
              <a:rPr lang="en-US" dirty="0"/>
              <a:t>D. legality</a:t>
            </a:r>
          </a:p>
          <a:p>
            <a:pPr marL="0" indent="0">
              <a:buNone/>
            </a:pPr>
            <a:endParaRPr lang="en-US" dirty="0"/>
          </a:p>
          <a:p>
            <a:pPr marL="0" indent="0">
              <a:buNone/>
            </a:pPr>
            <a:r>
              <a:rPr lang="en-US" dirty="0"/>
              <a:t>270. Which of the following is not a form of consideration?</a:t>
            </a:r>
          </a:p>
          <a:p>
            <a:pPr marL="0" indent="0">
              <a:buNone/>
            </a:pPr>
            <a:r>
              <a:rPr lang="en-US" dirty="0"/>
              <a:t>A. a promise in exchange for a promise</a:t>
            </a:r>
          </a:p>
          <a:p>
            <a:pPr marL="0" indent="0">
              <a:buNone/>
            </a:pPr>
            <a:r>
              <a:rPr lang="en-US" dirty="0"/>
              <a:t>B. an act in exchange for a promise</a:t>
            </a:r>
          </a:p>
          <a:p>
            <a:pPr marL="0" indent="0">
              <a:buNone/>
            </a:pPr>
            <a:r>
              <a:rPr lang="en-US" dirty="0"/>
              <a:t>C. a forbearance in exchange for a promise</a:t>
            </a:r>
          </a:p>
          <a:p>
            <a:pPr marL="0" indent="0">
              <a:buNone/>
            </a:pPr>
            <a:r>
              <a:rPr lang="en-US" dirty="0"/>
              <a:t>D. a legal duty in exchange for a promise</a:t>
            </a:r>
          </a:p>
        </p:txBody>
      </p:sp>
    </p:spTree>
    <p:extLst>
      <p:ext uri="{BB962C8B-B14F-4D97-AF65-F5344CB8AC3E}">
        <p14:creationId xmlns:p14="http://schemas.microsoft.com/office/powerpoint/2010/main" val="44442957"/>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271. Penelope was a life guard and she saved little Jonny’s life. Because he was so grateful for the rescue, Jonny’s dad promised to pay for Penelope’s college. Is this valid consideration?</a:t>
            </a:r>
          </a:p>
          <a:p>
            <a:pPr marL="0" indent="0">
              <a:buNone/>
            </a:pPr>
            <a:r>
              <a:rPr lang="en-US" dirty="0"/>
              <a:t>A. yes, it is an act in exchange for a promise</a:t>
            </a:r>
          </a:p>
          <a:p>
            <a:pPr marL="0" indent="0">
              <a:buNone/>
            </a:pPr>
            <a:r>
              <a:rPr lang="en-US" dirty="0"/>
              <a:t>B. yes, it is a promise in exchange for a promise</a:t>
            </a:r>
          </a:p>
          <a:p>
            <a:pPr marL="0" indent="0">
              <a:buNone/>
            </a:pPr>
            <a:r>
              <a:rPr lang="en-US" dirty="0"/>
              <a:t>C. no, it is a promise that is not enforceable</a:t>
            </a:r>
          </a:p>
          <a:p>
            <a:pPr marL="0" indent="0">
              <a:buNone/>
            </a:pPr>
            <a:r>
              <a:rPr lang="en-US" dirty="0"/>
              <a:t>D. no, it is not a serious offer because it was made in the spur of the moment right after the rescue</a:t>
            </a:r>
          </a:p>
          <a:p>
            <a:pPr marL="0" indent="0">
              <a:buNone/>
            </a:pPr>
            <a:endParaRPr lang="en-US" dirty="0"/>
          </a:p>
          <a:p>
            <a:pPr marL="0" indent="0">
              <a:buNone/>
            </a:pPr>
            <a:r>
              <a:rPr lang="en-US" dirty="0"/>
              <a:t>272. Erik promises to buy Kim a new car for her birthday. He fails to do so. Will Kim win in a lawsuit against Erik for breach of contract?</a:t>
            </a:r>
          </a:p>
          <a:p>
            <a:pPr marL="0" indent="0">
              <a:buNone/>
            </a:pPr>
            <a:r>
              <a:rPr lang="en-US" dirty="0"/>
              <a:t>A. no, gifts are not contracts because there is lack of mutual consideration</a:t>
            </a:r>
          </a:p>
          <a:p>
            <a:pPr marL="0" indent="0">
              <a:buNone/>
            </a:pPr>
            <a:r>
              <a:rPr lang="en-US" dirty="0"/>
              <a:t>B. no, gifts are not contracts because they are made out of the goodness of one’s heart</a:t>
            </a:r>
          </a:p>
          <a:p>
            <a:pPr marL="0" indent="0">
              <a:buNone/>
            </a:pPr>
            <a:r>
              <a:rPr lang="en-US" dirty="0"/>
              <a:t>C. no, gifts are not contracts because of a failure with regards to the offer</a:t>
            </a:r>
          </a:p>
          <a:p>
            <a:pPr marL="0" indent="0">
              <a:buNone/>
            </a:pPr>
            <a:r>
              <a:rPr lang="en-US" dirty="0"/>
              <a:t>D. no gifts are not contracts because of a failure with regards to the acceptance</a:t>
            </a:r>
          </a:p>
        </p:txBody>
      </p:sp>
    </p:spTree>
    <p:extLst>
      <p:ext uri="{BB962C8B-B14F-4D97-AF65-F5344CB8AC3E}">
        <p14:creationId xmlns:p14="http://schemas.microsoft.com/office/powerpoint/2010/main" val="3163657426"/>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normAutofit/>
          </a:bodyPr>
          <a:lstStyle/>
          <a:p>
            <a:pPr algn="ctr"/>
            <a:r>
              <a:rPr lang="en-US" dirty="0">
                <a:solidFill>
                  <a:srgbClr val="00B050"/>
                </a:solidFill>
              </a:rPr>
              <a:t>Problem 55. Contract or Not?</a:t>
            </a:r>
          </a:p>
        </p:txBody>
      </p:sp>
      <p:sp>
        <p:nvSpPr>
          <p:cNvPr id="3" name="Content Placeholder 2"/>
          <p:cNvSpPr>
            <a:spLocks noGrp="1"/>
          </p:cNvSpPr>
          <p:nvPr>
            <p:ph idx="1"/>
          </p:nvPr>
        </p:nvSpPr>
        <p:spPr>
          <a:xfrm>
            <a:off x="0" y="1609344"/>
            <a:ext cx="12192000" cy="5248656"/>
          </a:xfrm>
        </p:spPr>
        <p:txBody>
          <a:bodyPr/>
          <a:lstStyle/>
          <a:p>
            <a:pPr marL="0" indent="0">
              <a:buNone/>
            </a:pPr>
            <a:r>
              <a:rPr lang="en-US" dirty="0"/>
              <a:t>Read each of the following situations and decide whether a contract has been made. Give your reasons.</a:t>
            </a:r>
          </a:p>
          <a:p>
            <a:pPr marL="0" indent="0">
              <a:buNone/>
            </a:pPr>
            <a:endParaRPr lang="en-US" dirty="0"/>
          </a:p>
          <a:p>
            <a:pPr marL="457200" indent="-457200">
              <a:buFont typeface="+mj-lt"/>
              <a:buAutoNum type="arabicPeriod"/>
            </a:pPr>
            <a:r>
              <a:rPr lang="en-US" dirty="0"/>
              <a:t>An auctioneer says, “Do I hear a bid for this antique sofa?” Someone in the crowd says, “$300.”</a:t>
            </a:r>
          </a:p>
          <a:p>
            <a:pPr marL="457200" indent="-457200">
              <a:buFont typeface="+mj-lt"/>
              <a:buAutoNum type="arabicPeriod"/>
            </a:pPr>
            <a:r>
              <a:rPr lang="en-US" dirty="0"/>
              <a:t>Yukiko says to Basil, “I’m going to sell my car for $500.” Basil replies, “All right, here is the money. I’ll take it.”</a:t>
            </a:r>
          </a:p>
          <a:p>
            <a:pPr marL="457200" indent="-457200">
              <a:buFont typeface="+mj-lt"/>
              <a:buAutoNum type="arabicPeriod"/>
            </a:pPr>
            <a:r>
              <a:rPr lang="en-US" dirty="0"/>
              <a:t>The citizens of a small town collect $1,000 and offer it as a reward for the capture of a suspected criminal. The sheriff captures the suspect and seeks the reward.</a:t>
            </a:r>
          </a:p>
          <a:p>
            <a:pPr marL="457200" indent="-457200">
              <a:buFont typeface="+mj-lt"/>
              <a:buAutoNum type="arabicPeriod"/>
            </a:pPr>
            <a:r>
              <a:rPr lang="en-US" dirty="0"/>
              <a:t>Megan’s father promises to pay her $1,000 when she turns 18. On her 18</a:t>
            </a:r>
            <a:r>
              <a:rPr lang="en-US" baseline="30000" dirty="0"/>
              <a:t>th</a:t>
            </a:r>
            <a:r>
              <a:rPr lang="en-US" dirty="0"/>
              <a:t> birthday, she seeks the money.</a:t>
            </a:r>
          </a:p>
          <a:p>
            <a:pPr marL="457200" indent="-457200">
              <a:buFont typeface="+mj-lt"/>
              <a:buAutoNum type="arabicPeriod"/>
            </a:pPr>
            <a:r>
              <a:rPr lang="en-US" dirty="0"/>
              <a:t>Standing at one end of a long bridge, Shelly says to Lynn, “I’ll give you $5 if you walk across the bridge.” Lynn says nothing but starts walking across the bridge.</a:t>
            </a:r>
          </a:p>
          <a:p>
            <a:pPr marL="457200" indent="-457200">
              <a:buFont typeface="+mj-lt"/>
              <a:buAutoNum type="arabicPeriod"/>
            </a:pPr>
            <a:r>
              <a:rPr lang="en-US" dirty="0"/>
              <a:t>Liz offers Sharon $100 to steal four hubcaps for her new sports car. Sharon steals the hubcaps from a car dealership, brings them to Liz, and asks for the money.</a:t>
            </a:r>
          </a:p>
        </p:txBody>
      </p:sp>
    </p:spTree>
    <p:extLst>
      <p:ext uri="{BB962C8B-B14F-4D97-AF65-F5344CB8AC3E}">
        <p14:creationId xmlns:p14="http://schemas.microsoft.com/office/powerpoint/2010/main" val="1374501251"/>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Day 50. Objectives</a:t>
            </a:r>
          </a:p>
        </p:txBody>
      </p:sp>
      <p:sp>
        <p:nvSpPr>
          <p:cNvPr id="3" name="Content Placeholder 2"/>
          <p:cNvSpPr>
            <a:spLocks noGrp="1"/>
          </p:cNvSpPr>
          <p:nvPr>
            <p:ph idx="1"/>
          </p:nvPr>
        </p:nvSpPr>
        <p:spPr>
          <a:xfrm>
            <a:off x="0" y="1609344"/>
            <a:ext cx="12192000" cy="5248656"/>
          </a:xfrm>
        </p:spPr>
        <p:txBody>
          <a:bodyPr/>
          <a:lstStyle/>
          <a:p>
            <a:pPr lvl="1"/>
            <a:r>
              <a:rPr lang="en-US" dirty="0"/>
              <a:t>Students will be able to:</a:t>
            </a:r>
          </a:p>
          <a:p>
            <a:pPr lvl="2"/>
            <a:r>
              <a:rPr lang="en-US" dirty="0"/>
              <a:t>Explain the concept of genuine assent and identify potential issues with genuine mutual assent, which lead to potential problems in contract formation;</a:t>
            </a:r>
          </a:p>
          <a:p>
            <a:pPr lvl="2"/>
            <a:r>
              <a:rPr lang="en-US" dirty="0"/>
              <a:t>Explain the importance of legality in contract formation; and</a:t>
            </a:r>
          </a:p>
          <a:p>
            <a:pPr lvl="2"/>
            <a:r>
              <a:rPr lang="en-US" dirty="0"/>
              <a:t>Describe the problems of unconscionable contracts, contracts of adhesion, contracts with minors, and contracts with incompetents, and what courts can do to contracts that fall into these categories as a matter of public policy.</a:t>
            </a:r>
          </a:p>
        </p:txBody>
      </p:sp>
    </p:spTree>
    <p:extLst>
      <p:ext uri="{BB962C8B-B14F-4D97-AF65-F5344CB8AC3E}">
        <p14:creationId xmlns:p14="http://schemas.microsoft.com/office/powerpoint/2010/main" val="4287881196"/>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Genuine Assent</a:t>
            </a:r>
          </a:p>
        </p:txBody>
      </p:sp>
      <p:sp>
        <p:nvSpPr>
          <p:cNvPr id="3" name="Content Placeholder 2"/>
          <p:cNvSpPr>
            <a:spLocks noGrp="1"/>
          </p:cNvSpPr>
          <p:nvPr>
            <p:ph idx="1"/>
          </p:nvPr>
        </p:nvSpPr>
        <p:spPr>
          <a:xfrm>
            <a:off x="0" y="1609344"/>
            <a:ext cx="12192000" cy="4979715"/>
          </a:xfrm>
        </p:spPr>
        <p:txBody>
          <a:bodyPr>
            <a:normAutofit fontScale="92500" lnSpcReduction="20000"/>
          </a:bodyPr>
          <a:lstStyle/>
          <a:p>
            <a:r>
              <a:rPr lang="en-US" b="1" dirty="0">
                <a:solidFill>
                  <a:srgbClr val="002060"/>
                </a:solidFill>
              </a:rPr>
              <a:t>Genuine Assent- </a:t>
            </a:r>
            <a:r>
              <a:rPr lang="en-US" b="1" u="sng" dirty="0">
                <a:solidFill>
                  <a:srgbClr val="002060"/>
                </a:solidFill>
              </a:rPr>
              <a:t>consent</a:t>
            </a:r>
            <a:r>
              <a:rPr lang="en-US" b="1" dirty="0">
                <a:solidFill>
                  <a:srgbClr val="002060"/>
                </a:solidFill>
              </a:rPr>
              <a:t> to enter into a contract is </a:t>
            </a:r>
            <a:r>
              <a:rPr lang="en-US" b="1" u="sng" dirty="0">
                <a:solidFill>
                  <a:srgbClr val="002060"/>
                </a:solidFill>
              </a:rPr>
              <a:t>freely given</a:t>
            </a:r>
            <a:r>
              <a:rPr lang="en-US" b="1" dirty="0">
                <a:solidFill>
                  <a:srgbClr val="002060"/>
                </a:solidFill>
              </a:rPr>
              <a:t> by both sides.</a:t>
            </a:r>
          </a:p>
          <a:p>
            <a:r>
              <a:rPr lang="en-US" b="1" dirty="0">
                <a:solidFill>
                  <a:srgbClr val="002060"/>
                </a:solidFill>
              </a:rPr>
              <a:t>Lack of Genuine Assent:</a:t>
            </a:r>
          </a:p>
          <a:p>
            <a:pPr lvl="1"/>
            <a:r>
              <a:rPr lang="en-US" b="1" u="sng" dirty="0">
                <a:solidFill>
                  <a:srgbClr val="002060"/>
                </a:solidFill>
              </a:rPr>
              <a:t>Fraud</a:t>
            </a:r>
          </a:p>
          <a:p>
            <a:pPr lvl="2"/>
            <a:r>
              <a:rPr lang="en-US" dirty="0"/>
              <a:t>1. false representation (or lie),</a:t>
            </a:r>
          </a:p>
          <a:p>
            <a:pPr lvl="2"/>
            <a:r>
              <a:rPr lang="en-US" dirty="0"/>
              <a:t>2. about a material (important),</a:t>
            </a:r>
          </a:p>
          <a:p>
            <a:pPr lvl="2"/>
            <a:r>
              <a:rPr lang="en-US" dirty="0"/>
              <a:t>3. fact (not a personal opinion unless the person is an expert),</a:t>
            </a:r>
          </a:p>
          <a:p>
            <a:pPr lvl="2"/>
            <a:r>
              <a:rPr lang="en-US" dirty="0"/>
              <a:t>4. known to be false (or reckless indifference as to the truth),</a:t>
            </a:r>
          </a:p>
          <a:p>
            <a:pPr lvl="2"/>
            <a:r>
              <a:rPr lang="en-US" dirty="0"/>
              <a:t>5. made with the intent to deceive the other person into contracting,</a:t>
            </a:r>
          </a:p>
          <a:p>
            <a:pPr lvl="2"/>
            <a:r>
              <a:rPr lang="en-US" dirty="0"/>
              <a:t>6. the other party is, in fact, deceived into contracting in reliance on the lie, and</a:t>
            </a:r>
          </a:p>
          <a:p>
            <a:pPr lvl="2"/>
            <a:r>
              <a:rPr lang="en-US" dirty="0"/>
              <a:t>7. the victim is injured (a worse position) as a result.</a:t>
            </a:r>
          </a:p>
          <a:p>
            <a:pPr lvl="1"/>
            <a:r>
              <a:rPr lang="en-US" b="1" u="sng" dirty="0">
                <a:solidFill>
                  <a:srgbClr val="002060"/>
                </a:solidFill>
              </a:rPr>
              <a:t>Duress</a:t>
            </a:r>
            <a:r>
              <a:rPr lang="en-US" b="1" dirty="0"/>
              <a:t>- when one party is prevented from using free will by some </a:t>
            </a:r>
            <a:r>
              <a:rPr lang="en-US" b="1" dirty="0">
                <a:solidFill>
                  <a:srgbClr val="002060"/>
                </a:solidFill>
              </a:rPr>
              <a:t>wrongful act or threat from the other </a:t>
            </a:r>
            <a:r>
              <a:rPr lang="en-US" b="1" dirty="0"/>
              <a:t>(including blackmail).</a:t>
            </a:r>
            <a:r>
              <a:rPr lang="en-US" dirty="0"/>
              <a:t> The person under duress may elect to carry out the contract or void it. A threat of criminal prosecution is duress (extortion or menace) but not the threat of a civil lawsuit (legal right).</a:t>
            </a:r>
          </a:p>
          <a:p>
            <a:pPr lvl="1"/>
            <a:r>
              <a:rPr lang="en-US" b="1" u="sng" dirty="0">
                <a:solidFill>
                  <a:srgbClr val="002060"/>
                </a:solidFill>
              </a:rPr>
              <a:t>Undue Influence</a:t>
            </a:r>
            <a:r>
              <a:rPr lang="en-US" b="1" dirty="0">
                <a:solidFill>
                  <a:srgbClr val="002060"/>
                </a:solidFill>
              </a:rPr>
              <a:t>- wrongful persuasion </a:t>
            </a:r>
            <a:r>
              <a:rPr lang="en-US" b="1" dirty="0"/>
              <a:t>or persistence (often by a trusted individual or someone in authority) that exploits the party and deprives the party of free will in making the contract.</a:t>
            </a:r>
          </a:p>
          <a:p>
            <a:pPr lvl="1"/>
            <a:r>
              <a:rPr lang="en-US" b="1" dirty="0">
                <a:solidFill>
                  <a:srgbClr val="002060"/>
                </a:solidFill>
              </a:rPr>
              <a:t>Some Mistakes:</a:t>
            </a:r>
          </a:p>
          <a:p>
            <a:pPr lvl="2"/>
            <a:r>
              <a:rPr lang="en-US" b="1" u="sng" dirty="0">
                <a:solidFill>
                  <a:srgbClr val="002060"/>
                </a:solidFill>
              </a:rPr>
              <a:t>Bilateral</a:t>
            </a:r>
            <a:r>
              <a:rPr lang="en-US" b="1" dirty="0">
                <a:solidFill>
                  <a:srgbClr val="002060"/>
                </a:solidFill>
              </a:rPr>
              <a:t> mistake- mutual mistake by both parties about a material (important) fact renders a contract void or voidable by either party.</a:t>
            </a:r>
          </a:p>
          <a:p>
            <a:pPr lvl="2"/>
            <a:r>
              <a:rPr lang="en-US" b="1" dirty="0"/>
              <a:t>Unilateral mistake- mistake by one party about value, expectations, or the applicability of a statute generally does not affect the contract.</a:t>
            </a:r>
          </a:p>
        </p:txBody>
      </p:sp>
    </p:spTree>
    <p:extLst>
      <p:ext uri="{BB962C8B-B14F-4D97-AF65-F5344CB8AC3E}">
        <p14:creationId xmlns:p14="http://schemas.microsoft.com/office/powerpoint/2010/main" val="1760315727"/>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Legality in Formation &amp; Execution</a:t>
            </a:r>
          </a:p>
        </p:txBody>
      </p:sp>
      <p:sp>
        <p:nvSpPr>
          <p:cNvPr id="3" name="Content Placeholder 2"/>
          <p:cNvSpPr>
            <a:spLocks noGrp="1"/>
          </p:cNvSpPr>
          <p:nvPr>
            <p:ph idx="1"/>
          </p:nvPr>
        </p:nvSpPr>
        <p:spPr>
          <a:xfrm>
            <a:off x="0" y="1609344"/>
            <a:ext cx="12192000" cy="5248656"/>
          </a:xfrm>
        </p:spPr>
        <p:txBody>
          <a:bodyPr>
            <a:normAutofit fontScale="85000" lnSpcReduction="20000"/>
          </a:bodyPr>
          <a:lstStyle/>
          <a:p>
            <a:r>
              <a:rPr lang="en-US" b="1" dirty="0">
                <a:solidFill>
                  <a:srgbClr val="002060"/>
                </a:solidFill>
              </a:rPr>
              <a:t>Contracts must be </a:t>
            </a:r>
            <a:r>
              <a:rPr lang="en-US" b="1" u="sng" dirty="0">
                <a:solidFill>
                  <a:srgbClr val="002060"/>
                </a:solidFill>
              </a:rPr>
              <a:t>legal</a:t>
            </a:r>
            <a:r>
              <a:rPr lang="en-US" b="1" dirty="0">
                <a:solidFill>
                  <a:srgbClr val="002060"/>
                </a:solidFill>
              </a:rPr>
              <a:t> at the time of </a:t>
            </a:r>
            <a:r>
              <a:rPr lang="en-US" b="1" u="sng" dirty="0">
                <a:solidFill>
                  <a:srgbClr val="002060"/>
                </a:solidFill>
              </a:rPr>
              <a:t>formation</a:t>
            </a:r>
            <a:r>
              <a:rPr lang="en-US" b="1" dirty="0">
                <a:solidFill>
                  <a:srgbClr val="002060"/>
                </a:solidFill>
              </a:rPr>
              <a:t>. In other words they are:</a:t>
            </a:r>
            <a:endParaRPr lang="en-US" b="1" u="sng" dirty="0">
              <a:solidFill>
                <a:srgbClr val="002060"/>
              </a:solidFill>
            </a:endParaRPr>
          </a:p>
          <a:p>
            <a:pPr lvl="1"/>
            <a:r>
              <a:rPr lang="en-US" b="1" dirty="0">
                <a:solidFill>
                  <a:srgbClr val="002060"/>
                </a:solidFill>
              </a:rPr>
              <a:t>Not against </a:t>
            </a:r>
            <a:r>
              <a:rPr lang="en-US" b="1" u="sng" dirty="0">
                <a:solidFill>
                  <a:srgbClr val="002060"/>
                </a:solidFill>
              </a:rPr>
              <a:t>statute</a:t>
            </a:r>
            <a:r>
              <a:rPr lang="en-US" b="1" dirty="0">
                <a:solidFill>
                  <a:srgbClr val="002060"/>
                </a:solidFill>
              </a:rPr>
              <a:t>, or</a:t>
            </a:r>
            <a:endParaRPr lang="en-US" b="1" u="sng" dirty="0">
              <a:solidFill>
                <a:srgbClr val="002060"/>
              </a:solidFill>
            </a:endParaRPr>
          </a:p>
          <a:p>
            <a:pPr lvl="2"/>
            <a:r>
              <a:rPr lang="en-US" dirty="0"/>
              <a:t>Such as a contract to kill someone or commit a tort.</a:t>
            </a:r>
          </a:p>
          <a:p>
            <a:pPr lvl="2"/>
            <a:r>
              <a:rPr lang="en-US" dirty="0"/>
              <a:t> Types of contracts that might be illegal:</a:t>
            </a:r>
          </a:p>
          <a:p>
            <a:pPr lvl="3"/>
            <a:r>
              <a:rPr lang="en-US" dirty="0"/>
              <a:t>1. gambling or illegal lotteries,</a:t>
            </a:r>
          </a:p>
          <a:p>
            <a:pPr lvl="3"/>
            <a:r>
              <a:rPr lang="en-US" dirty="0"/>
              <a:t>2. practicing a trade or profession without a license,</a:t>
            </a:r>
          </a:p>
          <a:p>
            <a:pPr lvl="3"/>
            <a:r>
              <a:rPr lang="en-US" dirty="0"/>
              <a:t>3. engaging in profit-seeking business on Sundays (blue law), and</a:t>
            </a:r>
          </a:p>
          <a:p>
            <a:pPr lvl="3"/>
            <a:r>
              <a:rPr lang="en-US" dirty="0"/>
              <a:t>4. charging extremely high interest rates (usury).</a:t>
            </a:r>
          </a:p>
          <a:p>
            <a:pPr lvl="1"/>
            <a:r>
              <a:rPr lang="en-US" b="1" dirty="0">
                <a:solidFill>
                  <a:srgbClr val="002060"/>
                </a:solidFill>
              </a:rPr>
              <a:t>Not against </a:t>
            </a:r>
            <a:r>
              <a:rPr lang="en-US" b="1" u="sng" dirty="0">
                <a:solidFill>
                  <a:srgbClr val="002060"/>
                </a:solidFill>
              </a:rPr>
              <a:t>public policy </a:t>
            </a:r>
            <a:r>
              <a:rPr lang="en-US" b="1" dirty="0"/>
              <a:t>(prevailing community standards and the public good).</a:t>
            </a:r>
          </a:p>
          <a:p>
            <a:pPr lvl="2"/>
            <a:r>
              <a:rPr lang="en-US" dirty="0"/>
              <a:t>Types of contracts that might go against public policy:</a:t>
            </a:r>
          </a:p>
          <a:p>
            <a:pPr lvl="3"/>
            <a:r>
              <a:rPr lang="en-US" dirty="0"/>
              <a:t>1. obstructing justice by bribing jurors or paying witnesses to lie under oath, and</a:t>
            </a:r>
          </a:p>
          <a:p>
            <a:pPr lvl="3"/>
            <a:r>
              <a:rPr lang="en-US" dirty="0"/>
              <a:t>2. covenants not to compete, unless they are part of a (a) sale or dissolution of a business, or (b) when a new employee agrees not to accept a position with any other employer that is a competitor.</a:t>
            </a:r>
          </a:p>
          <a:p>
            <a:r>
              <a:rPr lang="en-US" dirty="0"/>
              <a:t>Contracts must be in the </a:t>
            </a:r>
            <a:r>
              <a:rPr lang="en-US" b="1" dirty="0"/>
              <a:t>prescribed form required by law </a:t>
            </a:r>
            <a:r>
              <a:rPr lang="en-US" dirty="0"/>
              <a:t>in order to be enforceable.</a:t>
            </a:r>
          </a:p>
          <a:p>
            <a:pPr lvl="1"/>
            <a:r>
              <a:rPr lang="en-US" dirty="0"/>
              <a:t>If the other party does not object then the contract may be routinely performed.</a:t>
            </a:r>
          </a:p>
          <a:p>
            <a:pPr lvl="1"/>
            <a:r>
              <a:rPr lang="en-US" dirty="0"/>
              <a:t>Examples:</a:t>
            </a:r>
          </a:p>
          <a:p>
            <a:pPr lvl="2"/>
            <a:r>
              <a:rPr lang="en-US" dirty="0"/>
              <a:t>Statute of Frauds- certain contracts must be (1) evidenced by a writing and (2) signed by the party against whom enforcement is sought (explained later).</a:t>
            </a:r>
          </a:p>
          <a:p>
            <a:r>
              <a:rPr lang="en-US" b="1" dirty="0">
                <a:solidFill>
                  <a:srgbClr val="002060"/>
                </a:solidFill>
              </a:rPr>
              <a:t>Contracts that are so unfair, harsh, or oppressive can be struck down by a court in equity as </a:t>
            </a:r>
            <a:r>
              <a:rPr lang="en-US" b="1" u="sng" dirty="0">
                <a:solidFill>
                  <a:srgbClr val="002060"/>
                </a:solidFill>
              </a:rPr>
              <a:t>unconscionable</a:t>
            </a:r>
            <a:r>
              <a:rPr lang="en-US" b="1" dirty="0">
                <a:solidFill>
                  <a:srgbClr val="002060"/>
                </a:solidFill>
              </a:rPr>
              <a:t>.</a:t>
            </a:r>
            <a:endParaRPr lang="en-US" b="1" u="sng" dirty="0">
              <a:solidFill>
                <a:srgbClr val="002060"/>
              </a:solidFill>
            </a:endParaRPr>
          </a:p>
          <a:p>
            <a:pPr lvl="1"/>
            <a:r>
              <a:rPr lang="en-US" b="1" u="sng" dirty="0">
                <a:solidFill>
                  <a:srgbClr val="002060"/>
                </a:solidFill>
              </a:rPr>
              <a:t>Adhesion</a:t>
            </a:r>
            <a:r>
              <a:rPr lang="en-US" b="1" dirty="0">
                <a:solidFill>
                  <a:srgbClr val="002060"/>
                </a:solidFill>
              </a:rPr>
              <a:t> Contracts- take it or leave it </a:t>
            </a:r>
            <a:r>
              <a:rPr lang="en-US" b="1" dirty="0"/>
              <a:t>contract (although </a:t>
            </a:r>
            <a:r>
              <a:rPr lang="en-US" b="1" i="1" dirty="0"/>
              <a:t>caveat emptor </a:t>
            </a:r>
            <a:r>
              <a:rPr lang="en-US" b="1" dirty="0"/>
              <a:t>(buyer beware) is the rule).</a:t>
            </a:r>
          </a:p>
          <a:p>
            <a:pPr lvl="1"/>
            <a:r>
              <a:rPr lang="en-US" b="1" dirty="0">
                <a:solidFill>
                  <a:srgbClr val="002060"/>
                </a:solidFill>
              </a:rPr>
              <a:t>Uneven bargaining power.</a:t>
            </a:r>
          </a:p>
        </p:txBody>
      </p:sp>
    </p:spTree>
    <p:extLst>
      <p:ext uri="{BB962C8B-B14F-4D97-AF65-F5344CB8AC3E}">
        <p14:creationId xmlns:p14="http://schemas.microsoft.com/office/powerpoint/2010/main" val="2738415583"/>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Competency in Contracting</a:t>
            </a:r>
          </a:p>
        </p:txBody>
      </p:sp>
      <p:sp>
        <p:nvSpPr>
          <p:cNvPr id="3" name="Content Placeholder 2"/>
          <p:cNvSpPr>
            <a:spLocks noGrp="1"/>
          </p:cNvSpPr>
          <p:nvPr>
            <p:ph idx="1"/>
          </p:nvPr>
        </p:nvSpPr>
        <p:spPr>
          <a:xfrm>
            <a:off x="0" y="1609344"/>
            <a:ext cx="12192000" cy="5248656"/>
          </a:xfrm>
        </p:spPr>
        <p:txBody>
          <a:bodyPr>
            <a:normAutofit/>
          </a:bodyPr>
          <a:lstStyle/>
          <a:p>
            <a:r>
              <a:rPr lang="en-US" dirty="0"/>
              <a:t>People entering into a contract must be </a:t>
            </a:r>
            <a:r>
              <a:rPr lang="en-US" b="1" u="sng" dirty="0">
                <a:solidFill>
                  <a:srgbClr val="002060"/>
                </a:solidFill>
              </a:rPr>
              <a:t>competent</a:t>
            </a:r>
            <a:r>
              <a:rPr lang="en-US" b="1" dirty="0">
                <a:solidFill>
                  <a:srgbClr val="002060"/>
                </a:solidFill>
              </a:rPr>
              <a:t> (having the capacity to make legal decisions on their own behalf).</a:t>
            </a:r>
          </a:p>
          <a:p>
            <a:pPr lvl="1"/>
            <a:r>
              <a:rPr lang="en-US" b="1" dirty="0">
                <a:solidFill>
                  <a:srgbClr val="002060"/>
                </a:solidFill>
              </a:rPr>
              <a:t>Cannot be </a:t>
            </a:r>
            <a:r>
              <a:rPr lang="en-US" b="1" u="sng" dirty="0">
                <a:solidFill>
                  <a:srgbClr val="002060"/>
                </a:solidFill>
              </a:rPr>
              <a:t>mentally ill</a:t>
            </a:r>
            <a:r>
              <a:rPr lang="en-US" b="1" dirty="0">
                <a:solidFill>
                  <a:srgbClr val="002060"/>
                </a:solidFill>
              </a:rPr>
              <a:t>.</a:t>
            </a:r>
            <a:endParaRPr lang="en-US" b="1" u="sng" dirty="0">
              <a:solidFill>
                <a:srgbClr val="002060"/>
              </a:solidFill>
            </a:endParaRPr>
          </a:p>
          <a:p>
            <a:pPr lvl="1"/>
            <a:r>
              <a:rPr lang="en-US" b="1" dirty="0">
                <a:solidFill>
                  <a:srgbClr val="002060"/>
                </a:solidFill>
              </a:rPr>
              <a:t>Cannot be </a:t>
            </a:r>
            <a:r>
              <a:rPr lang="en-US" b="1" u="sng" dirty="0">
                <a:solidFill>
                  <a:srgbClr val="002060"/>
                </a:solidFill>
              </a:rPr>
              <a:t>intoxicated</a:t>
            </a:r>
            <a:r>
              <a:rPr lang="en-US" b="1" dirty="0">
                <a:solidFill>
                  <a:srgbClr val="002060"/>
                </a:solidFill>
              </a:rPr>
              <a:t>.</a:t>
            </a:r>
            <a:endParaRPr lang="en-US" b="1" u="sng" dirty="0">
              <a:solidFill>
                <a:srgbClr val="002060"/>
              </a:solidFill>
            </a:endParaRPr>
          </a:p>
          <a:p>
            <a:pPr lvl="1"/>
            <a:r>
              <a:rPr lang="en-US" b="1" dirty="0">
                <a:solidFill>
                  <a:srgbClr val="002060"/>
                </a:solidFill>
              </a:rPr>
              <a:t>Cannot be </a:t>
            </a:r>
            <a:r>
              <a:rPr lang="en-US" b="1" u="sng" dirty="0">
                <a:solidFill>
                  <a:srgbClr val="002060"/>
                </a:solidFill>
              </a:rPr>
              <a:t>minors</a:t>
            </a:r>
            <a:r>
              <a:rPr lang="en-US" b="1" dirty="0">
                <a:solidFill>
                  <a:srgbClr val="002060"/>
                </a:solidFill>
              </a:rPr>
              <a:t> under the age of 18 </a:t>
            </a:r>
            <a:r>
              <a:rPr lang="en-US" dirty="0"/>
              <a:t>(minors can usually cancel contracts or refuse to honor them if they enter into them but they would have to return any goods or consideration they received). Exceptions:</a:t>
            </a:r>
          </a:p>
          <a:p>
            <a:pPr lvl="2"/>
            <a:r>
              <a:rPr lang="en-US" b="1" u="sng" dirty="0"/>
              <a:t>Necessities</a:t>
            </a:r>
            <a:r>
              <a:rPr lang="en-US" b="1" dirty="0"/>
              <a:t>- contracts for food, clothing, shelter, or medical aid by minors will be enforced for reasonable value;</a:t>
            </a:r>
          </a:p>
          <a:p>
            <a:pPr lvl="2"/>
            <a:r>
              <a:rPr lang="en-US" b="1" u="sng" dirty="0"/>
              <a:t>Cosigning</a:t>
            </a:r>
            <a:r>
              <a:rPr lang="en-US" b="1" dirty="0"/>
              <a:t>- adult will take over the contract if the minor does not honor the deal; and</a:t>
            </a:r>
          </a:p>
          <a:p>
            <a:pPr lvl="2"/>
            <a:r>
              <a:rPr lang="en-US" b="1" u="sng" dirty="0"/>
              <a:t>Ratification</a:t>
            </a:r>
            <a:r>
              <a:rPr lang="en-US" b="1" dirty="0"/>
              <a:t>- if the minor turns 18 and continues to honor the contract it is ratified (approved) by the new adult.</a:t>
            </a:r>
          </a:p>
          <a:p>
            <a:r>
              <a:rPr lang="en-US" b="1" dirty="0">
                <a:solidFill>
                  <a:srgbClr val="002060"/>
                </a:solidFill>
              </a:rPr>
              <a:t>General </a:t>
            </a:r>
            <a:r>
              <a:rPr lang="en-US" b="1" u="sng" dirty="0">
                <a:solidFill>
                  <a:srgbClr val="002060"/>
                </a:solidFill>
              </a:rPr>
              <a:t>exception</a:t>
            </a:r>
            <a:r>
              <a:rPr lang="en-US" b="1" dirty="0">
                <a:solidFill>
                  <a:srgbClr val="002060"/>
                </a:solidFill>
              </a:rPr>
              <a:t> for the purchase of </a:t>
            </a:r>
            <a:r>
              <a:rPr lang="en-US" b="1" u="sng" dirty="0">
                <a:solidFill>
                  <a:srgbClr val="002060"/>
                </a:solidFill>
              </a:rPr>
              <a:t>necessities</a:t>
            </a:r>
            <a:r>
              <a:rPr lang="en-US" b="1" dirty="0">
                <a:solidFill>
                  <a:srgbClr val="002060"/>
                </a:solidFill>
              </a:rPr>
              <a:t> (food, clothing, shelter, or medical).</a:t>
            </a:r>
          </a:p>
        </p:txBody>
      </p:sp>
    </p:spTree>
    <p:extLst>
      <p:ext uri="{BB962C8B-B14F-4D97-AF65-F5344CB8AC3E}">
        <p14:creationId xmlns:p14="http://schemas.microsoft.com/office/powerpoint/2010/main" val="4247842604"/>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273. John offers to sell Louis five dozen baseballs for $100. 10-minutes later Louis says that he would like to buy the baseballs but that he will only pay $80. Did Louis effectively accept John’s offer?</a:t>
            </a:r>
          </a:p>
          <a:p>
            <a:pPr marL="0" indent="0">
              <a:buNone/>
            </a:pPr>
            <a:r>
              <a:rPr lang="en-US" dirty="0"/>
              <a:t>A. yes, all elements of offer and acceptance were met</a:t>
            </a:r>
          </a:p>
          <a:p>
            <a:pPr marL="0" indent="0">
              <a:buNone/>
            </a:pPr>
            <a:r>
              <a:rPr lang="en-US" dirty="0"/>
              <a:t>B. no, all of the elements of offer were met but not all of the elements of acceptance</a:t>
            </a:r>
          </a:p>
          <a:p>
            <a:pPr marL="0" indent="0">
              <a:buNone/>
            </a:pPr>
            <a:r>
              <a:rPr lang="en-US" dirty="0"/>
              <a:t>C. no, all of the elements of acceptance were met but not all of the elements of offer</a:t>
            </a:r>
          </a:p>
          <a:p>
            <a:pPr marL="0" indent="0">
              <a:buNone/>
            </a:pPr>
            <a:r>
              <a:rPr lang="en-US" dirty="0"/>
              <a:t>D. no, neither all of the elements of offer nor all of the elements of acceptance were met</a:t>
            </a:r>
          </a:p>
          <a:p>
            <a:pPr marL="0" indent="0">
              <a:buNone/>
            </a:pPr>
            <a:endParaRPr lang="en-US" dirty="0"/>
          </a:p>
          <a:p>
            <a:pPr marL="0" indent="0">
              <a:buNone/>
            </a:pPr>
            <a:r>
              <a:rPr lang="en-US" dirty="0"/>
              <a:t>274. Manny finds a note in his math textbook from Duane that says, chocolate $10, see me after school. What, if anything, was the problem with the offer?</a:t>
            </a:r>
          </a:p>
          <a:p>
            <a:pPr marL="0" indent="0">
              <a:buNone/>
            </a:pPr>
            <a:r>
              <a:rPr lang="en-US" dirty="0"/>
              <a:t>A. terms must be reasonably definite or certain </a:t>
            </a:r>
          </a:p>
          <a:p>
            <a:pPr marL="0" indent="0">
              <a:buNone/>
            </a:pPr>
            <a:r>
              <a:rPr lang="en-US" dirty="0"/>
              <a:t>B. intention to be legally bound</a:t>
            </a:r>
          </a:p>
          <a:p>
            <a:pPr marL="0" indent="0">
              <a:buNone/>
            </a:pPr>
            <a:r>
              <a:rPr lang="en-US" dirty="0"/>
              <a:t>C. must be communicated to the offeree</a:t>
            </a:r>
          </a:p>
          <a:p>
            <a:pPr marL="0" indent="0">
              <a:buNone/>
            </a:pPr>
            <a:r>
              <a:rPr lang="en-US" dirty="0"/>
              <a:t>D. this is a valid offer</a:t>
            </a:r>
          </a:p>
        </p:txBody>
      </p:sp>
    </p:spTree>
    <p:extLst>
      <p:ext uri="{BB962C8B-B14F-4D97-AF65-F5344CB8AC3E}">
        <p14:creationId xmlns:p14="http://schemas.microsoft.com/office/powerpoint/2010/main" val="4201791174"/>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fontScale="92500" lnSpcReduction="20000"/>
          </a:bodyPr>
          <a:lstStyle/>
          <a:p>
            <a:pPr marL="0" indent="0">
              <a:buNone/>
            </a:pPr>
            <a:r>
              <a:rPr lang="en-US" dirty="0"/>
              <a:t>275. On Monday Harold offered to sell his signed 1995 Atlanta Braves team poster to Smith for $300. Smith thought it was a great deal and mailed a check to Harold on Thursday, noting in the memo section of the check: “Awesome Deal! Thank You!” Was this a valid offer and acceptance?</a:t>
            </a:r>
          </a:p>
          <a:p>
            <a:pPr marL="0" indent="0">
              <a:buNone/>
            </a:pPr>
            <a:r>
              <a:rPr lang="en-US" dirty="0"/>
              <a:t>A. yes, all elements of offer and acceptance were met</a:t>
            </a:r>
          </a:p>
          <a:p>
            <a:pPr marL="0" indent="0">
              <a:buNone/>
            </a:pPr>
            <a:r>
              <a:rPr lang="en-US" dirty="0"/>
              <a:t>B. no, all of the elements of offer were met but not all of the elements of acceptance</a:t>
            </a:r>
          </a:p>
          <a:p>
            <a:pPr marL="0" indent="0">
              <a:buNone/>
            </a:pPr>
            <a:r>
              <a:rPr lang="en-US" dirty="0"/>
              <a:t>C. no, all of the elements of acceptance were met but not all of the elements of offer</a:t>
            </a:r>
          </a:p>
          <a:p>
            <a:pPr marL="0" indent="0">
              <a:buNone/>
            </a:pPr>
            <a:r>
              <a:rPr lang="en-US" dirty="0"/>
              <a:t>D. no, neither all of the elements of offer nor all of the elements of acceptance were met</a:t>
            </a:r>
          </a:p>
          <a:p>
            <a:pPr marL="0" indent="0">
              <a:buNone/>
            </a:pPr>
            <a:endParaRPr lang="en-US" dirty="0"/>
          </a:p>
          <a:p>
            <a:pPr marL="0" indent="0">
              <a:buNone/>
            </a:pPr>
            <a:r>
              <a:rPr lang="en-US" dirty="0"/>
              <a:t>276. On Monday Harold offered to sell his signed 1995 Atlanta Braves team poster to Smith for $300. On Tuesday Harold changed his mind before Smith had a chance to think about the offer, informing him: “I rescind the offer.” Smith mailed a check to Harold anyways on Thursday. Did Harold effectively rescind his original offer?</a:t>
            </a:r>
          </a:p>
          <a:p>
            <a:pPr marL="0" indent="0">
              <a:buNone/>
            </a:pPr>
            <a:r>
              <a:rPr lang="en-US" dirty="0"/>
              <a:t>A. yes, he rescinded the offer in a timely fashion</a:t>
            </a:r>
          </a:p>
          <a:p>
            <a:pPr marL="0" indent="0">
              <a:buNone/>
            </a:pPr>
            <a:r>
              <a:rPr lang="en-US" dirty="0"/>
              <a:t>B. no, Harold did not effectively rescind the offer because he did not give Smith time to respond</a:t>
            </a:r>
          </a:p>
          <a:p>
            <a:pPr marL="0" indent="0">
              <a:buNone/>
            </a:pPr>
            <a:r>
              <a:rPr lang="en-US" dirty="0"/>
              <a:t>C. no, Harold did not effectively rescind the offer due to the mailbox rule</a:t>
            </a:r>
          </a:p>
          <a:p>
            <a:pPr marL="0" indent="0">
              <a:buNone/>
            </a:pPr>
            <a:r>
              <a:rPr lang="en-US" dirty="0"/>
              <a:t>D. no, Harold did not have the right to rescind the offer until Smith responded to the offer</a:t>
            </a:r>
          </a:p>
        </p:txBody>
      </p:sp>
    </p:spTree>
    <p:extLst>
      <p:ext uri="{BB962C8B-B14F-4D97-AF65-F5344CB8AC3E}">
        <p14:creationId xmlns:p14="http://schemas.microsoft.com/office/powerpoint/2010/main" val="15787169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lstStyle/>
          <a:p>
            <a:pPr marL="0" indent="0">
              <a:buNone/>
            </a:pPr>
            <a:r>
              <a:rPr lang="en-US" dirty="0"/>
              <a:t>20. If Jake punches the UPS driver for dropping and smashing his priceless delivery, Jake has violated which type of law?</a:t>
            </a:r>
          </a:p>
          <a:p>
            <a:pPr marL="0" indent="0">
              <a:buNone/>
            </a:pPr>
            <a:r>
              <a:rPr lang="en-US" dirty="0"/>
              <a:t>A. local</a:t>
            </a:r>
          </a:p>
          <a:p>
            <a:pPr marL="0" indent="0">
              <a:buNone/>
            </a:pPr>
            <a:r>
              <a:rPr lang="en-US" dirty="0"/>
              <a:t>B. state</a:t>
            </a:r>
          </a:p>
          <a:p>
            <a:pPr marL="0" indent="0">
              <a:buNone/>
            </a:pPr>
            <a:r>
              <a:rPr lang="en-US" dirty="0"/>
              <a:t>C. federal</a:t>
            </a:r>
          </a:p>
          <a:p>
            <a:pPr marL="0" indent="0">
              <a:buNone/>
            </a:pPr>
            <a:r>
              <a:rPr lang="en-US" dirty="0"/>
              <a:t>D. all of the above</a:t>
            </a:r>
          </a:p>
        </p:txBody>
      </p:sp>
    </p:spTree>
    <p:extLst>
      <p:ext uri="{BB962C8B-B14F-4D97-AF65-F5344CB8AC3E}">
        <p14:creationId xmlns:p14="http://schemas.microsoft.com/office/powerpoint/2010/main" val="3743095745"/>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fontScale="85000" lnSpcReduction="20000"/>
          </a:bodyPr>
          <a:lstStyle/>
          <a:p>
            <a:pPr marL="0" indent="0">
              <a:buNone/>
            </a:pPr>
            <a:r>
              <a:rPr lang="en-US" dirty="0"/>
              <a:t>277. On Monday morning Harold offered to sell his signed 1995 Atlanta Braves team poster to Smith for $300. Smith thought it was a great deal and mailed a check to Harold on Monday afternoon, noting in the memo section of the check: “Awesome Deal! Thank You!” On Tuesday Harold changed his mind and informed Smith: “I rescind the offer.” Did Harold effectively rescind his original offer?</a:t>
            </a:r>
          </a:p>
          <a:p>
            <a:pPr marL="0" indent="0">
              <a:buNone/>
            </a:pPr>
            <a:r>
              <a:rPr lang="en-US" dirty="0"/>
              <a:t>A. yes, he rescinded the offer in a timely fashion</a:t>
            </a:r>
          </a:p>
          <a:p>
            <a:pPr marL="0" indent="0">
              <a:buNone/>
            </a:pPr>
            <a:r>
              <a:rPr lang="en-US" dirty="0"/>
              <a:t>B. no, Harold did not effectively rescind the offer because he did not give Smith time to respond</a:t>
            </a:r>
          </a:p>
          <a:p>
            <a:pPr marL="0" indent="0">
              <a:buNone/>
            </a:pPr>
            <a:r>
              <a:rPr lang="en-US" dirty="0"/>
              <a:t>C. no, Harold did not effectively rescind the offer due to the mailbox rule</a:t>
            </a:r>
          </a:p>
          <a:p>
            <a:pPr marL="0" indent="0">
              <a:buNone/>
            </a:pPr>
            <a:r>
              <a:rPr lang="en-US" dirty="0"/>
              <a:t>D. no, Harold did not have the right to rescind the offer until Smith responded to the offer</a:t>
            </a:r>
          </a:p>
          <a:p>
            <a:pPr marL="0" indent="0">
              <a:buNone/>
            </a:pPr>
            <a:endParaRPr lang="en-US" dirty="0"/>
          </a:p>
          <a:p>
            <a:pPr marL="0" indent="0">
              <a:buNone/>
            </a:pPr>
            <a:r>
              <a:rPr lang="en-US" dirty="0"/>
              <a:t>278. On Thursday, Trudy accepted an offer from the Boston Bruins to sing the Star Spangled Banner before every Bruins home game next season in exchange for $50,000. This was put in writing. On Friday </a:t>
            </a:r>
            <a:r>
              <a:rPr lang="en-US" dirty="0" err="1"/>
              <a:t>Reneé</a:t>
            </a:r>
            <a:r>
              <a:rPr lang="en-US" dirty="0"/>
              <a:t> informed the Bruins that he accepted the team’s offer to sing the national anthem the following season for $40,000. This was also documented in a writing. Who will sing the anthem next season?</a:t>
            </a:r>
          </a:p>
          <a:p>
            <a:pPr marL="0" indent="0">
              <a:buNone/>
            </a:pPr>
            <a:r>
              <a:rPr lang="en-US" dirty="0"/>
              <a:t>A. Trudy because her contract was signed before </a:t>
            </a:r>
            <a:r>
              <a:rPr lang="en-US" dirty="0" err="1"/>
              <a:t>Reneé’s</a:t>
            </a:r>
            <a:r>
              <a:rPr lang="en-US" dirty="0"/>
              <a:t> even though it was for a higher fee</a:t>
            </a:r>
          </a:p>
          <a:p>
            <a:pPr marL="0" indent="0">
              <a:buNone/>
            </a:pPr>
            <a:r>
              <a:rPr lang="en-US" dirty="0"/>
              <a:t>B. </a:t>
            </a:r>
            <a:r>
              <a:rPr lang="en-US" dirty="0" err="1"/>
              <a:t>Reneé</a:t>
            </a:r>
            <a:r>
              <a:rPr lang="en-US" dirty="0"/>
              <a:t> because he sung the national anthem for many years and his fee was $10,000 lower</a:t>
            </a:r>
          </a:p>
          <a:p>
            <a:pPr marL="0" indent="0">
              <a:buNone/>
            </a:pPr>
            <a:r>
              <a:rPr lang="en-US" dirty="0"/>
              <a:t>C. it is unclear,  but what is clear is that the Bruins will breach at least one contract because both Trudy and </a:t>
            </a:r>
            <a:r>
              <a:rPr lang="en-US" dirty="0" err="1"/>
              <a:t>Reneé</a:t>
            </a:r>
            <a:r>
              <a:rPr lang="en-US" dirty="0"/>
              <a:t> have valid contracts with the Bruins</a:t>
            </a:r>
          </a:p>
          <a:p>
            <a:pPr marL="0" indent="0">
              <a:buNone/>
            </a:pPr>
            <a:r>
              <a:rPr lang="en-US" dirty="0"/>
              <a:t>D. it is unclear because we do not know when the offers were made although we know that Trudy accepted first</a:t>
            </a:r>
          </a:p>
        </p:txBody>
      </p:sp>
    </p:spTree>
    <p:extLst>
      <p:ext uri="{BB962C8B-B14F-4D97-AF65-F5344CB8AC3E}">
        <p14:creationId xmlns:p14="http://schemas.microsoft.com/office/powerpoint/2010/main" val="454971553"/>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fontScale="92500" lnSpcReduction="20000"/>
          </a:bodyPr>
          <a:lstStyle/>
          <a:p>
            <a:pPr marL="0" indent="0">
              <a:buNone/>
            </a:pPr>
            <a:r>
              <a:rPr lang="en-US" dirty="0"/>
              <a:t>279. Christina has expensive taste and always has to have the newest and nicest things. Ryan offers to buy her whatever she wants so long as she cooks him dinner every single night. Christina cooks dinner every night for a week and then asks Ryan for a Lamborghini. Ryan cannot afford the car. Will Christina win a lawsuit against Ryan for breach of contract?</a:t>
            </a:r>
          </a:p>
          <a:p>
            <a:pPr marL="0" indent="0">
              <a:buNone/>
            </a:pPr>
            <a:r>
              <a:rPr lang="en-US" dirty="0"/>
              <a:t>A. yes, Christina performed and Ryan did not uphold his end of the bargain</a:t>
            </a:r>
          </a:p>
          <a:p>
            <a:pPr marL="0" indent="0">
              <a:buNone/>
            </a:pPr>
            <a:r>
              <a:rPr lang="en-US" dirty="0"/>
              <a:t>B. no, there is no contract because there was no mutual consideration</a:t>
            </a:r>
          </a:p>
          <a:p>
            <a:pPr marL="0" indent="0">
              <a:buNone/>
            </a:pPr>
            <a:r>
              <a:rPr lang="en-US" dirty="0"/>
              <a:t>C. no, there is no contract because the terms of the contract were too uncertain</a:t>
            </a:r>
          </a:p>
          <a:p>
            <a:pPr marL="0" indent="0">
              <a:buNone/>
            </a:pPr>
            <a:r>
              <a:rPr lang="en-US" dirty="0"/>
              <a:t>D. no, there is no contract because the deal was impossible to perform given Christina’s taste</a:t>
            </a:r>
          </a:p>
          <a:p>
            <a:pPr marL="0" indent="0">
              <a:buNone/>
            </a:pPr>
            <a:endParaRPr lang="en-US" dirty="0"/>
          </a:p>
          <a:p>
            <a:pPr marL="0" indent="0">
              <a:buNone/>
            </a:pPr>
            <a:r>
              <a:rPr lang="en-US" dirty="0"/>
              <a:t>280. Rock Company offers to sell Concrete Company all of the gravel it needs in making concrete for the next fiscal year for $1/pound. Concrete Company accepts the offer and the deal is put in writing. Is this a valid contract?  </a:t>
            </a:r>
          </a:p>
          <a:p>
            <a:pPr marL="0" indent="0">
              <a:buNone/>
            </a:pPr>
            <a:r>
              <a:rPr lang="en-US" dirty="0"/>
              <a:t>A. yes, this is a perfectly valid requirements contract</a:t>
            </a:r>
          </a:p>
          <a:p>
            <a:pPr marL="0" indent="0">
              <a:buNone/>
            </a:pPr>
            <a:r>
              <a:rPr lang="en-US" dirty="0"/>
              <a:t>B. no, there is no contract because there is no mutual consideration</a:t>
            </a:r>
          </a:p>
          <a:p>
            <a:pPr marL="0" indent="0">
              <a:buNone/>
            </a:pPr>
            <a:r>
              <a:rPr lang="en-US" dirty="0"/>
              <a:t>C. no, there is no contract because the terms of the contract are too uncertain</a:t>
            </a:r>
          </a:p>
          <a:p>
            <a:pPr marL="0" indent="0">
              <a:buNone/>
            </a:pPr>
            <a:r>
              <a:rPr lang="en-US" dirty="0"/>
              <a:t>D. no, there is no contract because the deal might be impossible to perform because Concrete Company could demand more gravel than Rock Company has</a:t>
            </a:r>
          </a:p>
        </p:txBody>
      </p:sp>
    </p:spTree>
    <p:extLst>
      <p:ext uri="{BB962C8B-B14F-4D97-AF65-F5344CB8AC3E}">
        <p14:creationId xmlns:p14="http://schemas.microsoft.com/office/powerpoint/2010/main" val="2409462809"/>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fontScale="92500" lnSpcReduction="10000"/>
          </a:bodyPr>
          <a:lstStyle/>
          <a:p>
            <a:pPr marL="0" indent="0">
              <a:buNone/>
            </a:pPr>
            <a:r>
              <a:rPr lang="en-US" dirty="0"/>
              <a:t>281. Jeremy promises to donate $400 to his church over the course of the year but gives the church $0. Will the courts enforce his promise?</a:t>
            </a:r>
          </a:p>
          <a:p>
            <a:pPr marL="0" indent="0">
              <a:buNone/>
            </a:pPr>
            <a:r>
              <a:rPr lang="en-US" dirty="0"/>
              <a:t>A. yes, as a public policy matter</a:t>
            </a:r>
          </a:p>
          <a:p>
            <a:pPr marL="0" indent="0">
              <a:buNone/>
            </a:pPr>
            <a:r>
              <a:rPr lang="en-US" dirty="0"/>
              <a:t>B. no, there is no contract because there was no mutual consideration</a:t>
            </a:r>
          </a:p>
          <a:p>
            <a:pPr marL="0" indent="0">
              <a:buNone/>
            </a:pPr>
            <a:r>
              <a:rPr lang="en-US" dirty="0"/>
              <a:t>C. no, there is no contract because the contract was not in writing</a:t>
            </a:r>
          </a:p>
          <a:p>
            <a:pPr marL="0" indent="0">
              <a:buNone/>
            </a:pPr>
            <a:r>
              <a:rPr lang="en-US" dirty="0"/>
              <a:t>D. no, there is no contract because gifts are not contracts</a:t>
            </a:r>
          </a:p>
          <a:p>
            <a:pPr marL="0" indent="0">
              <a:buNone/>
            </a:pPr>
            <a:endParaRPr lang="en-US" dirty="0"/>
          </a:p>
          <a:p>
            <a:pPr marL="0" indent="0">
              <a:buNone/>
            </a:pPr>
            <a:r>
              <a:rPr lang="en-US" dirty="0"/>
              <a:t>282. Francine is a hot tub dealer. She urges and persuades her 102-year old grandmother to purchase a high-end hot tub from her for $18,000 even though her grandmother is confined to her bed. Francine receives a significant commission for making the sale. Was there genuine assent present at the time of the agreement? </a:t>
            </a:r>
          </a:p>
          <a:p>
            <a:pPr marL="0" indent="0">
              <a:buNone/>
            </a:pPr>
            <a:r>
              <a:rPr lang="en-US" dirty="0"/>
              <a:t>A. yes, this is a perfectly valid contract</a:t>
            </a:r>
          </a:p>
          <a:p>
            <a:pPr marL="0" indent="0">
              <a:buNone/>
            </a:pPr>
            <a:r>
              <a:rPr lang="en-US" dirty="0"/>
              <a:t>B. no, there is no genuine assent due to undue influence</a:t>
            </a:r>
          </a:p>
          <a:p>
            <a:pPr marL="0" indent="0">
              <a:buNone/>
            </a:pPr>
            <a:r>
              <a:rPr lang="en-US" dirty="0"/>
              <a:t>C. no, there is no genuine assent due to duress</a:t>
            </a:r>
          </a:p>
          <a:p>
            <a:pPr marL="0" indent="0">
              <a:buNone/>
            </a:pPr>
            <a:r>
              <a:rPr lang="en-US" dirty="0"/>
              <a:t>D. no, there is no genuine assent due to fraud</a:t>
            </a:r>
          </a:p>
        </p:txBody>
      </p:sp>
    </p:spTree>
    <p:extLst>
      <p:ext uri="{BB962C8B-B14F-4D97-AF65-F5344CB8AC3E}">
        <p14:creationId xmlns:p14="http://schemas.microsoft.com/office/powerpoint/2010/main" val="607942318"/>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fontScale="92500" lnSpcReduction="20000"/>
          </a:bodyPr>
          <a:lstStyle/>
          <a:p>
            <a:pPr marL="0" indent="0">
              <a:buNone/>
            </a:pPr>
            <a:r>
              <a:rPr lang="en-US" dirty="0"/>
              <a:t>283. Trent sells designer purses and claims to be an official name-brand dealer. However, he actually obtains cheap knock-off purses from China for a tiny fraction of the cost of genuine designer purses. He then sells them to the public as if they were the designer purses with logos, paperwork, and everything you would expect when buying a name-brand purse. Can Trent sue Vixen when she refuses to make any more payments?</a:t>
            </a:r>
          </a:p>
          <a:p>
            <a:pPr marL="0" indent="0">
              <a:buNone/>
            </a:pPr>
            <a:r>
              <a:rPr lang="en-US" dirty="0"/>
              <a:t>A. yes, this is a perfectly valid contract</a:t>
            </a:r>
          </a:p>
          <a:p>
            <a:pPr marL="0" indent="0">
              <a:buNone/>
            </a:pPr>
            <a:r>
              <a:rPr lang="en-US" dirty="0"/>
              <a:t>B. no, there is no genuine assent due to undue influence</a:t>
            </a:r>
          </a:p>
          <a:p>
            <a:pPr marL="0" indent="0">
              <a:buNone/>
            </a:pPr>
            <a:r>
              <a:rPr lang="en-US" dirty="0"/>
              <a:t>C. no, there is no genuine assent due to duress</a:t>
            </a:r>
          </a:p>
          <a:p>
            <a:pPr marL="0" indent="0">
              <a:buNone/>
            </a:pPr>
            <a:r>
              <a:rPr lang="en-US" dirty="0"/>
              <a:t>D. no, there is no genuine assent due to fraud</a:t>
            </a:r>
          </a:p>
          <a:p>
            <a:pPr marL="0" indent="0">
              <a:buNone/>
            </a:pPr>
            <a:endParaRPr lang="en-US" dirty="0"/>
          </a:p>
          <a:p>
            <a:pPr marL="0" indent="0">
              <a:buNone/>
            </a:pPr>
            <a:r>
              <a:rPr lang="en-US" dirty="0"/>
              <a:t>284. Valentino approaches Carl and puts a gun to his back. He says Carl you will sign this contract or else I will put a bullet in your spine. Carl signs the contract. Can Valentino sue Carl when he refuses to honor the contract?</a:t>
            </a:r>
          </a:p>
          <a:p>
            <a:pPr marL="0" indent="0">
              <a:buNone/>
            </a:pPr>
            <a:r>
              <a:rPr lang="en-US" dirty="0"/>
              <a:t>A. yes, this is a perfectly valid contract</a:t>
            </a:r>
          </a:p>
          <a:p>
            <a:pPr marL="0" indent="0">
              <a:buNone/>
            </a:pPr>
            <a:r>
              <a:rPr lang="en-US" dirty="0"/>
              <a:t>B. no, there is no genuine assent due to undue influence</a:t>
            </a:r>
          </a:p>
          <a:p>
            <a:pPr marL="0" indent="0">
              <a:buNone/>
            </a:pPr>
            <a:r>
              <a:rPr lang="en-US" dirty="0"/>
              <a:t>C. no, there is no genuine assent due to duress</a:t>
            </a:r>
          </a:p>
          <a:p>
            <a:pPr marL="0" indent="0">
              <a:buNone/>
            </a:pPr>
            <a:r>
              <a:rPr lang="en-US" dirty="0"/>
              <a:t>D. no, there is no genuine assent due to fraud</a:t>
            </a:r>
          </a:p>
        </p:txBody>
      </p:sp>
    </p:spTree>
    <p:extLst>
      <p:ext uri="{BB962C8B-B14F-4D97-AF65-F5344CB8AC3E}">
        <p14:creationId xmlns:p14="http://schemas.microsoft.com/office/powerpoint/2010/main" val="3211617267"/>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fontScale="85000" lnSpcReduction="20000"/>
          </a:bodyPr>
          <a:lstStyle/>
          <a:p>
            <a:pPr marL="0" indent="0">
              <a:buNone/>
            </a:pPr>
            <a:r>
              <a:rPr lang="en-US" dirty="0"/>
              <a:t>285. Randy is suing Mark for trespass to land and nuisance. He happens to see one of the juror’s at the bar that evening and strikes up a conversation. Randy offers the juror $20,000 to vote in his favor when the jury deliberates. The juror accepts the agreement but suggests that they not put it in writing. Has a contract been formed and is it enforceable?</a:t>
            </a:r>
          </a:p>
          <a:p>
            <a:pPr marL="0" indent="0">
              <a:buNone/>
            </a:pPr>
            <a:r>
              <a:rPr lang="en-US" dirty="0"/>
              <a:t>A. a contract has been formed and it may be enforced by the courts</a:t>
            </a:r>
          </a:p>
          <a:p>
            <a:pPr marL="0" indent="0">
              <a:buNone/>
            </a:pPr>
            <a:r>
              <a:rPr lang="en-US" dirty="0"/>
              <a:t>B. a contract has been formed but courts will not enforce it because it is illegal and against public policy</a:t>
            </a:r>
          </a:p>
          <a:p>
            <a:pPr marL="0" indent="0">
              <a:buNone/>
            </a:pPr>
            <a:r>
              <a:rPr lang="en-US" dirty="0"/>
              <a:t>C. a contract has not been formed because it is illegal and against public policy and courts will not enforce it</a:t>
            </a:r>
          </a:p>
          <a:p>
            <a:pPr marL="0" indent="0">
              <a:buNone/>
            </a:pPr>
            <a:r>
              <a:rPr lang="en-US" dirty="0"/>
              <a:t>D. a contract has not been formed because of lack of genuine assent and courts will not enforced it</a:t>
            </a:r>
          </a:p>
          <a:p>
            <a:pPr marL="0" indent="0">
              <a:buNone/>
            </a:pPr>
            <a:endParaRPr lang="en-US" dirty="0"/>
          </a:p>
          <a:p>
            <a:pPr marL="0" indent="0">
              <a:buNone/>
            </a:pPr>
            <a:r>
              <a:rPr lang="en-US" dirty="0"/>
              <a:t>286. Sal is a door-to-door window replacement salesman. Sal knocks on 85-year old Ethel’s door and tells her that her windows are no good and need to be replaced. He tells her that he will make her an offer that she can’t refuse. He will replace all 14 windows in her house for $23,000 dollars, but only if she signs the contract that evening. If she doesn’t sign the contract immediately the price increases to $33,000 the moment he steps outside her door. Convinced that it is a great bargain she signs the contract. The next day when Ethel realizes that a local company will do a similar job for $6,200 she wants to get out of the contract and she attempts to cancel the contract she has with Sal. Is it likely that a court will find for Ethel in this case? </a:t>
            </a:r>
          </a:p>
          <a:p>
            <a:pPr marL="0" indent="0">
              <a:buNone/>
            </a:pPr>
            <a:r>
              <a:rPr lang="en-US" dirty="0"/>
              <a:t>A. no, this is a perfectly valid contract and if she breaches the contract she is liable to Sal</a:t>
            </a:r>
          </a:p>
          <a:p>
            <a:pPr marL="0" indent="0">
              <a:buNone/>
            </a:pPr>
            <a:r>
              <a:rPr lang="en-US" dirty="0"/>
              <a:t>B. yes, Ethel was not competent to make this contract</a:t>
            </a:r>
          </a:p>
          <a:p>
            <a:pPr marL="0" indent="0">
              <a:buNone/>
            </a:pPr>
            <a:r>
              <a:rPr lang="en-US" dirty="0"/>
              <a:t>C. yes, Ethel was under duress due to the high pressure sales tactic</a:t>
            </a:r>
          </a:p>
          <a:p>
            <a:pPr marL="0" indent="0">
              <a:buNone/>
            </a:pPr>
            <a:r>
              <a:rPr lang="en-US" dirty="0"/>
              <a:t>D. yes, this is an unconscionable contract of adhesion because Sal had all of the bargaining power</a:t>
            </a:r>
          </a:p>
        </p:txBody>
      </p:sp>
    </p:spTree>
    <p:extLst>
      <p:ext uri="{BB962C8B-B14F-4D97-AF65-F5344CB8AC3E}">
        <p14:creationId xmlns:p14="http://schemas.microsoft.com/office/powerpoint/2010/main" val="2874456001"/>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fontScale="92500" lnSpcReduction="20000"/>
          </a:bodyPr>
          <a:lstStyle/>
          <a:p>
            <a:pPr marL="0" indent="0">
              <a:buNone/>
            </a:pPr>
            <a:r>
              <a:rPr lang="en-US" dirty="0"/>
              <a:t>287. One of the requirements of forming valid contracts is that both parties are competent. What does competency mean in this context?</a:t>
            </a:r>
          </a:p>
          <a:p>
            <a:pPr marL="0" indent="0">
              <a:buNone/>
            </a:pPr>
            <a:r>
              <a:rPr lang="en-US" dirty="0"/>
              <a:t>A. the ability to do something successfully and efficiently</a:t>
            </a:r>
          </a:p>
          <a:p>
            <a:pPr marL="0" indent="0">
              <a:buNone/>
            </a:pPr>
            <a:r>
              <a:rPr lang="en-US" dirty="0"/>
              <a:t>B. intuition, knowledge, or intelligence</a:t>
            </a:r>
          </a:p>
          <a:p>
            <a:pPr marL="0" indent="0">
              <a:buNone/>
            </a:pPr>
            <a:r>
              <a:rPr lang="en-US" dirty="0"/>
              <a:t>C. having the capacity to make legal decisions on one’s own behalf</a:t>
            </a:r>
          </a:p>
          <a:p>
            <a:pPr marL="0" indent="0">
              <a:buNone/>
            </a:pPr>
            <a:r>
              <a:rPr lang="en-US" dirty="0"/>
              <a:t>D. the ability of a criminal to stand trial as determined by the judge</a:t>
            </a:r>
          </a:p>
          <a:p>
            <a:pPr marL="0" indent="0">
              <a:buNone/>
            </a:pPr>
            <a:endParaRPr lang="en-US" dirty="0"/>
          </a:p>
          <a:p>
            <a:pPr marL="0" indent="0">
              <a:buNone/>
            </a:pPr>
            <a:r>
              <a:rPr lang="en-US" dirty="0"/>
              <a:t>288. Pearl is 73 years old but is suffering from Alzheimer’s disease and does not even recognize her own children. She takes the senior citizen’s bus to the grocery store and buys food for dinner. Is the contract between Pearl and the grocery store (money in exchange for groceries) valid?</a:t>
            </a:r>
          </a:p>
          <a:p>
            <a:pPr marL="0" indent="0">
              <a:buNone/>
            </a:pPr>
            <a:r>
              <a:rPr lang="en-US" dirty="0"/>
              <a:t>A. no, Pearl is not competent to form any contracts</a:t>
            </a:r>
          </a:p>
          <a:p>
            <a:pPr marL="0" indent="0">
              <a:buNone/>
            </a:pPr>
            <a:r>
              <a:rPr lang="en-US" dirty="0"/>
              <a:t>B. no, Pearl did not have the required genuine assent because she probably did not know what she was actually buying</a:t>
            </a:r>
          </a:p>
          <a:p>
            <a:pPr marL="0" indent="0">
              <a:buNone/>
            </a:pPr>
            <a:r>
              <a:rPr lang="en-US" dirty="0"/>
              <a:t>C. yes, Pearl is competent to form contracts so this is a valid contract</a:t>
            </a:r>
          </a:p>
          <a:p>
            <a:pPr marL="0" indent="0">
              <a:buNone/>
            </a:pPr>
            <a:r>
              <a:rPr lang="en-US" dirty="0"/>
              <a:t>D. yes, although Pearl might not be competent in forming most contracts, there is an exception for the purchase of necessities</a:t>
            </a:r>
          </a:p>
        </p:txBody>
      </p:sp>
    </p:spTree>
    <p:extLst>
      <p:ext uri="{BB962C8B-B14F-4D97-AF65-F5344CB8AC3E}">
        <p14:creationId xmlns:p14="http://schemas.microsoft.com/office/powerpoint/2010/main" val="3966404908"/>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fontScale="92500" lnSpcReduction="20000"/>
          </a:bodyPr>
          <a:lstStyle/>
          <a:p>
            <a:pPr marL="0" indent="0">
              <a:buNone/>
            </a:pPr>
            <a:r>
              <a:rPr lang="en-US" dirty="0"/>
              <a:t>289. In which of the following situations is competency usually not an issue?</a:t>
            </a:r>
          </a:p>
          <a:p>
            <a:pPr marL="0" indent="0">
              <a:buNone/>
            </a:pPr>
            <a:r>
              <a:rPr lang="en-US" dirty="0"/>
              <a:t>A. people living under public assistance and the poor</a:t>
            </a:r>
          </a:p>
          <a:p>
            <a:pPr marL="0" indent="0">
              <a:buNone/>
            </a:pPr>
            <a:r>
              <a:rPr lang="en-US" dirty="0"/>
              <a:t>B. minors under the age of 18</a:t>
            </a:r>
          </a:p>
          <a:p>
            <a:pPr marL="0" indent="0">
              <a:buNone/>
            </a:pPr>
            <a:r>
              <a:rPr lang="en-US" dirty="0"/>
              <a:t>C. people who are mentally ill or senile</a:t>
            </a:r>
          </a:p>
          <a:p>
            <a:pPr marL="0" indent="0">
              <a:buNone/>
            </a:pPr>
            <a:r>
              <a:rPr lang="en-US" dirty="0"/>
              <a:t>D. people under the influence of substances like drugs or alcohol</a:t>
            </a:r>
          </a:p>
          <a:p>
            <a:pPr marL="0" indent="0">
              <a:buNone/>
            </a:pPr>
            <a:endParaRPr lang="en-US" dirty="0"/>
          </a:p>
          <a:p>
            <a:pPr marL="0" indent="0">
              <a:buNone/>
            </a:pPr>
            <a:r>
              <a:rPr lang="en-US" dirty="0"/>
              <a:t>290. Adrianne is 16 but very mature. She babysits, works odd jobs for her neighbors, and has created webpages for dozens of local companies. One day Adrienne enters into a contract with a company to maintain the company’s network, manage network security, and to maintain the website. She signs a contract for three years at the annual salary of $25,000. Midway through the second year of the contract, when Adrienne is 17, she is accepted into college and wants to end the contract. Can Adrienne elect to end this contract and go to college?</a:t>
            </a:r>
          </a:p>
          <a:p>
            <a:pPr marL="0" indent="0">
              <a:buNone/>
            </a:pPr>
            <a:r>
              <a:rPr lang="en-US" dirty="0"/>
              <a:t>A. no, Adrienne was legally competent to enter into the contract and now she must honor it</a:t>
            </a:r>
          </a:p>
          <a:p>
            <a:pPr marL="0" indent="0">
              <a:buNone/>
            </a:pPr>
            <a:r>
              <a:rPr lang="en-US" dirty="0"/>
              <a:t>B. no, Adrienne ratified her contract so it is official</a:t>
            </a:r>
          </a:p>
          <a:p>
            <a:pPr marL="0" indent="0">
              <a:buNone/>
            </a:pPr>
            <a:r>
              <a:rPr lang="en-US" dirty="0"/>
              <a:t>C. yes, Adrienne was a minor when she entered into the contract so the contract is voidable by her</a:t>
            </a:r>
          </a:p>
          <a:p>
            <a:pPr marL="0" indent="0">
              <a:buNone/>
            </a:pPr>
            <a:r>
              <a:rPr lang="en-US" dirty="0"/>
              <a:t>D. yes, a contract was not formed since Adrianne was only 16 when the contract was signed, it is void</a:t>
            </a:r>
          </a:p>
        </p:txBody>
      </p:sp>
    </p:spTree>
    <p:extLst>
      <p:ext uri="{BB962C8B-B14F-4D97-AF65-F5344CB8AC3E}">
        <p14:creationId xmlns:p14="http://schemas.microsoft.com/office/powerpoint/2010/main" val="3954545469"/>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normAutofit/>
          </a:bodyPr>
          <a:lstStyle/>
          <a:p>
            <a:pPr algn="ctr"/>
            <a:r>
              <a:rPr lang="en-US" sz="4400" dirty="0">
                <a:solidFill>
                  <a:srgbClr val="00B050"/>
                </a:solidFill>
              </a:rPr>
              <a:t>Problem 56. The Case of the Unfair Contract</a:t>
            </a:r>
          </a:p>
        </p:txBody>
      </p:sp>
      <p:sp>
        <p:nvSpPr>
          <p:cNvPr id="3" name="Content Placeholder 2"/>
          <p:cNvSpPr>
            <a:spLocks noGrp="1"/>
          </p:cNvSpPr>
          <p:nvPr>
            <p:ph idx="1"/>
          </p:nvPr>
        </p:nvSpPr>
        <p:spPr>
          <a:xfrm>
            <a:off x="0" y="1609344"/>
            <a:ext cx="12192000" cy="5248656"/>
          </a:xfrm>
        </p:spPr>
        <p:txBody>
          <a:bodyPr/>
          <a:lstStyle/>
          <a:p>
            <a:pPr marL="0" indent="0">
              <a:buNone/>
            </a:pPr>
            <a:r>
              <a:rPr lang="en-US" dirty="0"/>
              <a:t>	A furniture store required an unemployed woman on public assistance to sign its standard contract for credit every time she made a purchase at the store. One of the terms of the contract stated that the store would own every item the woman purchased until all the items were fully paid for.  The woman made several purchases at the store, signing this same standard contract each time.</a:t>
            </a:r>
          </a:p>
          <a:p>
            <a:pPr marL="0" indent="0">
              <a:buNone/>
            </a:pPr>
            <a:r>
              <a:rPr lang="en-US" dirty="0"/>
              <a:t>	After several years of making all her payments, she purchased a couch and missed two payments. The store believed it had the right, under the contract, to take back all the items the woman had ever purchased there.</a:t>
            </a:r>
          </a:p>
          <a:p>
            <a:pPr marL="0" indent="0">
              <a:buNone/>
            </a:pPr>
            <a:r>
              <a:rPr lang="en-US" dirty="0"/>
              <a:t>	A court of appeals found a portion of the contract to be unconscionable and did not enforce this unfair term in the agreement. The woman had to return the couch but she was able to keep all the items she had already paid for.</a:t>
            </a:r>
          </a:p>
          <a:p>
            <a:pPr marL="0" indent="0">
              <a:buNone/>
            </a:pPr>
            <a:endParaRPr lang="en-US" dirty="0"/>
          </a:p>
          <a:p>
            <a:pPr marL="457200" indent="-457200">
              <a:buFont typeface="+mj-lt"/>
              <a:buAutoNum type="arabicPeriod"/>
            </a:pPr>
            <a:r>
              <a:rPr lang="en-US" dirty="0"/>
              <a:t>Why did the court refuse to enforce the entire agreement in this case?</a:t>
            </a:r>
          </a:p>
          <a:p>
            <a:pPr marL="457200" indent="-457200">
              <a:buFont typeface="+mj-lt"/>
              <a:buAutoNum type="arabicPeriod"/>
            </a:pPr>
            <a:r>
              <a:rPr lang="en-US" dirty="0"/>
              <a:t>Was the court’s decision fair to the owner of the furniture store? Explain.</a:t>
            </a:r>
          </a:p>
          <a:p>
            <a:pPr marL="457200" indent="-457200">
              <a:buFont typeface="+mj-lt"/>
              <a:buAutoNum type="arabicPeriod"/>
            </a:pPr>
            <a:r>
              <a:rPr lang="en-US" dirty="0"/>
              <a:t>What should the contract have said to make it fair to both parties?</a:t>
            </a:r>
          </a:p>
        </p:txBody>
      </p:sp>
    </p:spTree>
    <p:extLst>
      <p:ext uri="{BB962C8B-B14F-4D97-AF65-F5344CB8AC3E}">
        <p14:creationId xmlns:p14="http://schemas.microsoft.com/office/powerpoint/2010/main" val="3234696641"/>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Day 51. Objectives</a:t>
            </a:r>
          </a:p>
        </p:txBody>
      </p:sp>
      <p:sp>
        <p:nvSpPr>
          <p:cNvPr id="3" name="Content Placeholder 2"/>
          <p:cNvSpPr>
            <a:spLocks noGrp="1"/>
          </p:cNvSpPr>
          <p:nvPr>
            <p:ph idx="1"/>
          </p:nvPr>
        </p:nvSpPr>
        <p:spPr>
          <a:xfrm>
            <a:off x="0" y="1609344"/>
            <a:ext cx="12192000" cy="5248656"/>
          </a:xfrm>
        </p:spPr>
        <p:txBody>
          <a:bodyPr/>
          <a:lstStyle/>
          <a:p>
            <a:pPr lvl="1"/>
            <a:r>
              <a:rPr lang="en-US" dirty="0"/>
              <a:t>Students will be able to:</a:t>
            </a:r>
          </a:p>
          <a:p>
            <a:pPr lvl="2"/>
            <a:r>
              <a:rPr lang="en-US" dirty="0"/>
              <a:t>Describe the types of contracts that must be in writing according to the Statute of Frauds;</a:t>
            </a:r>
          </a:p>
          <a:p>
            <a:pPr lvl="2"/>
            <a:r>
              <a:rPr lang="en-US" dirty="0"/>
              <a:t>Explain the ways that contracts can be discharged or fulfilled: performance, substantial performance, waiver, accord &amp; satisfaction, breach, and specific discharges by operation of law;</a:t>
            </a:r>
          </a:p>
          <a:p>
            <a:pPr lvl="2"/>
            <a:r>
              <a:rPr lang="en-US" dirty="0"/>
              <a:t>Identify and describe the types of damages allowed in breach of contract cases; and</a:t>
            </a:r>
          </a:p>
          <a:p>
            <a:pPr lvl="2"/>
            <a:r>
              <a:rPr lang="en-US" dirty="0"/>
              <a:t>Describe the equitable remedies courts may order in breach of contract cases.</a:t>
            </a:r>
          </a:p>
          <a:p>
            <a:pPr lvl="2"/>
            <a:endParaRPr lang="en-US" dirty="0"/>
          </a:p>
        </p:txBody>
      </p:sp>
    </p:spTree>
    <p:extLst>
      <p:ext uri="{BB962C8B-B14F-4D97-AF65-F5344CB8AC3E}">
        <p14:creationId xmlns:p14="http://schemas.microsoft.com/office/powerpoint/2010/main" val="2498403117"/>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Oral &amp; Written Contracts</a:t>
            </a:r>
          </a:p>
        </p:txBody>
      </p:sp>
      <p:sp>
        <p:nvSpPr>
          <p:cNvPr id="3" name="Content Placeholder 2"/>
          <p:cNvSpPr>
            <a:spLocks noGrp="1"/>
          </p:cNvSpPr>
          <p:nvPr>
            <p:ph idx="1"/>
          </p:nvPr>
        </p:nvSpPr>
        <p:spPr>
          <a:xfrm>
            <a:off x="0" y="1609344"/>
            <a:ext cx="12192000" cy="5248656"/>
          </a:xfrm>
        </p:spPr>
        <p:txBody>
          <a:bodyPr>
            <a:normAutofit/>
          </a:bodyPr>
          <a:lstStyle/>
          <a:p>
            <a:r>
              <a:rPr lang="en-US" b="1" dirty="0">
                <a:solidFill>
                  <a:srgbClr val="002060"/>
                </a:solidFill>
              </a:rPr>
              <a:t>Contracts can be either written or oral but some must be written to be enforceable.</a:t>
            </a:r>
          </a:p>
          <a:p>
            <a:r>
              <a:rPr lang="en-US" b="1" u="sng" dirty="0">
                <a:solidFill>
                  <a:srgbClr val="002060"/>
                </a:solidFill>
              </a:rPr>
              <a:t>Statute of Frauds </a:t>
            </a:r>
            <a:r>
              <a:rPr lang="en-US" b="1" dirty="0">
                <a:solidFill>
                  <a:srgbClr val="002060"/>
                </a:solidFill>
              </a:rPr>
              <a:t>(must be in </a:t>
            </a:r>
            <a:r>
              <a:rPr lang="en-US" b="1" u="sng" dirty="0">
                <a:solidFill>
                  <a:srgbClr val="002060"/>
                </a:solidFill>
              </a:rPr>
              <a:t>writing</a:t>
            </a:r>
            <a:r>
              <a:rPr lang="en-US" b="1" dirty="0">
                <a:solidFill>
                  <a:srgbClr val="002060"/>
                </a:solidFill>
              </a:rPr>
              <a:t>). The Statute of Frauds applies in the following cases:</a:t>
            </a:r>
          </a:p>
          <a:p>
            <a:pPr lvl="1"/>
            <a:r>
              <a:rPr lang="en-US" dirty="0"/>
              <a:t>Contracts for the </a:t>
            </a:r>
            <a:r>
              <a:rPr lang="en-US" b="1" dirty="0">
                <a:solidFill>
                  <a:srgbClr val="002060"/>
                </a:solidFill>
              </a:rPr>
              <a:t>sale of </a:t>
            </a:r>
            <a:r>
              <a:rPr lang="en-US" b="1" u="sng" dirty="0">
                <a:solidFill>
                  <a:srgbClr val="002060"/>
                </a:solidFill>
              </a:rPr>
              <a:t>land</a:t>
            </a:r>
            <a:r>
              <a:rPr lang="en-US" b="1" dirty="0">
                <a:solidFill>
                  <a:srgbClr val="002060"/>
                </a:solidFill>
              </a:rPr>
              <a:t> </a:t>
            </a:r>
            <a:r>
              <a:rPr lang="en-US" b="1" dirty="0"/>
              <a:t>or real estate;</a:t>
            </a:r>
          </a:p>
          <a:p>
            <a:pPr lvl="1"/>
            <a:r>
              <a:rPr lang="en-US" dirty="0"/>
              <a:t>Contracts for the </a:t>
            </a:r>
            <a:r>
              <a:rPr lang="en-US" b="1" dirty="0"/>
              <a:t>sale of </a:t>
            </a:r>
            <a:r>
              <a:rPr lang="en-US" b="1" dirty="0">
                <a:solidFill>
                  <a:srgbClr val="002060"/>
                </a:solidFill>
              </a:rPr>
              <a:t>goods </a:t>
            </a:r>
            <a:r>
              <a:rPr lang="en-US" b="1" u="sng" dirty="0">
                <a:solidFill>
                  <a:srgbClr val="002060"/>
                </a:solidFill>
              </a:rPr>
              <a:t>over $500</a:t>
            </a:r>
            <a:r>
              <a:rPr lang="en-US" b="1" dirty="0">
                <a:solidFill>
                  <a:srgbClr val="002060"/>
                </a:solidFill>
              </a:rPr>
              <a:t>;</a:t>
            </a:r>
            <a:endParaRPr lang="en-US" b="1" u="sng" dirty="0">
              <a:solidFill>
                <a:srgbClr val="002060"/>
              </a:solidFill>
            </a:endParaRPr>
          </a:p>
          <a:p>
            <a:pPr lvl="1"/>
            <a:r>
              <a:rPr lang="en-US" dirty="0"/>
              <a:t>Contracts to </a:t>
            </a:r>
            <a:r>
              <a:rPr lang="en-US" b="1" dirty="0">
                <a:solidFill>
                  <a:srgbClr val="002060"/>
                </a:solidFill>
              </a:rPr>
              <a:t>pay the debt of another; and</a:t>
            </a:r>
            <a:endParaRPr lang="en-US" dirty="0">
              <a:solidFill>
                <a:srgbClr val="002060"/>
              </a:solidFill>
            </a:endParaRPr>
          </a:p>
          <a:p>
            <a:pPr lvl="1"/>
            <a:r>
              <a:rPr lang="en-US" dirty="0"/>
              <a:t>Contracts for </a:t>
            </a:r>
            <a:r>
              <a:rPr lang="en-US" b="1" dirty="0">
                <a:solidFill>
                  <a:srgbClr val="002060"/>
                </a:solidFill>
              </a:rPr>
              <a:t>services that will not be performed within a year </a:t>
            </a:r>
            <a:r>
              <a:rPr lang="en-US" dirty="0"/>
              <a:t>(under the Uniform Commercial Code).</a:t>
            </a:r>
          </a:p>
          <a:p>
            <a:r>
              <a:rPr lang="en-US" dirty="0"/>
              <a:t>Meeting the </a:t>
            </a:r>
            <a:r>
              <a:rPr lang="en-US" b="1" dirty="0"/>
              <a:t>Statute of Frauds- </a:t>
            </a:r>
            <a:r>
              <a:rPr lang="en-US" b="1" dirty="0">
                <a:solidFill>
                  <a:srgbClr val="002060"/>
                </a:solidFill>
              </a:rPr>
              <a:t>Sufficiency of Writing:</a:t>
            </a:r>
          </a:p>
          <a:p>
            <a:pPr lvl="1"/>
            <a:r>
              <a:rPr lang="en-US" dirty="0"/>
              <a:t>1. A writing must contain the </a:t>
            </a:r>
            <a:r>
              <a:rPr lang="en-US" b="1" u="sng" dirty="0">
                <a:solidFill>
                  <a:srgbClr val="002060"/>
                </a:solidFill>
              </a:rPr>
              <a:t>essential terms </a:t>
            </a:r>
            <a:r>
              <a:rPr lang="en-US" dirty="0"/>
              <a:t>of the contract (memorandum is sufficient); and</a:t>
            </a:r>
          </a:p>
          <a:p>
            <a:pPr lvl="1"/>
            <a:r>
              <a:rPr lang="en-US" dirty="0"/>
              <a:t>2. The writing must be </a:t>
            </a:r>
            <a:r>
              <a:rPr lang="en-US" b="1" u="sng" dirty="0"/>
              <a:t>signed</a:t>
            </a:r>
            <a:r>
              <a:rPr lang="en-US" b="1" dirty="0"/>
              <a:t> by the party against whom enforcement is sought.</a:t>
            </a:r>
          </a:p>
          <a:p>
            <a:pPr lvl="2"/>
            <a:r>
              <a:rPr lang="en-US" dirty="0"/>
              <a:t>signature can be anywhere on the writing.</a:t>
            </a:r>
          </a:p>
          <a:p>
            <a:pPr lvl="2"/>
            <a:r>
              <a:rPr lang="en-US" dirty="0"/>
              <a:t>initials or a mark are sufficient.</a:t>
            </a:r>
          </a:p>
          <a:p>
            <a:pPr lvl="2"/>
            <a:r>
              <a:rPr lang="en-US" dirty="0"/>
              <a:t>witnesses are not required.</a:t>
            </a:r>
          </a:p>
          <a:p>
            <a:r>
              <a:rPr lang="en-US" b="1" u="sng" dirty="0"/>
              <a:t>Uniform Commercial Code</a:t>
            </a:r>
            <a:r>
              <a:rPr lang="en-US" b="1" dirty="0"/>
              <a:t>- statute that covers a wide range of commercial activity</a:t>
            </a:r>
            <a:r>
              <a:rPr lang="en-US" dirty="0"/>
              <a:t> and has been generally adopted by all states.</a:t>
            </a:r>
          </a:p>
        </p:txBody>
      </p:sp>
    </p:spTree>
    <p:extLst>
      <p:ext uri="{BB962C8B-B14F-4D97-AF65-F5344CB8AC3E}">
        <p14:creationId xmlns:p14="http://schemas.microsoft.com/office/powerpoint/2010/main" val="40480597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normAutofit/>
          </a:bodyPr>
          <a:lstStyle/>
          <a:p>
            <a:pPr algn="ctr"/>
            <a:r>
              <a:rPr lang="en-US" dirty="0">
                <a:solidFill>
                  <a:srgbClr val="00B050"/>
                </a:solidFill>
              </a:rPr>
              <a:t>Problem 5. Trouble in Africa</a:t>
            </a:r>
            <a:endParaRPr lang="en-US" dirty="0"/>
          </a:p>
        </p:txBody>
      </p:sp>
      <p:sp>
        <p:nvSpPr>
          <p:cNvPr id="3" name="Content Placeholder 2"/>
          <p:cNvSpPr>
            <a:spLocks noGrp="1"/>
          </p:cNvSpPr>
          <p:nvPr>
            <p:ph idx="1"/>
          </p:nvPr>
        </p:nvSpPr>
        <p:spPr>
          <a:xfrm>
            <a:off x="0" y="1609344"/>
            <a:ext cx="12192000" cy="5248656"/>
          </a:xfrm>
        </p:spPr>
        <p:txBody>
          <a:bodyPr>
            <a:normAutofit fontScale="77500" lnSpcReduction="20000"/>
          </a:bodyPr>
          <a:lstStyle/>
          <a:p>
            <a:pPr marL="0" indent="0">
              <a:buNone/>
            </a:pPr>
            <a:r>
              <a:rPr lang="en-US" dirty="0"/>
              <a:t>	The government of an African country has been very corrupt for many years and has violated the human rights of many of its citizens by jailing and executing opposition leaders who are all from one ethnic group. The U.S. and most other countries have been critical of this government for its actions. The opposition groups in the country want to overthrow the government. The government reacts by rounding up and executing hundreds of members of the ethnic group leading the opposition.</a:t>
            </a:r>
          </a:p>
          <a:p>
            <a:pPr marL="0" indent="0">
              <a:buNone/>
            </a:pPr>
            <a:r>
              <a:rPr lang="en-US" dirty="0"/>
              <a:t>	The U.S. and many other governments around the world speak out against this. The United Nations is considering a resolution authorizing sending UN troops into the country to stop what some are calling genocide, the systematic killing of an ethnic or cultural group. Some member countries believe the UN should not interfere militarily in the internal affairs of another country.</a:t>
            </a:r>
          </a:p>
          <a:p>
            <a:pPr marL="0" indent="0">
              <a:buNone/>
            </a:pPr>
            <a:r>
              <a:rPr lang="en-US" dirty="0"/>
              <a:t>	The UN Charter (Article 55) states: “With a view to the creation of conditions of stability and well-being which are necessary for peaceful and friendly relations among nations based on respect for the principle of equal rights and self-determination of peoples, the UN shall promote…universal respect for, and observance of, human rights and fundamental freedoms for all without distinction as to race, sex, language, or religion.”</a:t>
            </a:r>
          </a:p>
          <a:p>
            <a:pPr marL="0" indent="0">
              <a:buNone/>
            </a:pPr>
            <a:r>
              <a:rPr lang="en-US" dirty="0"/>
              <a:t>	Article 56 states that all members pledge themselves to take joint and separate action in cooperation with the organization for the achievement of the purposes set forth in Article 55.</a:t>
            </a:r>
          </a:p>
          <a:p>
            <a:pPr marL="0" indent="0">
              <a:buNone/>
            </a:pPr>
            <a:endParaRPr lang="en-US" dirty="0"/>
          </a:p>
          <a:p>
            <a:pPr marL="457200" indent="-457200">
              <a:buFont typeface="+mj-lt"/>
              <a:buAutoNum type="arabicPeriod"/>
            </a:pPr>
            <a:r>
              <a:rPr lang="en-US" dirty="0"/>
              <a:t>If you were president of the U.S., would you instruct the U.S. delegate to the UN to support sending UN troops into the country? Explain.</a:t>
            </a:r>
          </a:p>
          <a:p>
            <a:pPr marL="457200" indent="-457200">
              <a:buFont typeface="+mj-lt"/>
              <a:buAutoNum type="arabicPeriod"/>
            </a:pPr>
            <a:r>
              <a:rPr lang="en-US" dirty="0"/>
              <a:t>Suppose the U.S does not agree with sending UN troops but the resolution passes, should the U.S. contribute troops to the UN effort? Explain.</a:t>
            </a:r>
          </a:p>
          <a:p>
            <a:pPr marL="457200" indent="-457200">
              <a:buFont typeface="+mj-lt"/>
              <a:buAutoNum type="arabicPeriod"/>
            </a:pPr>
            <a:r>
              <a:rPr lang="en-US" dirty="0"/>
              <a:t>Suppose the U.S. believes that troops are necessary but the resolution does not pass at the UN. Should the U.S. send troops on its own? Explain.</a:t>
            </a:r>
          </a:p>
          <a:p>
            <a:pPr marL="457200" indent="-457200">
              <a:buFont typeface="+mj-lt"/>
              <a:buAutoNum type="arabicPeriod"/>
            </a:pPr>
            <a:r>
              <a:rPr lang="en-US" dirty="0"/>
              <a:t>Does the U.S. have a special responsibility in the world that is unique from other countries? Explain.</a:t>
            </a:r>
          </a:p>
        </p:txBody>
      </p:sp>
    </p:spTree>
    <p:extLst>
      <p:ext uri="{BB962C8B-B14F-4D97-AF65-F5344CB8AC3E}">
        <p14:creationId xmlns:p14="http://schemas.microsoft.com/office/powerpoint/2010/main" val="4036400664"/>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Discharging or Fulfilling Contracts</a:t>
            </a:r>
          </a:p>
        </p:txBody>
      </p:sp>
      <p:sp>
        <p:nvSpPr>
          <p:cNvPr id="3" name="Content Placeholder 2"/>
          <p:cNvSpPr>
            <a:spLocks noGrp="1"/>
          </p:cNvSpPr>
          <p:nvPr>
            <p:ph idx="1"/>
          </p:nvPr>
        </p:nvSpPr>
        <p:spPr>
          <a:xfrm>
            <a:off x="0" y="1609344"/>
            <a:ext cx="12192000" cy="5248656"/>
          </a:xfrm>
        </p:spPr>
        <p:txBody>
          <a:bodyPr>
            <a:normAutofit fontScale="92500" lnSpcReduction="20000"/>
          </a:bodyPr>
          <a:lstStyle/>
          <a:p>
            <a:r>
              <a:rPr lang="en-US" b="1" dirty="0">
                <a:solidFill>
                  <a:srgbClr val="002060"/>
                </a:solidFill>
              </a:rPr>
              <a:t>Contracts are discharged (fulfilled) through </a:t>
            </a:r>
            <a:r>
              <a:rPr lang="en-US" b="1" u="sng" dirty="0">
                <a:solidFill>
                  <a:srgbClr val="002060"/>
                </a:solidFill>
              </a:rPr>
              <a:t>performance</a:t>
            </a:r>
            <a:r>
              <a:rPr lang="en-US" dirty="0"/>
              <a:t>; in other words, when the parties have done what they promised.</a:t>
            </a:r>
          </a:p>
          <a:p>
            <a:r>
              <a:rPr lang="en-US" b="1" u="sng" dirty="0">
                <a:solidFill>
                  <a:srgbClr val="002060"/>
                </a:solidFill>
              </a:rPr>
              <a:t>Substantial Performance</a:t>
            </a:r>
            <a:r>
              <a:rPr lang="en-US" b="1" dirty="0">
                <a:solidFill>
                  <a:srgbClr val="002060"/>
                </a:solidFill>
              </a:rPr>
              <a:t>- minor deviations from what was promised sometimes occur as good faith oversights or failures- the other party must still pay </a:t>
            </a:r>
            <a:r>
              <a:rPr lang="en-US" b="1" dirty="0"/>
              <a:t>for the substantial performance but </a:t>
            </a:r>
            <a:r>
              <a:rPr lang="en-US" b="1" dirty="0">
                <a:solidFill>
                  <a:srgbClr val="002060"/>
                </a:solidFill>
              </a:rPr>
              <a:t>may deduct </a:t>
            </a:r>
            <a:r>
              <a:rPr lang="en-US" b="1" dirty="0"/>
              <a:t>an appropriate amount for the deficiency.</a:t>
            </a:r>
          </a:p>
          <a:p>
            <a:r>
              <a:rPr lang="en-US" b="1" u="sng" dirty="0">
                <a:solidFill>
                  <a:srgbClr val="002060"/>
                </a:solidFill>
              </a:rPr>
              <a:t>Waiver</a:t>
            </a:r>
            <a:r>
              <a:rPr lang="en-US" b="1" dirty="0">
                <a:solidFill>
                  <a:srgbClr val="002060"/>
                </a:solidFill>
              </a:rPr>
              <a:t>- parties sometimes waive parts </a:t>
            </a:r>
            <a:r>
              <a:rPr lang="en-US" b="1" dirty="0"/>
              <a:t>of a contract (give up a right).</a:t>
            </a:r>
          </a:p>
          <a:p>
            <a:r>
              <a:rPr lang="en-US" b="1" u="sng" dirty="0">
                <a:solidFill>
                  <a:srgbClr val="002060"/>
                </a:solidFill>
              </a:rPr>
              <a:t>Accord</a:t>
            </a:r>
            <a:r>
              <a:rPr lang="en-US" b="1" dirty="0">
                <a:solidFill>
                  <a:srgbClr val="002060"/>
                </a:solidFill>
              </a:rPr>
              <a:t> &amp; </a:t>
            </a:r>
            <a:r>
              <a:rPr lang="en-US" b="1" u="sng" dirty="0">
                <a:solidFill>
                  <a:srgbClr val="002060"/>
                </a:solidFill>
              </a:rPr>
              <a:t>Satisfaction</a:t>
            </a:r>
            <a:r>
              <a:rPr lang="en-US" b="1" dirty="0">
                <a:solidFill>
                  <a:srgbClr val="002060"/>
                </a:solidFill>
              </a:rPr>
              <a:t>- a party agrees (accord (agreement)) to accept some substitute </a:t>
            </a:r>
            <a:r>
              <a:rPr lang="en-US" b="1" dirty="0"/>
              <a:t>for the promised performance of a contract, which is </a:t>
            </a:r>
            <a:r>
              <a:rPr lang="en-US" b="1" dirty="0">
                <a:solidFill>
                  <a:srgbClr val="002060"/>
                </a:solidFill>
              </a:rPr>
              <a:t>then provided (satisfaction (fulfillment of contract)).</a:t>
            </a:r>
          </a:p>
          <a:p>
            <a:r>
              <a:rPr lang="en-US" b="1" dirty="0">
                <a:solidFill>
                  <a:srgbClr val="002060"/>
                </a:solidFill>
              </a:rPr>
              <a:t>Material Alterations</a:t>
            </a:r>
            <a:r>
              <a:rPr lang="en-US" b="1" dirty="0"/>
              <a:t>- any deliberate, unilateral (by one of the parties), important change </a:t>
            </a:r>
            <a:r>
              <a:rPr lang="en-US" dirty="0"/>
              <a:t>that is made in a written contract, without legal excuse, discharges the contractual obligation of the other party (</a:t>
            </a:r>
            <a:r>
              <a:rPr lang="en-US" b="1" dirty="0">
                <a:solidFill>
                  <a:srgbClr val="002060"/>
                </a:solidFill>
              </a:rPr>
              <a:t>breach</a:t>
            </a:r>
            <a:r>
              <a:rPr lang="en-US" dirty="0"/>
              <a:t> of contract).</a:t>
            </a:r>
          </a:p>
          <a:p>
            <a:r>
              <a:rPr lang="en-US" b="1" dirty="0">
                <a:solidFill>
                  <a:srgbClr val="002060"/>
                </a:solidFill>
              </a:rPr>
              <a:t>Breach of Contract- failure without legal excuse to perform a promise made in a legally binding agreement- discharges a contract by operation of law.</a:t>
            </a:r>
          </a:p>
          <a:p>
            <a:r>
              <a:rPr lang="en-US" b="1" dirty="0">
                <a:solidFill>
                  <a:srgbClr val="002060"/>
                </a:solidFill>
              </a:rPr>
              <a:t>Other Discharges by </a:t>
            </a:r>
            <a:r>
              <a:rPr lang="en-US" b="1" u="sng" dirty="0">
                <a:solidFill>
                  <a:srgbClr val="002060"/>
                </a:solidFill>
              </a:rPr>
              <a:t>Operation of Law</a:t>
            </a:r>
            <a:r>
              <a:rPr lang="en-US" b="1" dirty="0">
                <a:solidFill>
                  <a:srgbClr val="002060"/>
                </a:solidFill>
              </a:rPr>
              <a:t>:</a:t>
            </a:r>
            <a:endParaRPr lang="en-US" b="1" u="sng" dirty="0">
              <a:solidFill>
                <a:srgbClr val="002060"/>
              </a:solidFill>
            </a:endParaRPr>
          </a:p>
          <a:p>
            <a:pPr lvl="1"/>
            <a:r>
              <a:rPr lang="en-US" b="1" dirty="0"/>
              <a:t>1. </a:t>
            </a:r>
            <a:r>
              <a:rPr lang="en-US" b="1" dirty="0">
                <a:solidFill>
                  <a:srgbClr val="002060"/>
                </a:solidFill>
              </a:rPr>
              <a:t>subsequent illegality </a:t>
            </a:r>
            <a:r>
              <a:rPr lang="en-US" b="1" dirty="0"/>
              <a:t>(ban on alcohol discharges a alcohol distribution contract);</a:t>
            </a:r>
          </a:p>
          <a:p>
            <a:pPr lvl="1"/>
            <a:r>
              <a:rPr lang="en-US" b="1" dirty="0"/>
              <a:t>2. </a:t>
            </a:r>
            <a:r>
              <a:rPr lang="en-US" b="1" dirty="0">
                <a:solidFill>
                  <a:srgbClr val="002060"/>
                </a:solidFill>
              </a:rPr>
              <a:t>bankruptcy</a:t>
            </a:r>
            <a:r>
              <a:rPr lang="en-US" b="1" dirty="0"/>
              <a:t> (debt cannot be enforced unless reaffirmed by the debtor);</a:t>
            </a:r>
          </a:p>
          <a:p>
            <a:pPr lvl="1"/>
            <a:r>
              <a:rPr lang="en-US" b="1" dirty="0"/>
              <a:t>3. </a:t>
            </a:r>
            <a:r>
              <a:rPr lang="en-US" b="1" dirty="0">
                <a:solidFill>
                  <a:srgbClr val="002060"/>
                </a:solidFill>
              </a:rPr>
              <a:t>running of the Statute of Limitations </a:t>
            </a:r>
            <a:r>
              <a:rPr lang="en-US" b="1" dirty="0"/>
              <a:t>(debt cannot be enforced unless reaffirmed by the debtor);</a:t>
            </a:r>
          </a:p>
          <a:p>
            <a:pPr lvl="1"/>
            <a:r>
              <a:rPr lang="en-US" b="1" dirty="0"/>
              <a:t>4. </a:t>
            </a:r>
            <a:r>
              <a:rPr lang="en-US" b="1" dirty="0">
                <a:solidFill>
                  <a:srgbClr val="002060"/>
                </a:solidFill>
              </a:rPr>
              <a:t>literal impossibility </a:t>
            </a:r>
            <a:r>
              <a:rPr lang="en-US" b="1" dirty="0"/>
              <a:t>(personal service by someone who later dies); and</a:t>
            </a:r>
          </a:p>
          <a:p>
            <a:pPr lvl="1"/>
            <a:r>
              <a:rPr lang="en-US" b="1" dirty="0"/>
              <a:t>5. </a:t>
            </a:r>
            <a:r>
              <a:rPr lang="en-US" b="1" dirty="0">
                <a:solidFill>
                  <a:srgbClr val="002060"/>
                </a:solidFill>
              </a:rPr>
              <a:t>commercial impracticability </a:t>
            </a:r>
            <a:r>
              <a:rPr lang="en-US" b="1" dirty="0"/>
              <a:t>(outbreak of war, major earthquake, etc.).</a:t>
            </a:r>
          </a:p>
        </p:txBody>
      </p:sp>
    </p:spTree>
    <p:extLst>
      <p:ext uri="{BB962C8B-B14F-4D97-AF65-F5344CB8AC3E}">
        <p14:creationId xmlns:p14="http://schemas.microsoft.com/office/powerpoint/2010/main" val="801578662"/>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Remedies For Breach of Contract</a:t>
            </a:r>
          </a:p>
        </p:txBody>
      </p:sp>
      <p:sp>
        <p:nvSpPr>
          <p:cNvPr id="3" name="Content Placeholder 2"/>
          <p:cNvSpPr>
            <a:spLocks noGrp="1"/>
          </p:cNvSpPr>
          <p:nvPr>
            <p:ph idx="1"/>
          </p:nvPr>
        </p:nvSpPr>
        <p:spPr>
          <a:xfrm>
            <a:off x="0" y="1609344"/>
            <a:ext cx="12192000" cy="5248656"/>
          </a:xfrm>
        </p:spPr>
        <p:txBody>
          <a:bodyPr>
            <a:normAutofit fontScale="92500" lnSpcReduction="20000"/>
          </a:bodyPr>
          <a:lstStyle/>
          <a:p>
            <a:r>
              <a:rPr lang="en-US" b="1" u="sng" dirty="0">
                <a:solidFill>
                  <a:srgbClr val="002060"/>
                </a:solidFill>
              </a:rPr>
              <a:t>Compensatory</a:t>
            </a:r>
            <a:r>
              <a:rPr lang="en-US" b="1" dirty="0">
                <a:solidFill>
                  <a:srgbClr val="002060"/>
                </a:solidFill>
              </a:rPr>
              <a:t> Damages- the amount of money sufficient to place the victim in essentially the same </a:t>
            </a:r>
            <a:r>
              <a:rPr lang="en-US" b="1" u="sng" dirty="0">
                <a:solidFill>
                  <a:srgbClr val="002060"/>
                </a:solidFill>
              </a:rPr>
              <a:t>position</a:t>
            </a:r>
            <a:r>
              <a:rPr lang="en-US" b="1" dirty="0"/>
              <a:t> or condition that would have resulted from performance of the contract, but nothing more (to make the injured party whole again).</a:t>
            </a:r>
          </a:p>
          <a:p>
            <a:pPr lvl="1"/>
            <a:r>
              <a:rPr lang="en-US" b="1" u="sng" dirty="0">
                <a:solidFill>
                  <a:srgbClr val="002060"/>
                </a:solidFill>
              </a:rPr>
              <a:t>Expectation</a:t>
            </a:r>
            <a:r>
              <a:rPr lang="en-US" b="1" dirty="0">
                <a:solidFill>
                  <a:srgbClr val="002060"/>
                </a:solidFill>
              </a:rPr>
              <a:t> Damages</a:t>
            </a:r>
            <a:r>
              <a:rPr lang="en-US" b="1" dirty="0"/>
              <a:t>- difference between the value that </a:t>
            </a:r>
            <a:r>
              <a:rPr lang="en-US" b="1" dirty="0">
                <a:solidFill>
                  <a:srgbClr val="002060"/>
                </a:solidFill>
              </a:rPr>
              <a:t>would be expected if the breaching party had fulfilled </a:t>
            </a:r>
            <a:r>
              <a:rPr lang="en-US" b="1" dirty="0"/>
              <a:t>its promise and the value of what the injured party actually received.</a:t>
            </a:r>
          </a:p>
          <a:p>
            <a:pPr lvl="1"/>
            <a:r>
              <a:rPr lang="en-US" b="1" u="sng" dirty="0">
                <a:solidFill>
                  <a:srgbClr val="002060"/>
                </a:solidFill>
              </a:rPr>
              <a:t>Consequential</a:t>
            </a:r>
            <a:r>
              <a:rPr lang="en-US" b="1" dirty="0">
                <a:solidFill>
                  <a:srgbClr val="002060"/>
                </a:solidFill>
              </a:rPr>
              <a:t> Damages</a:t>
            </a:r>
            <a:r>
              <a:rPr lang="en-US" b="1" dirty="0"/>
              <a:t>- reimburse the injured party for </a:t>
            </a:r>
            <a:r>
              <a:rPr lang="en-US" b="1" dirty="0">
                <a:solidFill>
                  <a:srgbClr val="002060"/>
                </a:solidFill>
              </a:rPr>
              <a:t>indirect damages </a:t>
            </a:r>
            <a:r>
              <a:rPr lang="en-US" b="1" dirty="0"/>
              <a:t>other than the contractual loss that are foreseeable to both parties at the time the contract was made and that “flow from the breach.”</a:t>
            </a:r>
          </a:p>
          <a:p>
            <a:r>
              <a:rPr lang="en-US" b="1" dirty="0"/>
              <a:t>Rescission &amp; Restitution-</a:t>
            </a:r>
          </a:p>
          <a:p>
            <a:pPr lvl="1"/>
            <a:r>
              <a:rPr lang="en-US" b="1" u="sng" dirty="0">
                <a:solidFill>
                  <a:srgbClr val="002060"/>
                </a:solidFill>
              </a:rPr>
              <a:t>Rescission</a:t>
            </a:r>
            <a:r>
              <a:rPr lang="en-US" b="1" dirty="0">
                <a:solidFill>
                  <a:srgbClr val="002060"/>
                </a:solidFill>
              </a:rPr>
              <a:t>- the act of cancelling </a:t>
            </a:r>
            <a:r>
              <a:rPr lang="en-US" b="1" dirty="0"/>
              <a:t>a contract and treating it as if it never existed.</a:t>
            </a:r>
          </a:p>
          <a:p>
            <a:pPr lvl="1"/>
            <a:r>
              <a:rPr lang="en-US" b="1" u="sng" dirty="0">
                <a:solidFill>
                  <a:srgbClr val="002060"/>
                </a:solidFill>
              </a:rPr>
              <a:t>Restitution</a:t>
            </a:r>
            <a:r>
              <a:rPr lang="en-US" b="1" dirty="0">
                <a:solidFill>
                  <a:srgbClr val="002060"/>
                </a:solidFill>
              </a:rPr>
              <a:t>-</a:t>
            </a:r>
            <a:r>
              <a:rPr lang="en-US" b="1" dirty="0"/>
              <a:t> the act of giving back things or </a:t>
            </a:r>
            <a:r>
              <a:rPr lang="en-US" b="1" dirty="0">
                <a:solidFill>
                  <a:srgbClr val="002060"/>
                </a:solidFill>
              </a:rPr>
              <a:t>refunding any money that has already been paid.</a:t>
            </a:r>
          </a:p>
          <a:p>
            <a:r>
              <a:rPr lang="en-US" b="1" u="sng" dirty="0">
                <a:solidFill>
                  <a:srgbClr val="002060"/>
                </a:solidFill>
              </a:rPr>
              <a:t>Specific Performance</a:t>
            </a:r>
            <a:r>
              <a:rPr lang="en-US" b="1" dirty="0">
                <a:solidFill>
                  <a:srgbClr val="002060"/>
                </a:solidFill>
              </a:rPr>
              <a:t>- asks the court to order the seller to carry out the specific terms of the contract.</a:t>
            </a:r>
          </a:p>
          <a:p>
            <a:r>
              <a:rPr lang="en-US" b="1" dirty="0"/>
              <a:t>Liquidated Damages- amount the contracting parties previously agreed would be a fair payment </a:t>
            </a:r>
            <a:r>
              <a:rPr lang="en-US" dirty="0"/>
              <a:t>in the case of a </a:t>
            </a:r>
            <a:r>
              <a:rPr lang="en-US" b="1" dirty="0"/>
              <a:t>breach</a:t>
            </a:r>
            <a:r>
              <a:rPr lang="en-US" dirty="0"/>
              <a:t> (cannot be too large or a court would consider it a penalty (which is not legal)).</a:t>
            </a:r>
          </a:p>
          <a:p>
            <a:r>
              <a:rPr lang="en-US" dirty="0"/>
              <a:t>Notes:</a:t>
            </a:r>
          </a:p>
          <a:p>
            <a:pPr lvl="1"/>
            <a:r>
              <a:rPr lang="en-US" dirty="0"/>
              <a:t>The idea is to put a person in approximately the same position he would have been in had the contract been successfully completed.</a:t>
            </a:r>
          </a:p>
          <a:p>
            <a:pPr lvl="1"/>
            <a:r>
              <a:rPr lang="en-US" b="1" dirty="0"/>
              <a:t>Duty to </a:t>
            </a:r>
            <a:r>
              <a:rPr lang="en-US" b="1" u="sng" dirty="0"/>
              <a:t>Mitigate</a:t>
            </a:r>
            <a:r>
              <a:rPr lang="en-US" b="1" dirty="0"/>
              <a:t> Damages- to make less severe.</a:t>
            </a:r>
          </a:p>
          <a:p>
            <a:pPr lvl="1"/>
            <a:r>
              <a:rPr lang="en-US" b="1" dirty="0"/>
              <a:t>Punitive Damages are not paid for breach of contract</a:t>
            </a:r>
            <a:r>
              <a:rPr lang="en-US" dirty="0"/>
              <a:t> unless there was a related tort or fraud.</a:t>
            </a:r>
          </a:p>
        </p:txBody>
      </p:sp>
    </p:spTree>
    <p:extLst>
      <p:ext uri="{BB962C8B-B14F-4D97-AF65-F5344CB8AC3E}">
        <p14:creationId xmlns:p14="http://schemas.microsoft.com/office/powerpoint/2010/main" val="1970721978"/>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291. The Statute of Frauds requires some types of contracts to be in writing. Which of the following is </a:t>
            </a:r>
            <a:r>
              <a:rPr lang="en-US" u="sng" dirty="0"/>
              <a:t>not</a:t>
            </a:r>
            <a:r>
              <a:rPr lang="en-US" dirty="0"/>
              <a:t> required to be in writing?</a:t>
            </a:r>
          </a:p>
          <a:p>
            <a:pPr marL="0" indent="0">
              <a:buNone/>
            </a:pPr>
            <a:r>
              <a:rPr lang="en-US" dirty="0"/>
              <a:t>A. contracts for the sale of land or real estate</a:t>
            </a:r>
          </a:p>
          <a:p>
            <a:pPr marL="0" indent="0">
              <a:buNone/>
            </a:pPr>
            <a:r>
              <a:rPr lang="en-US" dirty="0"/>
              <a:t>B. contracts for the sale of goods over $500</a:t>
            </a:r>
          </a:p>
          <a:p>
            <a:pPr marL="0" indent="0">
              <a:buNone/>
            </a:pPr>
            <a:r>
              <a:rPr lang="en-US" dirty="0"/>
              <a:t>C. contracts for services that will not be performed within a year</a:t>
            </a:r>
          </a:p>
          <a:p>
            <a:pPr marL="0" indent="0">
              <a:buNone/>
            </a:pPr>
            <a:r>
              <a:rPr lang="en-US" dirty="0"/>
              <a:t>D. contracts for the leasing of residential real estate</a:t>
            </a:r>
          </a:p>
          <a:p>
            <a:pPr marL="0" indent="0">
              <a:buNone/>
            </a:pPr>
            <a:endParaRPr lang="en-US" dirty="0"/>
          </a:p>
          <a:p>
            <a:pPr marL="0" indent="0">
              <a:buNone/>
            </a:pPr>
            <a:r>
              <a:rPr lang="en-US" dirty="0"/>
              <a:t>292. What must be included in a writing to comply with the Statute of Frauds?</a:t>
            </a:r>
          </a:p>
          <a:p>
            <a:pPr marL="0" indent="0">
              <a:buNone/>
            </a:pPr>
            <a:r>
              <a:rPr lang="en-US" dirty="0"/>
              <a:t>A. the essential terms of the contract and signed by the party against whom enforcement is sought</a:t>
            </a:r>
          </a:p>
          <a:p>
            <a:pPr marL="0" indent="0">
              <a:buNone/>
            </a:pPr>
            <a:r>
              <a:rPr lang="en-US" dirty="0"/>
              <a:t>B. the essential terms of the contract and signed by both parties</a:t>
            </a:r>
          </a:p>
          <a:p>
            <a:pPr marL="0" indent="0">
              <a:buNone/>
            </a:pPr>
            <a:r>
              <a:rPr lang="en-US" dirty="0"/>
              <a:t>C. the essential terms of the contract and the consequences of breaching the agreement</a:t>
            </a:r>
          </a:p>
          <a:p>
            <a:pPr marL="0" indent="0">
              <a:buNone/>
            </a:pPr>
            <a:r>
              <a:rPr lang="en-US" dirty="0"/>
              <a:t>D. the essential terms of the contract, the consequences of breaching the agreement, and signed by both parties</a:t>
            </a:r>
          </a:p>
        </p:txBody>
      </p:sp>
    </p:spTree>
    <p:extLst>
      <p:ext uri="{BB962C8B-B14F-4D97-AF65-F5344CB8AC3E}">
        <p14:creationId xmlns:p14="http://schemas.microsoft.com/office/powerpoint/2010/main" val="1970484123"/>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293. If both parties act as they agreed to act under a contract, the contract is discharged by what?</a:t>
            </a:r>
          </a:p>
          <a:p>
            <a:pPr marL="0" indent="0">
              <a:buNone/>
            </a:pPr>
            <a:r>
              <a:rPr lang="en-US" dirty="0"/>
              <a:t>A. completion</a:t>
            </a:r>
          </a:p>
          <a:p>
            <a:pPr marL="0" indent="0">
              <a:buNone/>
            </a:pPr>
            <a:r>
              <a:rPr lang="en-US" dirty="0"/>
              <a:t>B. performance</a:t>
            </a:r>
          </a:p>
          <a:p>
            <a:pPr marL="0" indent="0">
              <a:buNone/>
            </a:pPr>
            <a:r>
              <a:rPr lang="en-US" dirty="0"/>
              <a:t>C. court order</a:t>
            </a:r>
          </a:p>
          <a:p>
            <a:pPr marL="0" indent="0">
              <a:buNone/>
            </a:pPr>
            <a:r>
              <a:rPr lang="en-US" dirty="0"/>
              <a:t>D. breach</a:t>
            </a:r>
          </a:p>
          <a:p>
            <a:pPr marL="0" indent="0">
              <a:buNone/>
            </a:pPr>
            <a:endParaRPr lang="en-US" dirty="0"/>
          </a:p>
          <a:p>
            <a:pPr marL="0" indent="0">
              <a:buNone/>
            </a:pPr>
            <a:r>
              <a:rPr lang="en-US" dirty="0"/>
              <a:t>294. Which of the following occurs when one party agrees to accept some substitute for the promised performance of a contract and the substitution occurs?</a:t>
            </a:r>
          </a:p>
          <a:p>
            <a:pPr marL="0" indent="0">
              <a:buNone/>
            </a:pPr>
            <a:r>
              <a:rPr lang="en-US" dirty="0"/>
              <a:t>A. substantial performance</a:t>
            </a:r>
          </a:p>
          <a:p>
            <a:pPr marL="0" indent="0">
              <a:buNone/>
            </a:pPr>
            <a:r>
              <a:rPr lang="en-US" dirty="0"/>
              <a:t>B. waiver</a:t>
            </a:r>
          </a:p>
          <a:p>
            <a:pPr marL="0" indent="0">
              <a:buNone/>
            </a:pPr>
            <a:r>
              <a:rPr lang="en-US" dirty="0"/>
              <a:t>C. accord &amp; satisfaction</a:t>
            </a:r>
          </a:p>
          <a:p>
            <a:pPr marL="0" indent="0">
              <a:buNone/>
            </a:pPr>
            <a:r>
              <a:rPr lang="en-US" dirty="0"/>
              <a:t>D. discharge by operation of law</a:t>
            </a:r>
          </a:p>
        </p:txBody>
      </p:sp>
    </p:spTree>
    <p:extLst>
      <p:ext uri="{BB962C8B-B14F-4D97-AF65-F5344CB8AC3E}">
        <p14:creationId xmlns:p14="http://schemas.microsoft.com/office/powerpoint/2010/main" val="768025009"/>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295. Which of the following occurs when one party agrees to waive parts of a contract and thereby gives up some of his rights under the contract?</a:t>
            </a:r>
          </a:p>
          <a:p>
            <a:pPr marL="0" indent="0">
              <a:buNone/>
            </a:pPr>
            <a:r>
              <a:rPr lang="en-US" dirty="0"/>
              <a:t>A. substantial performance</a:t>
            </a:r>
          </a:p>
          <a:p>
            <a:pPr marL="0" indent="0">
              <a:buNone/>
            </a:pPr>
            <a:r>
              <a:rPr lang="en-US" dirty="0"/>
              <a:t>B. waiver</a:t>
            </a:r>
          </a:p>
          <a:p>
            <a:pPr marL="0" indent="0">
              <a:buNone/>
            </a:pPr>
            <a:r>
              <a:rPr lang="en-US" dirty="0"/>
              <a:t>C. accord &amp; satisfaction</a:t>
            </a:r>
          </a:p>
          <a:p>
            <a:pPr marL="0" indent="0">
              <a:buNone/>
            </a:pPr>
            <a:r>
              <a:rPr lang="en-US" dirty="0"/>
              <a:t>D. discharge by operation of law</a:t>
            </a:r>
          </a:p>
          <a:p>
            <a:pPr marL="0" indent="0">
              <a:buNone/>
            </a:pPr>
            <a:endParaRPr lang="en-US" dirty="0"/>
          </a:p>
          <a:p>
            <a:pPr marL="0" indent="0">
              <a:buNone/>
            </a:pPr>
            <a:r>
              <a:rPr lang="en-US" dirty="0"/>
              <a:t>296. Which of the following occurs when minor deviations or good faith oversights or failures occur in the performance of a contract but the other side must still perform?</a:t>
            </a:r>
          </a:p>
          <a:p>
            <a:pPr marL="0" indent="0">
              <a:buNone/>
            </a:pPr>
            <a:r>
              <a:rPr lang="en-US" dirty="0"/>
              <a:t>A. substantial performance</a:t>
            </a:r>
          </a:p>
          <a:p>
            <a:pPr marL="0" indent="0">
              <a:buNone/>
            </a:pPr>
            <a:r>
              <a:rPr lang="en-US" dirty="0"/>
              <a:t>B. waiver</a:t>
            </a:r>
          </a:p>
          <a:p>
            <a:pPr marL="0" indent="0">
              <a:buNone/>
            </a:pPr>
            <a:r>
              <a:rPr lang="en-US" dirty="0"/>
              <a:t>C. accord &amp; satisfaction</a:t>
            </a:r>
          </a:p>
          <a:p>
            <a:pPr marL="0" indent="0">
              <a:buNone/>
            </a:pPr>
            <a:r>
              <a:rPr lang="en-US" dirty="0"/>
              <a:t>D. discharge by operation of law</a:t>
            </a:r>
          </a:p>
        </p:txBody>
      </p:sp>
    </p:spTree>
    <p:extLst>
      <p:ext uri="{BB962C8B-B14F-4D97-AF65-F5344CB8AC3E}">
        <p14:creationId xmlns:p14="http://schemas.microsoft.com/office/powerpoint/2010/main" val="444689367"/>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297. What happens to a contract for the sale of alcohol if alcohol later becomes illegal?</a:t>
            </a:r>
          </a:p>
          <a:p>
            <a:pPr marL="0" indent="0">
              <a:buNone/>
            </a:pPr>
            <a:r>
              <a:rPr lang="en-US" dirty="0"/>
              <a:t>A. discharged by operation of law due to subsequent illegality</a:t>
            </a:r>
          </a:p>
          <a:p>
            <a:pPr marL="0" indent="0">
              <a:buNone/>
            </a:pPr>
            <a:r>
              <a:rPr lang="en-US" dirty="0"/>
              <a:t>B. discharged by operation of law due to bankruptcy</a:t>
            </a:r>
          </a:p>
          <a:p>
            <a:pPr marL="0" indent="0">
              <a:buNone/>
            </a:pPr>
            <a:r>
              <a:rPr lang="en-US" dirty="0"/>
              <a:t>C. discharged by operation of law due to literal impossibility</a:t>
            </a:r>
          </a:p>
          <a:p>
            <a:pPr marL="0" indent="0">
              <a:buNone/>
            </a:pPr>
            <a:r>
              <a:rPr lang="en-US" dirty="0"/>
              <a:t>D. discharged by operation of law due to commercial impracticability</a:t>
            </a:r>
          </a:p>
          <a:p>
            <a:pPr marL="0" indent="0">
              <a:buNone/>
            </a:pPr>
            <a:endParaRPr lang="en-US" dirty="0"/>
          </a:p>
          <a:p>
            <a:pPr marL="0" indent="0">
              <a:buNone/>
            </a:pPr>
            <a:r>
              <a:rPr lang="en-US" dirty="0"/>
              <a:t>298. What happens to a business contract if it cannot be performed due to the outbreak or war or a natural disaster such as an earthquake?</a:t>
            </a:r>
          </a:p>
          <a:p>
            <a:pPr marL="0" indent="0">
              <a:buNone/>
            </a:pPr>
            <a:r>
              <a:rPr lang="en-US" dirty="0"/>
              <a:t>A. discharged by operation of law due to subsequent illegality</a:t>
            </a:r>
          </a:p>
          <a:p>
            <a:pPr marL="0" indent="0">
              <a:buNone/>
            </a:pPr>
            <a:r>
              <a:rPr lang="en-US" dirty="0"/>
              <a:t>B. discharged by operation of law due to bankruptcy</a:t>
            </a:r>
          </a:p>
          <a:p>
            <a:pPr marL="0" indent="0">
              <a:buNone/>
            </a:pPr>
            <a:r>
              <a:rPr lang="en-US" dirty="0"/>
              <a:t>C. discharged by operation of law due to literal impossibility</a:t>
            </a:r>
          </a:p>
          <a:p>
            <a:pPr marL="0" indent="0">
              <a:buNone/>
            </a:pPr>
            <a:r>
              <a:rPr lang="en-US" dirty="0"/>
              <a:t>D. discharged by operation of law due to commercial impracticability</a:t>
            </a:r>
          </a:p>
        </p:txBody>
      </p:sp>
    </p:spTree>
    <p:extLst>
      <p:ext uri="{BB962C8B-B14F-4D97-AF65-F5344CB8AC3E}">
        <p14:creationId xmlns:p14="http://schemas.microsoft.com/office/powerpoint/2010/main" val="2147218449"/>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299. What happens to a contract when one of the party’s debts force it into court reorganization and management?</a:t>
            </a:r>
          </a:p>
          <a:p>
            <a:pPr marL="0" indent="0">
              <a:buNone/>
            </a:pPr>
            <a:r>
              <a:rPr lang="en-US" dirty="0"/>
              <a:t>A. discharged by operation of law due to subsequent illegality</a:t>
            </a:r>
          </a:p>
          <a:p>
            <a:pPr marL="0" indent="0">
              <a:buNone/>
            </a:pPr>
            <a:r>
              <a:rPr lang="en-US" dirty="0"/>
              <a:t>B. discharged by operation of law due to bankruptcy</a:t>
            </a:r>
          </a:p>
          <a:p>
            <a:pPr marL="0" indent="0">
              <a:buNone/>
            </a:pPr>
            <a:r>
              <a:rPr lang="en-US" dirty="0"/>
              <a:t>C. discharged by operation of law due to literal impossibility</a:t>
            </a:r>
          </a:p>
          <a:p>
            <a:pPr marL="0" indent="0">
              <a:buNone/>
            </a:pPr>
            <a:r>
              <a:rPr lang="en-US" dirty="0"/>
              <a:t>D. discharged by operation of law due to commercial impracticability</a:t>
            </a:r>
          </a:p>
          <a:p>
            <a:pPr marL="0" indent="0">
              <a:buNone/>
            </a:pPr>
            <a:endParaRPr lang="en-US" dirty="0"/>
          </a:p>
          <a:p>
            <a:pPr marL="0" indent="0">
              <a:buNone/>
            </a:pPr>
            <a:r>
              <a:rPr lang="en-US" dirty="0"/>
              <a:t>300. What happens to a contract for a specific painting done by a specific famous painter, who later dies?</a:t>
            </a:r>
          </a:p>
          <a:p>
            <a:pPr marL="0" indent="0">
              <a:buNone/>
            </a:pPr>
            <a:r>
              <a:rPr lang="en-US" dirty="0"/>
              <a:t>A. discharged by operation of law due to subsequent illegality</a:t>
            </a:r>
          </a:p>
          <a:p>
            <a:pPr marL="0" indent="0">
              <a:buNone/>
            </a:pPr>
            <a:r>
              <a:rPr lang="en-US" dirty="0"/>
              <a:t>B. discharged by operation of law due to bankruptcy</a:t>
            </a:r>
          </a:p>
          <a:p>
            <a:pPr marL="0" indent="0">
              <a:buNone/>
            </a:pPr>
            <a:r>
              <a:rPr lang="en-US" dirty="0"/>
              <a:t>C. discharged by operation of law due to literal impossibility</a:t>
            </a:r>
          </a:p>
          <a:p>
            <a:pPr marL="0" indent="0">
              <a:buNone/>
            </a:pPr>
            <a:r>
              <a:rPr lang="en-US" dirty="0"/>
              <a:t>D. discharged by operation of law due to commercial impracticability</a:t>
            </a:r>
          </a:p>
        </p:txBody>
      </p:sp>
    </p:spTree>
    <p:extLst>
      <p:ext uri="{BB962C8B-B14F-4D97-AF65-F5344CB8AC3E}">
        <p14:creationId xmlns:p14="http://schemas.microsoft.com/office/powerpoint/2010/main" val="2426095599"/>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lnSpcReduction="10000"/>
          </a:bodyPr>
          <a:lstStyle/>
          <a:p>
            <a:pPr marL="0" indent="0">
              <a:buNone/>
            </a:pPr>
            <a:r>
              <a:rPr lang="en-US" dirty="0"/>
              <a:t>301. </a:t>
            </a:r>
            <a:r>
              <a:rPr lang="en-US" dirty="0" err="1"/>
              <a:t>Ludvig</a:t>
            </a:r>
            <a:r>
              <a:rPr lang="en-US" dirty="0"/>
              <a:t> is a world famous musician who has a contract to perform on tour for the next two years. On a family vacation prior to the start of the second year, his plane crashes and he dies. What happens to the contract?</a:t>
            </a:r>
          </a:p>
          <a:p>
            <a:pPr marL="0" indent="0">
              <a:buNone/>
            </a:pPr>
            <a:r>
              <a:rPr lang="en-US" dirty="0"/>
              <a:t>A. it is discharged by operation of law due to subsequent illegality</a:t>
            </a:r>
          </a:p>
          <a:p>
            <a:pPr marL="0" indent="0">
              <a:buNone/>
            </a:pPr>
            <a:r>
              <a:rPr lang="en-US" dirty="0"/>
              <a:t>B. it is discharged by operation of law due to bankruptcy</a:t>
            </a:r>
          </a:p>
          <a:p>
            <a:pPr marL="0" indent="0">
              <a:buNone/>
            </a:pPr>
            <a:r>
              <a:rPr lang="en-US" dirty="0"/>
              <a:t>C. it is discharged by operation of law due to literal impossibility</a:t>
            </a:r>
          </a:p>
          <a:p>
            <a:pPr marL="0" indent="0">
              <a:buNone/>
            </a:pPr>
            <a:r>
              <a:rPr lang="en-US" dirty="0"/>
              <a:t>D. it is discharged by operation of law due to commercial impracticability</a:t>
            </a:r>
          </a:p>
          <a:p>
            <a:pPr marL="0" indent="0">
              <a:buNone/>
            </a:pPr>
            <a:endParaRPr lang="en-US" dirty="0"/>
          </a:p>
          <a:p>
            <a:pPr marL="0" indent="0">
              <a:buNone/>
            </a:pPr>
            <a:r>
              <a:rPr lang="en-US" dirty="0"/>
              <a:t>302. Ming Corporation has a contract with XYZ Corporation for the supply of fireworks for the Fourth of July celebration. Unfortunately, Ming Corporation’s plant blew up. What is the result?</a:t>
            </a:r>
          </a:p>
          <a:p>
            <a:pPr marL="0" indent="0">
              <a:buNone/>
            </a:pPr>
            <a:r>
              <a:rPr lang="en-US" dirty="0"/>
              <a:t>A. Ming Corporation must still perform under the contract or it is in breach of contract</a:t>
            </a:r>
          </a:p>
          <a:p>
            <a:pPr marL="0" indent="0">
              <a:buNone/>
            </a:pPr>
            <a:r>
              <a:rPr lang="en-US" dirty="0"/>
              <a:t>B. the contract cannot be performed so courts would declare the contract void</a:t>
            </a:r>
          </a:p>
          <a:p>
            <a:pPr marL="0" indent="0">
              <a:buNone/>
            </a:pPr>
            <a:r>
              <a:rPr lang="en-US" dirty="0"/>
              <a:t>C. the contract is discharged by operation of law due to literal impossibility</a:t>
            </a:r>
          </a:p>
          <a:p>
            <a:pPr marL="0" indent="0">
              <a:buNone/>
            </a:pPr>
            <a:r>
              <a:rPr lang="en-US" dirty="0"/>
              <a:t>D. the contract is discharged by operation of law due to commercial impracticability</a:t>
            </a:r>
          </a:p>
        </p:txBody>
      </p:sp>
    </p:spTree>
    <p:extLst>
      <p:ext uri="{BB962C8B-B14F-4D97-AF65-F5344CB8AC3E}">
        <p14:creationId xmlns:p14="http://schemas.microsoft.com/office/powerpoint/2010/main" val="816966120"/>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fontScale="92500" lnSpcReduction="20000"/>
          </a:bodyPr>
          <a:lstStyle/>
          <a:p>
            <a:pPr marL="0" indent="0">
              <a:buNone/>
            </a:pPr>
            <a:r>
              <a:rPr lang="en-US" dirty="0"/>
              <a:t>303. Valerie owns a pizza shop. She has a contract to deliver 20 pizzas to the school very cheaply on Saturday for an end-of-season basketball celebration. The pizza shop burns to the ground and Valerie informs Judith (the organizer of the celebration) that she will not perform her end of the bargain due to the fire. What can Judith due to ensure that the celebration is still a success?</a:t>
            </a:r>
          </a:p>
          <a:p>
            <a:pPr marL="0" indent="0">
              <a:buNone/>
            </a:pPr>
            <a:r>
              <a:rPr lang="en-US" dirty="0"/>
              <a:t>A. Judith can arrange to buy pizza from another pizza shop and then sue Valerie for breach of contract for the difference between the price paid to the substitute pizza shop and the price originally contracted for</a:t>
            </a:r>
          </a:p>
          <a:p>
            <a:pPr marL="0" indent="0">
              <a:buNone/>
            </a:pPr>
            <a:r>
              <a:rPr lang="en-US" dirty="0"/>
              <a:t>B. Judith can buy pizza from another pizza shop but has no right to sue Valerie because Valerie informed her of her anticipatory breach and it wasn’t her fault that the pizza shop burned down</a:t>
            </a:r>
          </a:p>
          <a:p>
            <a:pPr marL="0" indent="0">
              <a:buNone/>
            </a:pPr>
            <a:r>
              <a:rPr lang="en-US" dirty="0"/>
              <a:t>C. Judith is in breach because she bought pizzas from another pizza shop so she has no right to sue Valerie</a:t>
            </a:r>
          </a:p>
          <a:p>
            <a:pPr marL="0" indent="0">
              <a:buNone/>
            </a:pPr>
            <a:r>
              <a:rPr lang="en-US" dirty="0"/>
              <a:t>D. Judith must wait until the day of the event and Valerie’s breach before she can buy substitute pizza but she will not have any right to damages from Valerie unless she suffers actual damages due to the breach</a:t>
            </a:r>
          </a:p>
          <a:p>
            <a:pPr marL="0" indent="0">
              <a:buNone/>
            </a:pPr>
            <a:endParaRPr lang="en-US" dirty="0"/>
          </a:p>
          <a:p>
            <a:pPr marL="0" indent="0">
              <a:buNone/>
            </a:pPr>
            <a:r>
              <a:rPr lang="en-US" dirty="0"/>
              <a:t>304. Which type of damages cannot be recovered for breach of contract?</a:t>
            </a:r>
          </a:p>
          <a:p>
            <a:pPr marL="0" indent="0">
              <a:buNone/>
            </a:pPr>
            <a:r>
              <a:rPr lang="en-US" dirty="0"/>
              <a:t>A. compensatory</a:t>
            </a:r>
          </a:p>
          <a:p>
            <a:pPr marL="0" indent="0">
              <a:buNone/>
            </a:pPr>
            <a:r>
              <a:rPr lang="en-US" dirty="0"/>
              <a:t>B. punitive</a:t>
            </a:r>
          </a:p>
          <a:p>
            <a:pPr marL="0" indent="0">
              <a:buNone/>
            </a:pPr>
            <a:r>
              <a:rPr lang="en-US" dirty="0"/>
              <a:t>C. expectation</a:t>
            </a:r>
          </a:p>
          <a:p>
            <a:pPr marL="0" indent="0">
              <a:buNone/>
            </a:pPr>
            <a:r>
              <a:rPr lang="en-US" dirty="0"/>
              <a:t>D. consequential</a:t>
            </a:r>
          </a:p>
        </p:txBody>
      </p:sp>
    </p:spTree>
    <p:extLst>
      <p:ext uri="{BB962C8B-B14F-4D97-AF65-F5344CB8AC3E}">
        <p14:creationId xmlns:p14="http://schemas.microsoft.com/office/powerpoint/2010/main" val="336532129"/>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305. What order might a court make to cancel a contract?</a:t>
            </a:r>
          </a:p>
          <a:p>
            <a:pPr marL="0" indent="0">
              <a:buNone/>
            </a:pPr>
            <a:r>
              <a:rPr lang="en-US" dirty="0"/>
              <a:t>A. compensatory damages</a:t>
            </a:r>
          </a:p>
          <a:p>
            <a:pPr marL="0" indent="0">
              <a:buNone/>
            </a:pPr>
            <a:r>
              <a:rPr lang="en-US" dirty="0"/>
              <a:t>B. specific performance</a:t>
            </a:r>
          </a:p>
          <a:p>
            <a:pPr marL="0" indent="0">
              <a:buNone/>
            </a:pPr>
            <a:r>
              <a:rPr lang="en-US" dirty="0"/>
              <a:t>C. rescission</a:t>
            </a:r>
          </a:p>
          <a:p>
            <a:pPr marL="0" indent="0">
              <a:buNone/>
            </a:pPr>
            <a:r>
              <a:rPr lang="en-US" dirty="0"/>
              <a:t>D. restitution</a:t>
            </a:r>
          </a:p>
          <a:p>
            <a:pPr marL="0" indent="0">
              <a:buNone/>
            </a:pPr>
            <a:endParaRPr lang="en-US" dirty="0"/>
          </a:p>
          <a:p>
            <a:pPr marL="0" indent="0">
              <a:buNone/>
            </a:pPr>
            <a:r>
              <a:rPr lang="en-US" dirty="0"/>
              <a:t>306. What order might a court make to require one party to perform under the contract?</a:t>
            </a:r>
          </a:p>
          <a:p>
            <a:pPr marL="0" indent="0">
              <a:buNone/>
            </a:pPr>
            <a:r>
              <a:rPr lang="en-US" dirty="0"/>
              <a:t>A. compensatory damages</a:t>
            </a:r>
          </a:p>
          <a:p>
            <a:pPr marL="0" indent="0">
              <a:buNone/>
            </a:pPr>
            <a:r>
              <a:rPr lang="en-US" dirty="0"/>
              <a:t>B. specific performance</a:t>
            </a:r>
          </a:p>
          <a:p>
            <a:pPr marL="0" indent="0">
              <a:buNone/>
            </a:pPr>
            <a:r>
              <a:rPr lang="en-US" dirty="0"/>
              <a:t>C. rescission</a:t>
            </a:r>
          </a:p>
          <a:p>
            <a:pPr marL="0" indent="0">
              <a:buNone/>
            </a:pPr>
            <a:r>
              <a:rPr lang="en-US" dirty="0"/>
              <a:t>D. restitution</a:t>
            </a:r>
          </a:p>
        </p:txBody>
      </p:sp>
    </p:spTree>
    <p:extLst>
      <p:ext uri="{BB962C8B-B14F-4D97-AF65-F5344CB8AC3E}">
        <p14:creationId xmlns:p14="http://schemas.microsoft.com/office/powerpoint/2010/main" val="38564935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Day 5. Objectives</a:t>
            </a:r>
          </a:p>
        </p:txBody>
      </p:sp>
      <p:sp>
        <p:nvSpPr>
          <p:cNvPr id="3" name="Content Placeholder 2"/>
          <p:cNvSpPr>
            <a:spLocks noGrp="1"/>
          </p:cNvSpPr>
          <p:nvPr>
            <p:ph idx="1"/>
          </p:nvPr>
        </p:nvSpPr>
        <p:spPr>
          <a:xfrm>
            <a:off x="0" y="1609344"/>
            <a:ext cx="12192000" cy="5248656"/>
          </a:xfrm>
        </p:spPr>
        <p:txBody>
          <a:bodyPr/>
          <a:lstStyle/>
          <a:p>
            <a:r>
              <a:rPr lang="en-US" dirty="0"/>
              <a:t>Students will be able to:</a:t>
            </a:r>
          </a:p>
          <a:p>
            <a:pPr lvl="1"/>
            <a:r>
              <a:rPr lang="en-US" dirty="0"/>
              <a:t>Explain how advocacy and lobbying influence law-making;</a:t>
            </a:r>
          </a:p>
          <a:p>
            <a:pPr lvl="1"/>
            <a:r>
              <a:rPr lang="en-US" dirty="0"/>
              <a:t>List the requirements for eligibility to vote;</a:t>
            </a:r>
          </a:p>
          <a:p>
            <a:pPr lvl="1"/>
            <a:r>
              <a:rPr lang="en-US" dirty="0"/>
              <a:t>Explain the importance of voting and hypothesize why only a fraction of citizens today vote;</a:t>
            </a:r>
          </a:p>
          <a:p>
            <a:pPr lvl="1"/>
            <a:r>
              <a:rPr lang="en-US" dirty="0"/>
              <a:t>List key milestones in the history of voting in the U.S.; and</a:t>
            </a:r>
          </a:p>
          <a:p>
            <a:pPr lvl="1"/>
            <a:r>
              <a:rPr lang="en-US" dirty="0"/>
              <a:t>Evaluate the campaign finance debate.</a:t>
            </a:r>
          </a:p>
          <a:p>
            <a:pPr lvl="1"/>
            <a:endParaRPr lang="en-US" dirty="0"/>
          </a:p>
        </p:txBody>
      </p:sp>
    </p:spTree>
    <p:extLst>
      <p:ext uri="{BB962C8B-B14F-4D97-AF65-F5344CB8AC3E}">
        <p14:creationId xmlns:p14="http://schemas.microsoft.com/office/powerpoint/2010/main" val="1227623061"/>
      </p:ext>
    </p:extLst>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307. What order might a court make to refund money already paid under a contract?</a:t>
            </a:r>
          </a:p>
          <a:p>
            <a:pPr marL="0" indent="0">
              <a:buNone/>
            </a:pPr>
            <a:r>
              <a:rPr lang="en-US" dirty="0"/>
              <a:t>A. compensatory damages</a:t>
            </a:r>
          </a:p>
          <a:p>
            <a:pPr marL="0" indent="0">
              <a:buNone/>
            </a:pPr>
            <a:r>
              <a:rPr lang="en-US" dirty="0"/>
              <a:t>B. specific performance</a:t>
            </a:r>
          </a:p>
          <a:p>
            <a:pPr marL="0" indent="0">
              <a:buNone/>
            </a:pPr>
            <a:r>
              <a:rPr lang="en-US" dirty="0"/>
              <a:t>C. rescission</a:t>
            </a:r>
          </a:p>
          <a:p>
            <a:pPr marL="0" indent="0">
              <a:buNone/>
            </a:pPr>
            <a:r>
              <a:rPr lang="en-US" dirty="0"/>
              <a:t>D. restitution</a:t>
            </a:r>
          </a:p>
          <a:p>
            <a:pPr marL="0" indent="0">
              <a:buNone/>
            </a:pPr>
            <a:endParaRPr lang="en-US" dirty="0"/>
          </a:p>
          <a:p>
            <a:pPr marL="0" indent="0">
              <a:buNone/>
            </a:pPr>
            <a:r>
              <a:rPr lang="en-US" dirty="0"/>
              <a:t>308. What order might a court make to require one party to pay an amount of money sufficient to place the other party in essentially the same position or condition that would have resulted from performance of the contract?</a:t>
            </a:r>
          </a:p>
          <a:p>
            <a:pPr marL="0" indent="0">
              <a:buNone/>
            </a:pPr>
            <a:r>
              <a:rPr lang="en-US" dirty="0"/>
              <a:t>A. compensatory damages</a:t>
            </a:r>
          </a:p>
          <a:p>
            <a:pPr marL="0" indent="0">
              <a:buNone/>
            </a:pPr>
            <a:r>
              <a:rPr lang="en-US" dirty="0"/>
              <a:t>B. specific performance</a:t>
            </a:r>
          </a:p>
          <a:p>
            <a:pPr marL="0" indent="0">
              <a:buNone/>
            </a:pPr>
            <a:r>
              <a:rPr lang="en-US" dirty="0"/>
              <a:t>C. rescission</a:t>
            </a:r>
          </a:p>
          <a:p>
            <a:pPr marL="0" indent="0">
              <a:buNone/>
            </a:pPr>
            <a:r>
              <a:rPr lang="en-US" dirty="0"/>
              <a:t>D. restitution</a:t>
            </a:r>
          </a:p>
        </p:txBody>
      </p:sp>
    </p:spTree>
    <p:extLst>
      <p:ext uri="{BB962C8B-B14F-4D97-AF65-F5344CB8AC3E}">
        <p14:creationId xmlns:p14="http://schemas.microsoft.com/office/powerpoint/2010/main" val="3844121229"/>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fontScale="92500" lnSpcReduction="20000"/>
          </a:bodyPr>
          <a:lstStyle/>
          <a:p>
            <a:pPr marL="0" indent="0">
              <a:buNone/>
            </a:pPr>
            <a:r>
              <a:rPr lang="en-US" dirty="0"/>
              <a:t>309. Bill has a contract with Charles, who he hired to build a barn for $30,000 specifically to host this year’s prom. </a:t>
            </a:r>
            <a:r>
              <a:rPr lang="en-US"/>
              <a:t>Charles </a:t>
            </a:r>
            <a:r>
              <a:rPr lang="en-US" dirty="0"/>
              <a:t>fails to build the barn and Bill hires another company to build the barn for $33,000. Unfortunately the prom has to be held elsewhere so Bill loses the $10,000 profit that he would have made if the contract had been performed by Charles. What are Bill’s damages?</a:t>
            </a:r>
          </a:p>
          <a:p>
            <a:pPr marL="0" indent="0">
              <a:buNone/>
            </a:pPr>
            <a:r>
              <a:rPr lang="en-US" dirty="0"/>
              <a:t>A. $43,000</a:t>
            </a:r>
          </a:p>
          <a:p>
            <a:pPr marL="0" indent="0">
              <a:buNone/>
            </a:pPr>
            <a:r>
              <a:rPr lang="en-US" dirty="0"/>
              <a:t>B. $40,000</a:t>
            </a:r>
          </a:p>
          <a:p>
            <a:pPr marL="0" indent="0">
              <a:buNone/>
            </a:pPr>
            <a:r>
              <a:rPr lang="en-US" dirty="0"/>
              <a:t>C. $13,000</a:t>
            </a:r>
          </a:p>
          <a:p>
            <a:pPr marL="0" indent="0">
              <a:buNone/>
            </a:pPr>
            <a:r>
              <a:rPr lang="en-US" dirty="0"/>
              <a:t>D. $3,000</a:t>
            </a:r>
          </a:p>
          <a:p>
            <a:pPr marL="0" indent="0">
              <a:buNone/>
            </a:pPr>
            <a:endParaRPr lang="en-US" dirty="0"/>
          </a:p>
          <a:p>
            <a:pPr marL="0" indent="0">
              <a:buNone/>
            </a:pPr>
            <a:r>
              <a:rPr lang="en-US" dirty="0"/>
              <a:t>310. Dolly had plastic surgery with Dr. Doolittle for which she paid a lot of money. Soon after the surgery it was discovered that Doolittle failed to use the product specified in the contract and instead used an inferior product. What are Dolly’s damages for Doolittle’s breach of contract? </a:t>
            </a:r>
          </a:p>
          <a:p>
            <a:pPr marL="0" indent="0">
              <a:buNone/>
            </a:pPr>
            <a:r>
              <a:rPr lang="en-US" dirty="0"/>
              <a:t>A. the difference between what was contracted for and what she received plus any consequential damages</a:t>
            </a:r>
          </a:p>
          <a:p>
            <a:pPr marL="0" indent="0">
              <a:buNone/>
            </a:pPr>
            <a:r>
              <a:rPr lang="en-US" dirty="0"/>
              <a:t>B. the difference between what was contracted for and what she received</a:t>
            </a:r>
          </a:p>
          <a:p>
            <a:pPr marL="0" indent="0">
              <a:buNone/>
            </a:pPr>
            <a:r>
              <a:rPr lang="en-US" dirty="0"/>
              <a:t>C. reimbursement for any indirect damages</a:t>
            </a:r>
          </a:p>
          <a:p>
            <a:pPr marL="0" indent="0">
              <a:buNone/>
            </a:pPr>
            <a:r>
              <a:rPr lang="en-US" dirty="0"/>
              <a:t>D. punitive damages to punish Doolittle for his intentional breach and potential fraud</a:t>
            </a:r>
          </a:p>
        </p:txBody>
      </p:sp>
    </p:spTree>
    <p:extLst>
      <p:ext uri="{BB962C8B-B14F-4D97-AF65-F5344CB8AC3E}">
        <p14:creationId xmlns:p14="http://schemas.microsoft.com/office/powerpoint/2010/main" val="3788353465"/>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normAutofit/>
          </a:bodyPr>
          <a:lstStyle/>
          <a:p>
            <a:pPr algn="ctr"/>
            <a:r>
              <a:rPr lang="en-US" dirty="0">
                <a:solidFill>
                  <a:srgbClr val="00B050"/>
                </a:solidFill>
              </a:rPr>
              <a:t>Problem 57. Breach of Contract</a:t>
            </a:r>
          </a:p>
        </p:txBody>
      </p:sp>
      <p:sp>
        <p:nvSpPr>
          <p:cNvPr id="3" name="Content Placeholder 2"/>
          <p:cNvSpPr>
            <a:spLocks noGrp="1"/>
          </p:cNvSpPr>
          <p:nvPr>
            <p:ph idx="1"/>
          </p:nvPr>
        </p:nvSpPr>
        <p:spPr>
          <a:xfrm>
            <a:off x="0" y="1609344"/>
            <a:ext cx="12192000" cy="5248656"/>
          </a:xfrm>
        </p:spPr>
        <p:txBody>
          <a:bodyPr/>
          <a:lstStyle/>
          <a:p>
            <a:pPr marL="0" indent="0">
              <a:buNone/>
            </a:pPr>
            <a:r>
              <a:rPr lang="en-US" dirty="0"/>
              <a:t>Read each of the following situations in which a consumer has a problem with the seller. If the consumer has to go to court, what is the best remedy? Why? Could either of these situations result in a criminal prosecution? Explain your answers.</a:t>
            </a:r>
          </a:p>
          <a:p>
            <a:pPr marL="0" indent="0">
              <a:buNone/>
            </a:pPr>
            <a:endParaRPr lang="en-US" dirty="0"/>
          </a:p>
          <a:p>
            <a:pPr marL="457200" indent="-457200">
              <a:buFont typeface="+mj-lt"/>
              <a:buAutoNum type="arabicPeriod"/>
            </a:pPr>
            <a:r>
              <a:rPr lang="en-US" dirty="0"/>
              <a:t>Jeanine takes a formal floor-length dress that originally belonged to her mother to the local dry cleaner. When she picks up the dress she finds several holes in it. The attendant at the dry cleaner claims the holes were there when the garment was brought in. Jeanine is certain that they are the result of the cleaning.</a:t>
            </a:r>
          </a:p>
          <a:p>
            <a:pPr marL="457200" indent="-457200">
              <a:buFont typeface="+mj-lt"/>
              <a:buAutoNum type="arabicPeriod"/>
            </a:pPr>
            <a:r>
              <a:rPr lang="en-US" dirty="0"/>
              <a:t>The Zane family hires the Weed Out Chemical Company to spray their lawn twice a month during the spring and summer months of May, June, July, and August. Weed Out sends a monthly bill to the Zane family. By June 10, Weed Out has not yet sprayed although it sent a bill in May, which the Zane family paid. Weed Out is behind schedule with its spraying with many of its customers because there is great demand for its product, which contains a successful new formula that is not yet available from other local companies.</a:t>
            </a:r>
          </a:p>
        </p:txBody>
      </p:sp>
    </p:spTree>
    <p:extLst>
      <p:ext uri="{BB962C8B-B14F-4D97-AF65-F5344CB8AC3E}">
        <p14:creationId xmlns:p14="http://schemas.microsoft.com/office/powerpoint/2010/main" val="1425939869"/>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Day 52. Objectives</a:t>
            </a:r>
          </a:p>
        </p:txBody>
      </p:sp>
      <p:sp>
        <p:nvSpPr>
          <p:cNvPr id="3" name="Content Placeholder 2"/>
          <p:cNvSpPr>
            <a:spLocks noGrp="1"/>
          </p:cNvSpPr>
          <p:nvPr>
            <p:ph idx="1"/>
          </p:nvPr>
        </p:nvSpPr>
        <p:spPr>
          <a:xfrm>
            <a:off x="0" y="1609344"/>
            <a:ext cx="12192000" cy="5248656"/>
          </a:xfrm>
        </p:spPr>
        <p:txBody>
          <a:bodyPr/>
          <a:lstStyle/>
          <a:p>
            <a:pPr lvl="1"/>
            <a:r>
              <a:rPr lang="en-US" dirty="0"/>
              <a:t>Students will be able to:</a:t>
            </a:r>
          </a:p>
          <a:p>
            <a:pPr lvl="2"/>
            <a:r>
              <a:rPr lang="en-US" dirty="0"/>
              <a:t>Explain the differences between express and implied warranties;</a:t>
            </a:r>
          </a:p>
          <a:p>
            <a:pPr lvl="2"/>
            <a:r>
              <a:rPr lang="en-US" dirty="0"/>
              <a:t>Explain the differences between full and partial warranties under Magnuson-Moss and what needs to occur for manufacturers and sellers of products to effectively disclaim liability, rendering warranties less than full warranties under the statute; and</a:t>
            </a:r>
          </a:p>
          <a:p>
            <a:pPr lvl="2"/>
            <a:r>
              <a:rPr lang="en-US" dirty="0"/>
              <a:t>Define the implied warranties of merchantability, fitness for a particular purpose, and title.</a:t>
            </a:r>
          </a:p>
          <a:p>
            <a:pPr lvl="2"/>
            <a:endParaRPr lang="en-US" dirty="0"/>
          </a:p>
          <a:p>
            <a:pPr lvl="2"/>
            <a:endParaRPr lang="en-US" dirty="0"/>
          </a:p>
        </p:txBody>
      </p:sp>
    </p:spTree>
    <p:extLst>
      <p:ext uri="{BB962C8B-B14F-4D97-AF65-F5344CB8AC3E}">
        <p14:creationId xmlns:p14="http://schemas.microsoft.com/office/powerpoint/2010/main" val="773784927"/>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Express Warranties</a:t>
            </a:r>
          </a:p>
        </p:txBody>
      </p:sp>
      <p:sp>
        <p:nvSpPr>
          <p:cNvPr id="3" name="Content Placeholder 2"/>
          <p:cNvSpPr>
            <a:spLocks noGrp="1"/>
          </p:cNvSpPr>
          <p:nvPr>
            <p:ph idx="1"/>
          </p:nvPr>
        </p:nvSpPr>
        <p:spPr>
          <a:xfrm>
            <a:off x="0" y="1609345"/>
            <a:ext cx="12192000" cy="5248656"/>
          </a:xfrm>
        </p:spPr>
        <p:txBody>
          <a:bodyPr>
            <a:normAutofit fontScale="85000" lnSpcReduction="20000"/>
          </a:bodyPr>
          <a:lstStyle/>
          <a:p>
            <a:r>
              <a:rPr lang="en-US" b="1" dirty="0">
                <a:solidFill>
                  <a:srgbClr val="002060"/>
                </a:solidFill>
              </a:rPr>
              <a:t>Warranty- a </a:t>
            </a:r>
            <a:r>
              <a:rPr lang="en-US" b="1" u="sng" dirty="0">
                <a:solidFill>
                  <a:srgbClr val="002060"/>
                </a:solidFill>
              </a:rPr>
              <a:t>guarantee or promise</a:t>
            </a:r>
            <a:r>
              <a:rPr lang="en-US" b="1" dirty="0">
                <a:solidFill>
                  <a:srgbClr val="002060"/>
                </a:solidFill>
              </a:rPr>
              <a:t> made by a seller or manufacturer concerning the quality or performance of goods offered for sale. Examples:</a:t>
            </a:r>
          </a:p>
          <a:p>
            <a:pPr lvl="1"/>
            <a:r>
              <a:rPr lang="en-US" dirty="0"/>
              <a:t>Goods are not defective; and</a:t>
            </a:r>
          </a:p>
          <a:p>
            <a:pPr lvl="1"/>
            <a:r>
              <a:rPr lang="en-US" dirty="0"/>
              <a:t>What the seller/manufacturer will do if the goods do not perform as promised.</a:t>
            </a:r>
          </a:p>
          <a:p>
            <a:r>
              <a:rPr lang="en-US" dirty="0"/>
              <a:t>Warranty considerations: How long does it last?, What parts or problems are covered?, What is excluded?, What do you need to do in order to call upon the warranty?, and What will you get if you need to call upon the warranty?</a:t>
            </a:r>
          </a:p>
          <a:p>
            <a:r>
              <a:rPr lang="en-US" b="1" u="sng" dirty="0">
                <a:solidFill>
                  <a:srgbClr val="002060"/>
                </a:solidFill>
              </a:rPr>
              <a:t>Express</a:t>
            </a:r>
            <a:r>
              <a:rPr lang="en-US" b="1" dirty="0">
                <a:solidFill>
                  <a:srgbClr val="002060"/>
                </a:solidFill>
              </a:rPr>
              <a:t> Warranty- a statement of fact concerning the quality or performance of goods </a:t>
            </a:r>
            <a:r>
              <a:rPr lang="en-US" b="1" dirty="0"/>
              <a:t>offered for sale (written, oral, or by demonstration) that becomes part of the bargain.</a:t>
            </a:r>
          </a:p>
          <a:p>
            <a:pPr lvl="1"/>
            <a:r>
              <a:rPr lang="en-US" b="1" dirty="0">
                <a:solidFill>
                  <a:srgbClr val="002060"/>
                </a:solidFill>
              </a:rPr>
              <a:t>Puffing- sales talk </a:t>
            </a:r>
            <a:r>
              <a:rPr lang="en-US" b="1" dirty="0"/>
              <a:t>or statements of opinion are not warranties and </a:t>
            </a:r>
            <a:r>
              <a:rPr lang="en-US" b="1" dirty="0">
                <a:solidFill>
                  <a:srgbClr val="002060"/>
                </a:solidFill>
              </a:rPr>
              <a:t>cannot be relied upon.</a:t>
            </a:r>
          </a:p>
          <a:p>
            <a:pPr lvl="1"/>
            <a:r>
              <a:rPr lang="en-US" b="1" dirty="0"/>
              <a:t>Magnuson-Moss Warranty Act Requirements:</a:t>
            </a:r>
          </a:p>
          <a:p>
            <a:pPr lvl="2"/>
            <a:r>
              <a:rPr lang="en-US" b="1" dirty="0"/>
              <a:t>1. disclose all essential terms and conditions in a single document;</a:t>
            </a:r>
          </a:p>
          <a:p>
            <a:pPr lvl="2"/>
            <a:r>
              <a:rPr lang="en-US" b="1" dirty="0"/>
              <a:t>2. easy to read language; and</a:t>
            </a:r>
          </a:p>
          <a:p>
            <a:pPr lvl="2"/>
            <a:r>
              <a:rPr lang="en-US" b="1" dirty="0"/>
              <a:t>3. available before the sale.</a:t>
            </a:r>
          </a:p>
          <a:p>
            <a:r>
              <a:rPr lang="en-US" b="1" u="sng" dirty="0">
                <a:solidFill>
                  <a:srgbClr val="002060"/>
                </a:solidFill>
              </a:rPr>
              <a:t>Full</a:t>
            </a:r>
            <a:r>
              <a:rPr lang="en-US" b="1" dirty="0">
                <a:solidFill>
                  <a:srgbClr val="002060"/>
                </a:solidFill>
              </a:rPr>
              <a:t> Warranty</a:t>
            </a:r>
            <a:r>
              <a:rPr lang="en-US" b="1" dirty="0"/>
              <a:t> under Magnuson-Moss Act:</a:t>
            </a:r>
          </a:p>
          <a:p>
            <a:pPr lvl="1"/>
            <a:r>
              <a:rPr lang="en-US" b="1" dirty="0"/>
              <a:t>Fixed or replaced at no cost;</a:t>
            </a:r>
          </a:p>
          <a:p>
            <a:pPr lvl="1"/>
            <a:r>
              <a:rPr lang="en-US" dirty="0"/>
              <a:t>Consumer doesn’t need to do anything unreasonable to get the warranty;</a:t>
            </a:r>
          </a:p>
          <a:p>
            <a:pPr lvl="1"/>
            <a:r>
              <a:rPr lang="en-US" dirty="0"/>
              <a:t>Fixed in a reasonable time;</a:t>
            </a:r>
          </a:p>
          <a:p>
            <a:pPr lvl="1"/>
            <a:r>
              <a:rPr lang="en-US" b="1" dirty="0"/>
              <a:t>If it cannot be fixed, it must be replaced or refunded; and</a:t>
            </a:r>
          </a:p>
          <a:p>
            <a:pPr lvl="1"/>
            <a:r>
              <a:rPr lang="en-US" dirty="0"/>
              <a:t>Applies to anyone who owns it (not just the first buyer).</a:t>
            </a:r>
          </a:p>
          <a:p>
            <a:r>
              <a:rPr lang="en-US" b="1" u="sng" dirty="0">
                <a:solidFill>
                  <a:srgbClr val="002060"/>
                </a:solidFill>
              </a:rPr>
              <a:t>Limited</a:t>
            </a:r>
            <a:r>
              <a:rPr lang="en-US" b="1" dirty="0">
                <a:solidFill>
                  <a:srgbClr val="002060"/>
                </a:solidFill>
              </a:rPr>
              <a:t> Warranty</a:t>
            </a:r>
            <a:r>
              <a:rPr lang="en-US" b="1" dirty="0"/>
              <a:t>- anything less than a Full Warranty under Magnuson-Moss Act.</a:t>
            </a:r>
          </a:p>
        </p:txBody>
      </p:sp>
    </p:spTree>
    <p:extLst>
      <p:ext uri="{BB962C8B-B14F-4D97-AF65-F5344CB8AC3E}">
        <p14:creationId xmlns:p14="http://schemas.microsoft.com/office/powerpoint/2010/main" val="3413935957"/>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Implied Warranties</a:t>
            </a:r>
          </a:p>
        </p:txBody>
      </p:sp>
      <p:sp>
        <p:nvSpPr>
          <p:cNvPr id="3" name="Content Placeholder 2"/>
          <p:cNvSpPr>
            <a:spLocks noGrp="1"/>
          </p:cNvSpPr>
          <p:nvPr>
            <p:ph idx="1"/>
          </p:nvPr>
        </p:nvSpPr>
        <p:spPr>
          <a:xfrm>
            <a:off x="0" y="1609344"/>
            <a:ext cx="12192000" cy="5248656"/>
          </a:xfrm>
        </p:spPr>
        <p:txBody>
          <a:bodyPr>
            <a:normAutofit lnSpcReduction="10000"/>
          </a:bodyPr>
          <a:lstStyle/>
          <a:p>
            <a:r>
              <a:rPr lang="en-US" b="1" dirty="0">
                <a:solidFill>
                  <a:srgbClr val="002060"/>
                </a:solidFill>
              </a:rPr>
              <a:t>Implied Warranty- the unwritten </a:t>
            </a:r>
            <a:r>
              <a:rPr lang="en-US" b="1" u="sng" dirty="0">
                <a:solidFill>
                  <a:srgbClr val="002060"/>
                </a:solidFill>
              </a:rPr>
              <a:t>minimum</a:t>
            </a:r>
            <a:r>
              <a:rPr lang="en-US" b="1" dirty="0">
                <a:solidFill>
                  <a:srgbClr val="002060"/>
                </a:solidFill>
              </a:rPr>
              <a:t> standard of </a:t>
            </a:r>
            <a:r>
              <a:rPr lang="en-US" b="1" u="sng" dirty="0">
                <a:solidFill>
                  <a:srgbClr val="002060"/>
                </a:solidFill>
              </a:rPr>
              <a:t>quality</a:t>
            </a:r>
            <a:r>
              <a:rPr lang="en-US" b="1" dirty="0">
                <a:solidFill>
                  <a:srgbClr val="002060"/>
                </a:solidFill>
              </a:rPr>
              <a:t> the law requires of products </a:t>
            </a:r>
            <a:r>
              <a:rPr lang="en-US" dirty="0"/>
              <a:t>offered for sale (applies only to goods sold by dealers of that product).</a:t>
            </a:r>
          </a:p>
          <a:p>
            <a:r>
              <a:rPr lang="en-US" dirty="0"/>
              <a:t>Three Types of Implied Warranties:</a:t>
            </a:r>
          </a:p>
          <a:p>
            <a:pPr lvl="1"/>
            <a:r>
              <a:rPr lang="en-US" b="1" dirty="0">
                <a:solidFill>
                  <a:srgbClr val="002060"/>
                </a:solidFill>
              </a:rPr>
              <a:t>Implied Warranty of </a:t>
            </a:r>
            <a:r>
              <a:rPr lang="en-US" b="1" u="sng" dirty="0">
                <a:solidFill>
                  <a:srgbClr val="002060"/>
                </a:solidFill>
              </a:rPr>
              <a:t>Merchantability</a:t>
            </a:r>
            <a:r>
              <a:rPr lang="en-US" b="1" dirty="0">
                <a:solidFill>
                  <a:srgbClr val="002060"/>
                </a:solidFill>
              </a:rPr>
              <a:t>- implied promise that the item sold is of at least average quality for that type of item.</a:t>
            </a:r>
          </a:p>
          <a:p>
            <a:pPr lvl="1"/>
            <a:r>
              <a:rPr lang="en-US" b="1" dirty="0">
                <a:solidFill>
                  <a:srgbClr val="002060"/>
                </a:solidFill>
              </a:rPr>
              <a:t>Implied Warranty of </a:t>
            </a:r>
            <a:r>
              <a:rPr lang="en-US" b="1" u="sng" dirty="0">
                <a:solidFill>
                  <a:srgbClr val="002060"/>
                </a:solidFill>
              </a:rPr>
              <a:t>Fitness for a Particular Purpose</a:t>
            </a:r>
            <a:r>
              <a:rPr lang="en-US" b="1" dirty="0">
                <a:solidFill>
                  <a:srgbClr val="002060"/>
                </a:solidFill>
              </a:rPr>
              <a:t>- implied promise that the items sold will meet the buyer’s stated purpose if the buyer made a statement as to how he intends to use the product.</a:t>
            </a:r>
          </a:p>
          <a:p>
            <a:pPr lvl="1"/>
            <a:r>
              <a:rPr lang="en-US" b="1" dirty="0">
                <a:solidFill>
                  <a:srgbClr val="002060"/>
                </a:solidFill>
              </a:rPr>
              <a:t>Implied Warranty of </a:t>
            </a:r>
            <a:r>
              <a:rPr lang="en-US" b="1" u="sng" dirty="0">
                <a:solidFill>
                  <a:srgbClr val="002060"/>
                </a:solidFill>
              </a:rPr>
              <a:t>Title</a:t>
            </a:r>
            <a:r>
              <a:rPr lang="en-US" b="1" dirty="0">
                <a:solidFill>
                  <a:srgbClr val="002060"/>
                </a:solidFill>
              </a:rPr>
              <a:t>- implied promise that the seller owns and may transfer title to the item being sold.</a:t>
            </a:r>
          </a:p>
          <a:p>
            <a:r>
              <a:rPr lang="en-US" b="1" dirty="0"/>
              <a:t>Consumer- must carefully </a:t>
            </a:r>
            <a:r>
              <a:rPr lang="en-US" b="1" u="sng" dirty="0"/>
              <a:t>inspect</a:t>
            </a:r>
            <a:r>
              <a:rPr lang="en-US" b="1" dirty="0"/>
              <a:t> </a:t>
            </a:r>
            <a:r>
              <a:rPr lang="en-US" dirty="0"/>
              <a:t>any goods for defects before the sale if an inspection is possible (or else implied warranties do not apply). If the buyer fails to </a:t>
            </a:r>
            <a:r>
              <a:rPr lang="en-US" b="1" dirty="0"/>
              <a:t>use the product properly </a:t>
            </a:r>
            <a:r>
              <a:rPr lang="en-US" dirty="0"/>
              <a:t>he also voids the warranties. If the product breaches a warranty, the buyer can sue for:</a:t>
            </a:r>
          </a:p>
          <a:p>
            <a:pPr lvl="1"/>
            <a:r>
              <a:rPr lang="en-US" dirty="0"/>
              <a:t>Breach of Warranty; or</a:t>
            </a:r>
          </a:p>
          <a:p>
            <a:pPr lvl="1"/>
            <a:r>
              <a:rPr lang="en-US" dirty="0"/>
              <a:t>Strict Products Liability (if harmed by a product).</a:t>
            </a:r>
          </a:p>
          <a:p>
            <a:r>
              <a:rPr lang="en-US" b="1" u="sng" dirty="0">
                <a:solidFill>
                  <a:srgbClr val="002060"/>
                </a:solidFill>
              </a:rPr>
              <a:t>Disclaimers</a:t>
            </a:r>
            <a:r>
              <a:rPr lang="en-US" b="1" dirty="0">
                <a:solidFill>
                  <a:srgbClr val="002060"/>
                </a:solidFill>
              </a:rPr>
              <a:t>- attempts to limit the seller’s responsibilities </a:t>
            </a:r>
            <a:r>
              <a:rPr lang="en-US" dirty="0"/>
              <a:t>should anything go wrong with a product.</a:t>
            </a:r>
          </a:p>
          <a:p>
            <a:pPr lvl="1"/>
            <a:r>
              <a:rPr lang="en-US" b="1" dirty="0"/>
              <a:t>Be weary of “sold as is” or “with faults” or “final sale.”</a:t>
            </a:r>
          </a:p>
        </p:txBody>
      </p:sp>
    </p:spTree>
    <p:extLst>
      <p:ext uri="{BB962C8B-B14F-4D97-AF65-F5344CB8AC3E}">
        <p14:creationId xmlns:p14="http://schemas.microsoft.com/office/powerpoint/2010/main" val="2854251989"/>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311. What is the legal term for a statement of fact concerning the quality or performance of goods offered for sale (written, oral, or by demonstration) that becomes part of the bargain?</a:t>
            </a:r>
          </a:p>
          <a:p>
            <a:pPr marL="0" indent="0">
              <a:buNone/>
            </a:pPr>
            <a:r>
              <a:rPr lang="en-US" dirty="0"/>
              <a:t>A. express warranty</a:t>
            </a:r>
          </a:p>
          <a:p>
            <a:pPr marL="0" indent="0">
              <a:buNone/>
            </a:pPr>
            <a:r>
              <a:rPr lang="en-US" dirty="0"/>
              <a:t>B. limited warranty</a:t>
            </a:r>
          </a:p>
          <a:p>
            <a:pPr marL="0" indent="0">
              <a:buNone/>
            </a:pPr>
            <a:r>
              <a:rPr lang="en-US" dirty="0"/>
              <a:t>C. implied warranty</a:t>
            </a:r>
          </a:p>
          <a:p>
            <a:pPr marL="0" indent="0">
              <a:buNone/>
            </a:pPr>
            <a:r>
              <a:rPr lang="en-US" dirty="0"/>
              <a:t>D. all of the above</a:t>
            </a:r>
          </a:p>
          <a:p>
            <a:pPr marL="0" indent="0">
              <a:buNone/>
            </a:pPr>
            <a:endParaRPr lang="en-US" dirty="0"/>
          </a:p>
          <a:p>
            <a:pPr marL="0" indent="0">
              <a:buNone/>
            </a:pPr>
            <a:r>
              <a:rPr lang="en-US" dirty="0"/>
              <a:t>312. Which of the following is not an example of an implied warranty for the sale of a product?</a:t>
            </a:r>
          </a:p>
          <a:p>
            <a:pPr marL="0" indent="0">
              <a:buNone/>
            </a:pPr>
            <a:r>
              <a:rPr lang="en-US" dirty="0"/>
              <a:t>A. implied warranty of merchantability</a:t>
            </a:r>
          </a:p>
          <a:p>
            <a:pPr marL="0" indent="0">
              <a:buNone/>
            </a:pPr>
            <a:r>
              <a:rPr lang="en-US" dirty="0"/>
              <a:t>B. implied warranty of fitness for a particular purpose</a:t>
            </a:r>
          </a:p>
          <a:p>
            <a:pPr marL="0" indent="0">
              <a:buNone/>
            </a:pPr>
            <a:r>
              <a:rPr lang="en-US" dirty="0"/>
              <a:t>C. implied warranty of habitability</a:t>
            </a:r>
          </a:p>
          <a:p>
            <a:pPr marL="0" indent="0">
              <a:buNone/>
            </a:pPr>
            <a:r>
              <a:rPr lang="en-US" dirty="0"/>
              <a:t>D. implied warranty of title</a:t>
            </a:r>
          </a:p>
        </p:txBody>
      </p:sp>
    </p:spTree>
    <p:extLst>
      <p:ext uri="{BB962C8B-B14F-4D97-AF65-F5344CB8AC3E}">
        <p14:creationId xmlns:p14="http://schemas.microsoft.com/office/powerpoint/2010/main" val="1481068324"/>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313. What is the legal term for the implied promise that the item sold is of at least average quality for that type of item?</a:t>
            </a:r>
          </a:p>
          <a:p>
            <a:pPr marL="0" indent="0">
              <a:buNone/>
            </a:pPr>
            <a:r>
              <a:rPr lang="en-US" dirty="0"/>
              <a:t>A. implied warranty of merchantability</a:t>
            </a:r>
          </a:p>
          <a:p>
            <a:pPr marL="0" indent="0">
              <a:buNone/>
            </a:pPr>
            <a:r>
              <a:rPr lang="en-US" dirty="0"/>
              <a:t>B. implied warranty of fitness for a particular purpose</a:t>
            </a:r>
          </a:p>
          <a:p>
            <a:pPr marL="0" indent="0">
              <a:buNone/>
            </a:pPr>
            <a:r>
              <a:rPr lang="en-US" dirty="0"/>
              <a:t>C. implied warranty of habitability</a:t>
            </a:r>
          </a:p>
          <a:p>
            <a:pPr marL="0" indent="0">
              <a:buNone/>
            </a:pPr>
            <a:r>
              <a:rPr lang="en-US" dirty="0"/>
              <a:t>D. implied warranty of title</a:t>
            </a:r>
          </a:p>
          <a:p>
            <a:pPr marL="0" indent="0">
              <a:buNone/>
            </a:pPr>
            <a:endParaRPr lang="en-US" dirty="0"/>
          </a:p>
          <a:p>
            <a:pPr marL="0" indent="0">
              <a:buNone/>
            </a:pPr>
            <a:r>
              <a:rPr lang="en-US" dirty="0"/>
              <a:t>314. What is the legal term for the implied promise that the seller owns and may transfer the item being sold?</a:t>
            </a:r>
          </a:p>
          <a:p>
            <a:pPr marL="0" indent="0">
              <a:buNone/>
            </a:pPr>
            <a:r>
              <a:rPr lang="en-US" dirty="0"/>
              <a:t>A. implied warranty of merchantability</a:t>
            </a:r>
          </a:p>
          <a:p>
            <a:pPr marL="0" indent="0">
              <a:buNone/>
            </a:pPr>
            <a:r>
              <a:rPr lang="en-US" dirty="0"/>
              <a:t>B. implied warranty of fitness for a particular purpose</a:t>
            </a:r>
          </a:p>
          <a:p>
            <a:pPr marL="0" indent="0">
              <a:buNone/>
            </a:pPr>
            <a:r>
              <a:rPr lang="en-US" dirty="0"/>
              <a:t>C. implied warranty of habitability</a:t>
            </a:r>
          </a:p>
          <a:p>
            <a:pPr marL="0" indent="0">
              <a:buNone/>
            </a:pPr>
            <a:r>
              <a:rPr lang="en-US" dirty="0"/>
              <a:t>D. implied warranty of title</a:t>
            </a:r>
          </a:p>
        </p:txBody>
      </p:sp>
    </p:spTree>
    <p:extLst>
      <p:ext uri="{BB962C8B-B14F-4D97-AF65-F5344CB8AC3E}">
        <p14:creationId xmlns:p14="http://schemas.microsoft.com/office/powerpoint/2010/main" val="3301118490"/>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solidFill>
                  <a:srgbClr val="00B050"/>
                </a:solidFill>
              </a:rPr>
              <a:t>Problem 58. Warranties</a:t>
            </a:r>
          </a:p>
        </p:txBody>
      </p:sp>
      <p:sp>
        <p:nvSpPr>
          <p:cNvPr id="3" name="Content Placeholder 2"/>
          <p:cNvSpPr>
            <a:spLocks noGrp="1"/>
          </p:cNvSpPr>
          <p:nvPr>
            <p:ph idx="1"/>
          </p:nvPr>
        </p:nvSpPr>
        <p:spPr>
          <a:xfrm>
            <a:off x="0" y="1609344"/>
            <a:ext cx="12192000" cy="5248656"/>
          </a:xfrm>
        </p:spPr>
        <p:txBody>
          <a:bodyPr>
            <a:normAutofit lnSpcReduction="10000"/>
          </a:bodyPr>
          <a:lstStyle/>
          <a:p>
            <a:pPr marL="0" indent="0">
              <a:buNone/>
            </a:pPr>
            <a:r>
              <a:rPr lang="en-US" dirty="0"/>
              <a:t>Is a warranty created in any of the following situations? If so, what type of warranty? Has the warranty been broken?</a:t>
            </a:r>
          </a:p>
          <a:p>
            <a:pPr marL="0" indent="0">
              <a:buNone/>
            </a:pPr>
            <a:endParaRPr lang="en-US" dirty="0"/>
          </a:p>
          <a:p>
            <a:pPr marL="457200" indent="-457200">
              <a:buFont typeface="+mj-lt"/>
              <a:buAutoNum type="arabicPeriod"/>
            </a:pPr>
            <a:r>
              <a:rPr lang="en-US" dirty="0"/>
              <a:t>Juan sells Terri his used car. As Terri drives home, the car breaks down. The cost of fixing the car is greater than the sale price.</a:t>
            </a:r>
          </a:p>
          <a:p>
            <a:pPr marL="457200" indent="-457200">
              <a:buFont typeface="+mj-lt"/>
              <a:buAutoNum type="arabicPeriod"/>
            </a:pPr>
            <a:r>
              <a:rPr lang="en-US" dirty="0"/>
              <a:t>Deidre buys a dress after telling the sales clerk that she plans to wash it in a washing machine. The clerks replies, “That’s fine. This material is washable.” Deidre washes the dress in her washing machine and the dress shrinks.</a:t>
            </a:r>
          </a:p>
          <a:p>
            <a:pPr marL="457200" indent="-457200">
              <a:buFont typeface="+mj-lt"/>
              <a:buAutoNum type="arabicPeriod"/>
            </a:pPr>
            <a:r>
              <a:rPr lang="en-US" dirty="0"/>
              <a:t>A salesperson tells Neva, “This is the finest digital camera on the market. It will last for years.” Eight months later, the button that advances the photos stops working.</a:t>
            </a:r>
          </a:p>
          <a:p>
            <a:pPr marL="457200" indent="-457200">
              <a:buFont typeface="+mj-lt"/>
              <a:buAutoNum type="arabicPeriod"/>
            </a:pPr>
            <a:r>
              <a:rPr lang="en-US" dirty="0"/>
              <a:t>Scott steals a diamond ring from a jewelry store and sells it to Maria after telling her his mother gave it to him.</a:t>
            </a:r>
          </a:p>
          <a:p>
            <a:pPr marL="457200" indent="-457200">
              <a:buFont typeface="+mj-lt"/>
              <a:buAutoNum type="arabicPeriod"/>
            </a:pPr>
            <a:r>
              <a:rPr lang="en-US" dirty="0"/>
              <a:t>Trina orders a book from a bookstore’s website. The website says “Hardcover Edition, $12.95,” and includes a picture of the book’s cover. Five days later, Trina receives the paperback edition of the book.</a:t>
            </a:r>
          </a:p>
          <a:p>
            <a:pPr marL="457200" indent="-457200">
              <a:buFont typeface="+mj-lt"/>
              <a:buAutoNum type="arabicPeriod"/>
            </a:pPr>
            <a:r>
              <a:rPr lang="en-US" dirty="0"/>
              <a:t>Ned buys a new sofa from a furniture store. One of the legs falls off two weeks after delivery.</a:t>
            </a:r>
          </a:p>
        </p:txBody>
      </p:sp>
    </p:spTree>
    <p:extLst>
      <p:ext uri="{BB962C8B-B14F-4D97-AF65-F5344CB8AC3E}">
        <p14:creationId xmlns:p14="http://schemas.microsoft.com/office/powerpoint/2010/main" val="1901309821"/>
      </p:ext>
    </p:extLst>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Day 53. Objectives</a:t>
            </a:r>
          </a:p>
        </p:txBody>
      </p:sp>
      <p:sp>
        <p:nvSpPr>
          <p:cNvPr id="3" name="Content Placeholder 2"/>
          <p:cNvSpPr>
            <a:spLocks noGrp="1"/>
          </p:cNvSpPr>
          <p:nvPr>
            <p:ph idx="1"/>
          </p:nvPr>
        </p:nvSpPr>
        <p:spPr>
          <a:xfrm>
            <a:off x="0" y="1609344"/>
            <a:ext cx="12192000" cy="5248656"/>
          </a:xfrm>
        </p:spPr>
        <p:txBody>
          <a:bodyPr/>
          <a:lstStyle/>
          <a:p>
            <a:pPr lvl="1"/>
            <a:r>
              <a:rPr lang="en-US" dirty="0"/>
              <a:t>Students will be able to:</a:t>
            </a:r>
          </a:p>
          <a:p>
            <a:pPr lvl="2"/>
            <a:r>
              <a:rPr lang="en-US" dirty="0"/>
              <a:t>Describe the functions of banks and lending in today’s society;</a:t>
            </a:r>
          </a:p>
          <a:p>
            <a:pPr lvl="2"/>
            <a:r>
              <a:rPr lang="en-US" dirty="0"/>
              <a:t>Explain how credit cards work and define key vocabulary concerning the relationship between debtor and creditor and the terms of the credit card contract;</a:t>
            </a:r>
          </a:p>
          <a:p>
            <a:pPr lvl="2"/>
            <a:r>
              <a:rPr lang="en-US" dirty="0"/>
              <a:t>Explain the difference between unsecured debt and secured debt and what remedy creditors have in the case of default under each;</a:t>
            </a:r>
          </a:p>
          <a:p>
            <a:pPr lvl="2"/>
            <a:r>
              <a:rPr lang="en-US" dirty="0"/>
              <a:t>Explain the considerations banks make in deciding who to lend money or credit to;</a:t>
            </a:r>
          </a:p>
          <a:p>
            <a:pPr lvl="2"/>
            <a:r>
              <a:rPr lang="en-US" dirty="0"/>
              <a:t>Explain what happens in the event of a default on a loan or credit card;</a:t>
            </a:r>
          </a:p>
          <a:p>
            <a:pPr lvl="2"/>
            <a:r>
              <a:rPr lang="en-US" dirty="0"/>
              <a:t>Cite the collections requirements under the Fair Debt Collection Practices Act and explain the benefits and issues with filing for bankruptcy under chapters 13 and 7; and</a:t>
            </a:r>
          </a:p>
          <a:p>
            <a:pPr lvl="2"/>
            <a:r>
              <a:rPr lang="en-US" dirty="0"/>
              <a:t>Identify potentially deceptive sales practices and consider ways to avoid falling victim to a predatory or deceptive sales scheme.</a:t>
            </a:r>
          </a:p>
          <a:p>
            <a:pPr lvl="2"/>
            <a:endParaRPr lang="en-US" dirty="0"/>
          </a:p>
          <a:p>
            <a:pPr lvl="2"/>
            <a:endParaRPr lang="en-US" dirty="0"/>
          </a:p>
          <a:p>
            <a:pPr lvl="2"/>
            <a:endParaRPr lang="en-US" dirty="0"/>
          </a:p>
        </p:txBody>
      </p:sp>
    </p:spTree>
    <p:extLst>
      <p:ext uri="{BB962C8B-B14F-4D97-AF65-F5344CB8AC3E}">
        <p14:creationId xmlns:p14="http://schemas.microsoft.com/office/powerpoint/2010/main" val="14156997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Advocacy in Lawmaking Process</a:t>
            </a:r>
          </a:p>
        </p:txBody>
      </p:sp>
      <p:sp>
        <p:nvSpPr>
          <p:cNvPr id="3" name="Content Placeholder 2"/>
          <p:cNvSpPr>
            <a:spLocks noGrp="1"/>
          </p:cNvSpPr>
          <p:nvPr>
            <p:ph idx="1"/>
          </p:nvPr>
        </p:nvSpPr>
        <p:spPr>
          <a:xfrm>
            <a:off x="0" y="1609344"/>
            <a:ext cx="12191999" cy="5248656"/>
          </a:xfrm>
        </p:spPr>
        <p:txBody>
          <a:bodyPr/>
          <a:lstStyle/>
          <a:p>
            <a:r>
              <a:rPr lang="en-US" b="1" u="sng" dirty="0">
                <a:solidFill>
                  <a:srgbClr val="002060"/>
                </a:solidFill>
              </a:rPr>
              <a:t>Advocacy</a:t>
            </a:r>
            <a:r>
              <a:rPr lang="en-US" b="1" dirty="0"/>
              <a:t>- is the active support of a cause and the </a:t>
            </a:r>
            <a:r>
              <a:rPr lang="en-US" b="1" u="sng" dirty="0">
                <a:solidFill>
                  <a:srgbClr val="002060"/>
                </a:solidFill>
              </a:rPr>
              <a:t>persuasion of others to support</a:t>
            </a:r>
            <a:r>
              <a:rPr lang="en-US" b="1" dirty="0">
                <a:solidFill>
                  <a:srgbClr val="002060"/>
                </a:solidFill>
              </a:rPr>
              <a:t> the cause</a:t>
            </a:r>
            <a:r>
              <a:rPr lang="en-US" b="1" dirty="0"/>
              <a:t>.</a:t>
            </a:r>
          </a:p>
          <a:p>
            <a:r>
              <a:rPr lang="en-US" b="1" dirty="0">
                <a:solidFill>
                  <a:srgbClr val="002060"/>
                </a:solidFill>
              </a:rPr>
              <a:t>Lobbying- working to </a:t>
            </a:r>
            <a:r>
              <a:rPr lang="en-US" b="1" u="sng" dirty="0">
                <a:solidFill>
                  <a:srgbClr val="002060"/>
                </a:solidFill>
              </a:rPr>
              <a:t>convince lawmakers</a:t>
            </a:r>
            <a:r>
              <a:rPr lang="en-US" b="1" dirty="0">
                <a:solidFill>
                  <a:srgbClr val="002060"/>
                </a:solidFill>
              </a:rPr>
              <a:t> </a:t>
            </a:r>
            <a:r>
              <a:rPr lang="en-US" b="1" dirty="0"/>
              <a:t>to vote for or against a particular issue.</a:t>
            </a:r>
          </a:p>
          <a:p>
            <a:pPr lvl="1"/>
            <a:r>
              <a:rPr lang="en-US" b="1" dirty="0"/>
              <a:t>Grassroots Lobbyists- individuals </a:t>
            </a:r>
            <a:r>
              <a:rPr lang="en-US" dirty="0"/>
              <a:t>contacting lawmakers directly to voice their opinions.</a:t>
            </a:r>
          </a:p>
          <a:p>
            <a:pPr lvl="1"/>
            <a:r>
              <a:rPr lang="en-US" b="1" dirty="0"/>
              <a:t>Professional lobbyists- professional </a:t>
            </a:r>
            <a:r>
              <a:rPr lang="en-US" dirty="0"/>
              <a:t>lobbyists paid to influence lawmakers (thousands of work in Washington, D.C. but each must register with Congress four times per year).</a:t>
            </a:r>
          </a:p>
          <a:p>
            <a:r>
              <a:rPr lang="en-US" dirty="0"/>
              <a:t>Three Golden Rules for Advocacy:</a:t>
            </a:r>
          </a:p>
          <a:p>
            <a:pPr lvl="1"/>
            <a:r>
              <a:rPr lang="en-US" dirty="0"/>
              <a:t>1. Clarity: create a single message and stay focused on it;</a:t>
            </a:r>
          </a:p>
          <a:p>
            <a:pPr lvl="1"/>
            <a:r>
              <a:rPr lang="en-US" dirty="0"/>
              <a:t>2. Quantity: create as large a network as possible to support your cause; and</a:t>
            </a:r>
          </a:p>
          <a:p>
            <a:pPr lvl="1"/>
            <a:r>
              <a:rPr lang="en-US" dirty="0"/>
              <a:t>3. Frequency: get your message out to as many people as possible as frequently as possible.</a:t>
            </a:r>
          </a:p>
        </p:txBody>
      </p:sp>
    </p:spTree>
    <p:extLst>
      <p:ext uri="{BB962C8B-B14F-4D97-AF65-F5344CB8AC3E}">
        <p14:creationId xmlns:p14="http://schemas.microsoft.com/office/powerpoint/2010/main" val="3422543419"/>
      </p:ext>
    </p:extLst>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Credit &amp; Banking</a:t>
            </a:r>
          </a:p>
        </p:txBody>
      </p:sp>
      <p:sp>
        <p:nvSpPr>
          <p:cNvPr id="3" name="Content Placeholder 2"/>
          <p:cNvSpPr>
            <a:spLocks noGrp="1"/>
          </p:cNvSpPr>
          <p:nvPr>
            <p:ph idx="1"/>
          </p:nvPr>
        </p:nvSpPr>
        <p:spPr>
          <a:xfrm>
            <a:off x="0" y="1609345"/>
            <a:ext cx="12192000" cy="5248656"/>
          </a:xfrm>
        </p:spPr>
        <p:txBody>
          <a:bodyPr>
            <a:normAutofit fontScale="85000" lnSpcReduction="20000"/>
          </a:bodyPr>
          <a:lstStyle/>
          <a:p>
            <a:r>
              <a:rPr lang="en-US" b="1" dirty="0"/>
              <a:t>Methods of Payment: cash, checks or debit cards drawing from bank accounts, or credit cards.</a:t>
            </a:r>
          </a:p>
          <a:p>
            <a:r>
              <a:rPr lang="en-US" b="1" dirty="0"/>
              <a:t>Bank Accounts (checking accounts &amp; savings accounts).</a:t>
            </a:r>
          </a:p>
          <a:p>
            <a:pPr lvl="1"/>
            <a:r>
              <a:rPr lang="en-US" dirty="0"/>
              <a:t>Periodic Statements (monthly statement) &amp; Online Banking.</a:t>
            </a:r>
          </a:p>
          <a:p>
            <a:pPr lvl="1"/>
            <a:r>
              <a:rPr lang="en-US" dirty="0"/>
              <a:t>Account Fees- service charge, check ordering fee, overdraft fee (bouncing a check), ATM fee.</a:t>
            </a:r>
          </a:p>
          <a:p>
            <a:pPr lvl="1"/>
            <a:r>
              <a:rPr lang="en-US" dirty="0"/>
              <a:t>ATM &amp; Debit Cards (not the same legal protections as credit cards)- notify bank to Stop Payment.</a:t>
            </a:r>
          </a:p>
          <a:p>
            <a:pPr lvl="2"/>
            <a:r>
              <a:rPr lang="en-US" dirty="0"/>
              <a:t>2 business day- liability limit $50; 60 calendar day- liability is limit $500; notification after 60 calendar days- liability is unlimited.</a:t>
            </a:r>
          </a:p>
          <a:p>
            <a:r>
              <a:rPr lang="en-US" b="1" dirty="0">
                <a:solidFill>
                  <a:srgbClr val="002060"/>
                </a:solidFill>
              </a:rPr>
              <a:t>Credit Card Accounts (buying on credit with a promise to repay).</a:t>
            </a:r>
          </a:p>
          <a:p>
            <a:pPr lvl="1"/>
            <a:r>
              <a:rPr lang="en-US" b="1" dirty="0">
                <a:solidFill>
                  <a:srgbClr val="002060"/>
                </a:solidFill>
              </a:rPr>
              <a:t>Credit Card Company (</a:t>
            </a:r>
            <a:r>
              <a:rPr lang="en-US" b="1" u="sng" dirty="0">
                <a:solidFill>
                  <a:srgbClr val="002060"/>
                </a:solidFill>
              </a:rPr>
              <a:t>Creditor</a:t>
            </a:r>
            <a:r>
              <a:rPr lang="en-US" b="1" dirty="0">
                <a:solidFill>
                  <a:srgbClr val="002060"/>
                </a:solidFill>
              </a:rPr>
              <a:t>- a person who provides credit, loans, or goods before payment is made).</a:t>
            </a:r>
          </a:p>
          <a:p>
            <a:pPr lvl="1"/>
            <a:r>
              <a:rPr lang="en-US" b="1" dirty="0">
                <a:solidFill>
                  <a:srgbClr val="002060"/>
                </a:solidFill>
              </a:rPr>
              <a:t>Borrower (</a:t>
            </a:r>
            <a:r>
              <a:rPr lang="en-US" b="1" u="sng" dirty="0">
                <a:solidFill>
                  <a:srgbClr val="002060"/>
                </a:solidFill>
              </a:rPr>
              <a:t>Debtor</a:t>
            </a:r>
            <a:r>
              <a:rPr lang="en-US" b="1" dirty="0">
                <a:solidFill>
                  <a:srgbClr val="002060"/>
                </a:solidFill>
              </a:rPr>
              <a:t>- a person who owes money or buys on credit).</a:t>
            </a:r>
          </a:p>
          <a:p>
            <a:pPr lvl="1"/>
            <a:r>
              <a:rPr lang="en-US" b="1" u="sng" dirty="0"/>
              <a:t>Finance</a:t>
            </a:r>
            <a:r>
              <a:rPr lang="en-US" b="1" dirty="0"/>
              <a:t> Charge- fee owed to a creditor by a debtor in exchange for the privilege of borrowing.</a:t>
            </a:r>
          </a:p>
          <a:p>
            <a:pPr lvl="1"/>
            <a:r>
              <a:rPr lang="en-US" b="1" u="sng" dirty="0">
                <a:solidFill>
                  <a:srgbClr val="002060"/>
                </a:solidFill>
              </a:rPr>
              <a:t>Interest</a:t>
            </a:r>
            <a:r>
              <a:rPr lang="en-US" b="1" dirty="0">
                <a:solidFill>
                  <a:srgbClr val="002060"/>
                </a:solidFill>
              </a:rPr>
              <a:t>- money charged on unpaid balances in exchange for the privilege to use someone else’s money.</a:t>
            </a:r>
          </a:p>
          <a:p>
            <a:pPr lvl="1"/>
            <a:r>
              <a:rPr lang="en-US" b="1" u="sng" dirty="0">
                <a:solidFill>
                  <a:srgbClr val="002060"/>
                </a:solidFill>
              </a:rPr>
              <a:t>Default</a:t>
            </a:r>
            <a:r>
              <a:rPr lang="en-US" b="1" dirty="0">
                <a:solidFill>
                  <a:srgbClr val="002060"/>
                </a:solidFill>
              </a:rPr>
              <a:t>- failure to repay money owed when it is required to be paid.</a:t>
            </a:r>
          </a:p>
          <a:p>
            <a:pPr lvl="1"/>
            <a:r>
              <a:rPr lang="en-US" dirty="0"/>
              <a:t>How it works:</a:t>
            </a:r>
          </a:p>
          <a:p>
            <a:pPr lvl="2"/>
            <a:r>
              <a:rPr lang="en-US" dirty="0"/>
              <a:t>Credit Card (borrower listed and expiration listed);</a:t>
            </a:r>
          </a:p>
          <a:p>
            <a:pPr lvl="2"/>
            <a:r>
              <a:rPr lang="en-US" dirty="0"/>
              <a:t>Credit Limit;</a:t>
            </a:r>
          </a:p>
          <a:p>
            <a:pPr lvl="2"/>
            <a:r>
              <a:rPr lang="en-US" dirty="0"/>
              <a:t>Monthly Minimum Charge;</a:t>
            </a:r>
          </a:p>
          <a:p>
            <a:pPr lvl="2"/>
            <a:r>
              <a:rPr lang="en-US" dirty="0"/>
              <a:t>Interest Rate- as high as 30% or more on unpaid balance (APR- annual percentage yield);</a:t>
            </a:r>
          </a:p>
          <a:p>
            <a:pPr lvl="2"/>
            <a:r>
              <a:rPr lang="en-US" dirty="0"/>
              <a:t>Some have rewards programs;</a:t>
            </a:r>
          </a:p>
          <a:p>
            <a:pPr lvl="2"/>
            <a:r>
              <a:rPr lang="en-US" dirty="0"/>
              <a:t>Not responsible for unauthorized charges; and</a:t>
            </a:r>
          </a:p>
          <a:p>
            <a:pPr lvl="2"/>
            <a:r>
              <a:rPr lang="en-US" dirty="0"/>
              <a:t>Billing issues need to be reported in writing within 60 days (phone calls do not protect the borrower).</a:t>
            </a:r>
          </a:p>
          <a:p>
            <a:r>
              <a:rPr lang="en-US" b="1" u="sng" dirty="0"/>
              <a:t>Unsecured Credit</a:t>
            </a:r>
            <a:r>
              <a:rPr lang="en-US" b="1" dirty="0"/>
              <a:t>- credit based only on a promise to repay in the future (credit cards are unsecured credit).</a:t>
            </a:r>
          </a:p>
        </p:txBody>
      </p:sp>
    </p:spTree>
    <p:extLst>
      <p:ext uri="{BB962C8B-B14F-4D97-AF65-F5344CB8AC3E}">
        <p14:creationId xmlns:p14="http://schemas.microsoft.com/office/powerpoint/2010/main" val="2282278828"/>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Other Issues With Credit Financing</a:t>
            </a:r>
          </a:p>
        </p:txBody>
      </p:sp>
      <p:sp>
        <p:nvSpPr>
          <p:cNvPr id="3" name="Content Placeholder 2"/>
          <p:cNvSpPr>
            <a:spLocks noGrp="1"/>
          </p:cNvSpPr>
          <p:nvPr>
            <p:ph idx="1"/>
          </p:nvPr>
        </p:nvSpPr>
        <p:spPr>
          <a:xfrm>
            <a:off x="0" y="1609344"/>
            <a:ext cx="12192000" cy="5248656"/>
          </a:xfrm>
        </p:spPr>
        <p:txBody>
          <a:bodyPr>
            <a:normAutofit fontScale="92500" lnSpcReduction="10000"/>
          </a:bodyPr>
          <a:lstStyle/>
          <a:p>
            <a:r>
              <a:rPr lang="en-US" b="1" u="sng" dirty="0">
                <a:solidFill>
                  <a:srgbClr val="002060"/>
                </a:solidFill>
              </a:rPr>
              <a:t>Secured</a:t>
            </a:r>
            <a:r>
              <a:rPr lang="en-US" b="1" dirty="0">
                <a:solidFill>
                  <a:srgbClr val="002060"/>
                </a:solidFill>
              </a:rPr>
              <a:t> Credit- credit backed by collateral.</a:t>
            </a:r>
          </a:p>
          <a:p>
            <a:pPr lvl="1"/>
            <a:r>
              <a:rPr lang="en-US" b="1" u="sng" dirty="0">
                <a:solidFill>
                  <a:srgbClr val="002060"/>
                </a:solidFill>
              </a:rPr>
              <a:t>Collateral</a:t>
            </a:r>
            <a:r>
              <a:rPr lang="en-US" b="1" dirty="0">
                <a:solidFill>
                  <a:srgbClr val="002060"/>
                </a:solidFill>
              </a:rPr>
              <a:t>- money or property given as security in case a person is unable to repay a debt.</a:t>
            </a:r>
          </a:p>
          <a:p>
            <a:pPr lvl="1"/>
            <a:r>
              <a:rPr lang="en-US" b="1" dirty="0">
                <a:solidFill>
                  <a:srgbClr val="002060"/>
                </a:solidFill>
              </a:rPr>
              <a:t>Default- the creditor can </a:t>
            </a:r>
            <a:r>
              <a:rPr lang="en-US" b="1" u="sng" dirty="0">
                <a:solidFill>
                  <a:srgbClr val="002060"/>
                </a:solidFill>
              </a:rPr>
              <a:t>take</a:t>
            </a:r>
            <a:r>
              <a:rPr lang="en-US" b="1" dirty="0">
                <a:solidFill>
                  <a:srgbClr val="002060"/>
                </a:solidFill>
              </a:rPr>
              <a:t> the collateral if the person defaults on secured credit.</a:t>
            </a:r>
          </a:p>
          <a:p>
            <a:pPr lvl="2"/>
            <a:r>
              <a:rPr lang="en-US" b="1" dirty="0">
                <a:solidFill>
                  <a:srgbClr val="002060"/>
                </a:solidFill>
              </a:rPr>
              <a:t>Mortgage- bank can foreclose on the home</a:t>
            </a:r>
            <a:r>
              <a:rPr lang="en-US" b="1" dirty="0"/>
              <a:t> (collateral for home loan).</a:t>
            </a:r>
          </a:p>
          <a:p>
            <a:pPr lvl="2"/>
            <a:r>
              <a:rPr lang="en-US" b="1" dirty="0">
                <a:solidFill>
                  <a:srgbClr val="002060"/>
                </a:solidFill>
              </a:rPr>
              <a:t>Car Repossession- bank can seize the car </a:t>
            </a:r>
            <a:r>
              <a:rPr lang="en-US" b="1" dirty="0"/>
              <a:t>(collateral for a car loan).</a:t>
            </a:r>
          </a:p>
          <a:p>
            <a:r>
              <a:rPr lang="en-US" dirty="0"/>
              <a:t>Paying for College (savings, government &amp; private loans, scholarships, and college financial aid).</a:t>
            </a:r>
          </a:p>
          <a:p>
            <a:r>
              <a:rPr lang="en-US" b="1" dirty="0"/>
              <a:t>Cost of Credit:</a:t>
            </a:r>
          </a:p>
          <a:p>
            <a:pPr lvl="1"/>
            <a:r>
              <a:rPr lang="en-US" b="1" u="sng" dirty="0"/>
              <a:t>Usury</a:t>
            </a:r>
            <a:r>
              <a:rPr lang="en-US" b="1" dirty="0"/>
              <a:t> laws or interest rate limits- </a:t>
            </a:r>
            <a:r>
              <a:rPr lang="en-US" dirty="0"/>
              <a:t>vary by state.</a:t>
            </a:r>
          </a:p>
          <a:p>
            <a:pPr lvl="1"/>
            <a:r>
              <a:rPr lang="en-US" b="1" dirty="0"/>
              <a:t>Variable interest rates</a:t>
            </a:r>
            <a:r>
              <a:rPr lang="en-US" dirty="0"/>
              <a:t>- amount of interest varies from time to time depending on the conditions in the economy.</a:t>
            </a:r>
          </a:p>
          <a:p>
            <a:pPr lvl="1"/>
            <a:r>
              <a:rPr lang="en-US" b="1" dirty="0"/>
              <a:t>Introductory rates</a:t>
            </a:r>
            <a:r>
              <a:rPr lang="en-US" dirty="0"/>
              <a:t>- temporary and then the rate increases.</a:t>
            </a:r>
          </a:p>
          <a:p>
            <a:pPr lvl="1"/>
            <a:r>
              <a:rPr lang="en-US" b="1" dirty="0"/>
              <a:t>Beware of the following in Credit Contracts</a:t>
            </a:r>
            <a:r>
              <a:rPr lang="en-US" dirty="0"/>
              <a:t>:</a:t>
            </a:r>
          </a:p>
          <a:p>
            <a:pPr lvl="2"/>
            <a:r>
              <a:rPr lang="en-US" b="1" dirty="0"/>
              <a:t>Loan sharking</a:t>
            </a:r>
            <a:r>
              <a:rPr lang="en-US" dirty="0"/>
              <a:t>- offer easy credit at very high interest rates;</a:t>
            </a:r>
          </a:p>
          <a:p>
            <a:pPr lvl="2"/>
            <a:r>
              <a:rPr lang="en-US" b="1" u="sng" dirty="0"/>
              <a:t>Balloon</a:t>
            </a:r>
            <a:r>
              <a:rPr lang="en-US" b="1" dirty="0"/>
              <a:t> payments- last payment is much larger than the other payments;</a:t>
            </a:r>
          </a:p>
          <a:p>
            <a:pPr lvl="2"/>
            <a:r>
              <a:rPr lang="en-US" b="1" u="sng" dirty="0"/>
              <a:t>Acceleration</a:t>
            </a:r>
            <a:r>
              <a:rPr lang="en-US" b="1" dirty="0"/>
              <a:t> Clauses- lender can call the loan due if you miss one payment and you must pay the entire amount of the loan immediately; and</a:t>
            </a:r>
          </a:p>
          <a:p>
            <a:pPr lvl="2"/>
            <a:r>
              <a:rPr lang="en-US" b="1" dirty="0"/>
              <a:t>Bill Consolidation</a:t>
            </a:r>
            <a:r>
              <a:rPr lang="en-US" dirty="0"/>
              <a:t>- combining all bills into one new loan (often longer term, higher interest rate, and fees).</a:t>
            </a:r>
          </a:p>
          <a:p>
            <a:r>
              <a:rPr lang="en-US" b="1" u="sng" dirty="0">
                <a:solidFill>
                  <a:srgbClr val="002060"/>
                </a:solidFill>
              </a:rPr>
              <a:t>Truth in Lending</a:t>
            </a:r>
            <a:r>
              <a:rPr lang="en-US" b="1" dirty="0">
                <a:solidFill>
                  <a:srgbClr val="002060"/>
                </a:solidFill>
              </a:rPr>
              <a:t> Act (1968)- creditors must give borrowers basic information about the cost of credit in writing </a:t>
            </a:r>
            <a:r>
              <a:rPr lang="en-US" b="1" dirty="0"/>
              <a:t>before you sign a credit contract (finance charge &amp; APR).</a:t>
            </a:r>
          </a:p>
        </p:txBody>
      </p:sp>
    </p:spTree>
    <p:extLst>
      <p:ext uri="{BB962C8B-B14F-4D97-AF65-F5344CB8AC3E}">
        <p14:creationId xmlns:p14="http://schemas.microsoft.com/office/powerpoint/2010/main" val="482737393"/>
      </p:ext>
    </p:extLst>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965"/>
            <a:ext cx="12192000" cy="1636238"/>
          </a:xfrm>
        </p:spPr>
        <p:txBody>
          <a:bodyPr/>
          <a:lstStyle/>
          <a:p>
            <a:pPr algn="ctr"/>
            <a:r>
              <a:rPr lang="en-US" dirty="0"/>
              <a:t>The Lender &amp; Defaulting</a:t>
            </a:r>
          </a:p>
        </p:txBody>
      </p:sp>
      <p:sp>
        <p:nvSpPr>
          <p:cNvPr id="3" name="Content Placeholder 2"/>
          <p:cNvSpPr>
            <a:spLocks noGrp="1"/>
          </p:cNvSpPr>
          <p:nvPr>
            <p:ph idx="1"/>
          </p:nvPr>
        </p:nvSpPr>
        <p:spPr>
          <a:xfrm>
            <a:off x="0" y="1627272"/>
            <a:ext cx="12192000" cy="5230727"/>
          </a:xfrm>
        </p:spPr>
        <p:txBody>
          <a:bodyPr>
            <a:normAutofit fontScale="92500" lnSpcReduction="20000"/>
          </a:bodyPr>
          <a:lstStyle/>
          <a:p>
            <a:r>
              <a:rPr lang="en-US" b="1" dirty="0"/>
              <a:t>Considerations of the Borrower in Lending:</a:t>
            </a:r>
          </a:p>
          <a:p>
            <a:pPr lvl="1"/>
            <a:r>
              <a:rPr lang="en-US" b="1" dirty="0"/>
              <a:t>reliability, steady income, high enough income, and good record of paying other loans;</a:t>
            </a:r>
          </a:p>
          <a:p>
            <a:pPr lvl="1"/>
            <a:r>
              <a:rPr lang="en-US" b="1" dirty="0"/>
              <a:t>cannot discriminate</a:t>
            </a:r>
            <a:r>
              <a:rPr lang="en-US" dirty="0"/>
              <a:t> based on sex, gender, marital status, race, color, religion, national origin, age, or source of income; and</a:t>
            </a:r>
          </a:p>
          <a:p>
            <a:pPr lvl="1"/>
            <a:r>
              <a:rPr lang="en-US" dirty="0"/>
              <a:t>check credit with credit bureaus.</a:t>
            </a:r>
          </a:p>
          <a:p>
            <a:r>
              <a:rPr lang="en-US" b="1" dirty="0"/>
              <a:t>Denied Credit- must be told why (Equal Credit Opportunity Act).</a:t>
            </a:r>
          </a:p>
          <a:p>
            <a:r>
              <a:rPr lang="en-US" b="1" u="sng" dirty="0">
                <a:solidFill>
                  <a:srgbClr val="002060"/>
                </a:solidFill>
              </a:rPr>
              <a:t>Bankruptcy</a:t>
            </a:r>
            <a:r>
              <a:rPr lang="en-US" b="1" dirty="0">
                <a:solidFill>
                  <a:srgbClr val="002060"/>
                </a:solidFill>
              </a:rPr>
              <a:t>- the procedure under the Federal Bankruptcy Act by which a person is relieved of all debts once he or she has placed all property and money in a court’s care.</a:t>
            </a:r>
          </a:p>
          <a:p>
            <a:pPr lvl="1"/>
            <a:r>
              <a:rPr lang="en-US" b="1" u="sng" dirty="0">
                <a:solidFill>
                  <a:srgbClr val="002060"/>
                </a:solidFill>
              </a:rPr>
              <a:t>Chapter 13</a:t>
            </a:r>
            <a:r>
              <a:rPr lang="en-US" b="1" dirty="0">
                <a:solidFill>
                  <a:srgbClr val="002060"/>
                </a:solidFill>
              </a:rPr>
              <a:t>- arrangement to pay off debts over time supervised by the court.</a:t>
            </a:r>
          </a:p>
          <a:p>
            <a:pPr lvl="1"/>
            <a:r>
              <a:rPr lang="en-US" b="1" u="sng" dirty="0">
                <a:solidFill>
                  <a:srgbClr val="002060"/>
                </a:solidFill>
              </a:rPr>
              <a:t>Chapter 7</a:t>
            </a:r>
            <a:r>
              <a:rPr lang="en-US" b="1" dirty="0">
                <a:solidFill>
                  <a:srgbClr val="002060"/>
                </a:solidFill>
              </a:rPr>
              <a:t>- court takes over many of the person’s assets and sells them to pay off debt.</a:t>
            </a:r>
          </a:p>
          <a:p>
            <a:pPr lvl="1"/>
            <a:r>
              <a:rPr lang="en-US" dirty="0"/>
              <a:t>Bankruptcy records </a:t>
            </a:r>
            <a:r>
              <a:rPr lang="en-US" b="1" dirty="0"/>
              <a:t>remain for 10-years </a:t>
            </a:r>
            <a:r>
              <a:rPr lang="en-US" dirty="0"/>
              <a:t>and severely damage a person’s credit.</a:t>
            </a:r>
          </a:p>
          <a:p>
            <a:r>
              <a:rPr lang="en-US" b="1" dirty="0">
                <a:solidFill>
                  <a:srgbClr val="002060"/>
                </a:solidFill>
              </a:rPr>
              <a:t>Default &amp; Collections:</a:t>
            </a:r>
          </a:p>
          <a:p>
            <a:pPr lvl="1"/>
            <a:r>
              <a:rPr lang="en-US" b="1" dirty="0">
                <a:solidFill>
                  <a:srgbClr val="002060"/>
                </a:solidFill>
              </a:rPr>
              <a:t>Fair Debt Collections Practices Act (protect against abusive or unfair collections).</a:t>
            </a:r>
          </a:p>
          <a:p>
            <a:pPr lvl="1"/>
            <a:r>
              <a:rPr lang="en-US" b="1" u="sng" dirty="0"/>
              <a:t>Collection</a:t>
            </a:r>
            <a:r>
              <a:rPr lang="en-US" b="1" dirty="0"/>
              <a:t> Process:</a:t>
            </a:r>
          </a:p>
          <a:p>
            <a:pPr lvl="2"/>
            <a:r>
              <a:rPr lang="en-US" b="1" dirty="0"/>
              <a:t>Calls &amp; Letters;</a:t>
            </a:r>
          </a:p>
          <a:p>
            <a:pPr lvl="2"/>
            <a:r>
              <a:rPr lang="en-US" b="1" dirty="0"/>
              <a:t>Repossession of Collateral;</a:t>
            </a:r>
          </a:p>
          <a:p>
            <a:pPr lvl="2"/>
            <a:r>
              <a:rPr lang="en-US" b="1" dirty="0">
                <a:solidFill>
                  <a:srgbClr val="002060"/>
                </a:solidFill>
              </a:rPr>
              <a:t>Court Action;</a:t>
            </a:r>
          </a:p>
          <a:p>
            <a:pPr lvl="3"/>
            <a:r>
              <a:rPr lang="en-US" b="1" u="sng" dirty="0">
                <a:solidFill>
                  <a:srgbClr val="002060"/>
                </a:solidFill>
              </a:rPr>
              <a:t>Default</a:t>
            </a:r>
            <a:r>
              <a:rPr lang="en-US" b="1" dirty="0">
                <a:solidFill>
                  <a:srgbClr val="002060"/>
                </a:solidFill>
              </a:rPr>
              <a:t> Judgment- you lose automatically if you do not show up when summoned to court.</a:t>
            </a:r>
          </a:p>
          <a:p>
            <a:pPr lvl="2"/>
            <a:r>
              <a:rPr lang="en-US" b="1" dirty="0"/>
              <a:t>Garnishment (withhold up to 25% of a person’s wages); and</a:t>
            </a:r>
          </a:p>
          <a:p>
            <a:pPr lvl="2"/>
            <a:r>
              <a:rPr lang="en-US" b="1" dirty="0"/>
              <a:t>Attachment (court order to force a bank to pay the creditor out of a person’s bank account).</a:t>
            </a:r>
          </a:p>
        </p:txBody>
      </p:sp>
    </p:spTree>
    <p:extLst>
      <p:ext uri="{BB962C8B-B14F-4D97-AF65-F5344CB8AC3E}">
        <p14:creationId xmlns:p14="http://schemas.microsoft.com/office/powerpoint/2010/main" val="2386842511"/>
      </p:ext>
    </p:extLst>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Deceptive Sales Practices</a:t>
            </a:r>
          </a:p>
        </p:txBody>
      </p:sp>
      <p:sp>
        <p:nvSpPr>
          <p:cNvPr id="3" name="Content Placeholder 2"/>
          <p:cNvSpPr>
            <a:spLocks noGrp="1"/>
          </p:cNvSpPr>
          <p:nvPr>
            <p:ph idx="1"/>
          </p:nvPr>
        </p:nvSpPr>
        <p:spPr>
          <a:xfrm>
            <a:off x="0" y="1609345"/>
            <a:ext cx="12192000" cy="5248656"/>
          </a:xfrm>
        </p:spPr>
        <p:txBody>
          <a:bodyPr>
            <a:normAutofit fontScale="85000" lnSpcReduction="20000"/>
          </a:bodyPr>
          <a:lstStyle/>
          <a:p>
            <a:r>
              <a:rPr lang="en-US" b="1" u="sng" dirty="0">
                <a:solidFill>
                  <a:srgbClr val="002060"/>
                </a:solidFill>
              </a:rPr>
              <a:t>Telemarketing</a:t>
            </a:r>
            <a:r>
              <a:rPr lang="en-US" dirty="0"/>
              <a:t>- selling or marketing by phone.</a:t>
            </a:r>
          </a:p>
          <a:p>
            <a:pPr lvl="1"/>
            <a:r>
              <a:rPr lang="en-US" dirty="0"/>
              <a:t>Federal Trade Commission Regulations (“FTC”)- 8am-9pm &amp; National Do Not Call Registry.</a:t>
            </a:r>
          </a:p>
          <a:p>
            <a:r>
              <a:rPr lang="en-US" b="1" dirty="0">
                <a:solidFill>
                  <a:srgbClr val="002060"/>
                </a:solidFill>
              </a:rPr>
              <a:t>Door-to-Door Sales</a:t>
            </a:r>
          </a:p>
          <a:p>
            <a:pPr lvl="1"/>
            <a:r>
              <a:rPr lang="en-US" dirty="0"/>
              <a:t>3-day cancellation period to cancel (in writing) any contract made.</a:t>
            </a:r>
          </a:p>
          <a:p>
            <a:r>
              <a:rPr lang="en-US" b="1" dirty="0">
                <a:solidFill>
                  <a:srgbClr val="002060"/>
                </a:solidFill>
              </a:rPr>
              <a:t>Advertisements</a:t>
            </a:r>
          </a:p>
          <a:p>
            <a:pPr lvl="1"/>
            <a:r>
              <a:rPr lang="en-US" b="1" dirty="0"/>
              <a:t>All claims in ads must be </a:t>
            </a:r>
            <a:r>
              <a:rPr lang="en-US" b="1" u="sng" dirty="0"/>
              <a:t>substantiated</a:t>
            </a:r>
            <a:r>
              <a:rPr lang="en-US" b="1" dirty="0"/>
              <a:t> (backed up by evidence) or might be “unfair and deceptive” in violation of the FTC Act.</a:t>
            </a:r>
          </a:p>
          <a:p>
            <a:pPr lvl="1"/>
            <a:r>
              <a:rPr lang="en-US" b="1" dirty="0"/>
              <a:t>Ads based on opinion, personal taste, or exaggeration are simply “</a:t>
            </a:r>
            <a:r>
              <a:rPr lang="en-US" b="1" u="sng" dirty="0"/>
              <a:t>puffing</a:t>
            </a:r>
            <a:r>
              <a:rPr lang="en-US" b="1" dirty="0"/>
              <a:t>” (not illegal).</a:t>
            </a:r>
          </a:p>
          <a:p>
            <a:pPr lvl="1"/>
            <a:r>
              <a:rPr lang="en-US" dirty="0"/>
              <a:t>Tobacco- health warnings on package and no TV/Radio ads.</a:t>
            </a:r>
          </a:p>
          <a:p>
            <a:r>
              <a:rPr lang="en-US" b="1" u="sng" dirty="0">
                <a:solidFill>
                  <a:srgbClr val="002060"/>
                </a:solidFill>
              </a:rPr>
              <a:t>Bait &amp; Switch</a:t>
            </a:r>
            <a:r>
              <a:rPr lang="en-US" dirty="0"/>
              <a:t>- seller doesn’t really want to sell the “bait,” it is just to get the buyer into the store; then the seller “switches” to a more expensive product to sell to the buyer.</a:t>
            </a:r>
          </a:p>
          <a:p>
            <a:r>
              <a:rPr lang="en-US" b="1" dirty="0">
                <a:solidFill>
                  <a:srgbClr val="002060"/>
                </a:solidFill>
              </a:rPr>
              <a:t>Mail-Order</a:t>
            </a:r>
          </a:p>
          <a:p>
            <a:pPr lvl="1"/>
            <a:r>
              <a:rPr lang="en-US" dirty="0"/>
              <a:t>Mail Order Rule (in mail, telephone, fax, or Internet sales)- customers have a right to know when the item will be shipped or else it must ship within a maximum of 30 days (otherwise the customer may cancel).</a:t>
            </a:r>
          </a:p>
          <a:p>
            <a:r>
              <a:rPr lang="en-US" b="1" u="sng" dirty="0">
                <a:solidFill>
                  <a:srgbClr val="002060"/>
                </a:solidFill>
              </a:rPr>
              <a:t>E-Commerce</a:t>
            </a:r>
            <a:r>
              <a:rPr lang="en-US" b="1" dirty="0">
                <a:solidFill>
                  <a:srgbClr val="002060"/>
                </a:solidFill>
              </a:rPr>
              <a:t> (online sales)</a:t>
            </a:r>
          </a:p>
          <a:p>
            <a:pPr lvl="1"/>
            <a:r>
              <a:rPr lang="en-US" dirty="0"/>
              <a:t>Spam.</a:t>
            </a:r>
          </a:p>
          <a:p>
            <a:pPr lvl="1"/>
            <a:r>
              <a:rPr lang="en-US" dirty="0"/>
              <a:t>Phishing- asking you to “update,” validate,” or “confirm” something just to trick you into giving personal information.</a:t>
            </a:r>
          </a:p>
          <a:p>
            <a:r>
              <a:rPr lang="en-US" b="1" dirty="0">
                <a:solidFill>
                  <a:srgbClr val="002060"/>
                </a:solidFill>
              </a:rPr>
              <a:t>Repairs &amp; Estimates</a:t>
            </a:r>
          </a:p>
          <a:p>
            <a:pPr lvl="1"/>
            <a:r>
              <a:rPr lang="en-US" dirty="0"/>
              <a:t>Be sure to receive a </a:t>
            </a:r>
            <a:r>
              <a:rPr lang="en-US" b="1" dirty="0"/>
              <a:t>“written estimate” </a:t>
            </a:r>
            <a:r>
              <a:rPr lang="en-US" dirty="0"/>
              <a:t>and only allow the repairs that you authorize first.</a:t>
            </a:r>
          </a:p>
          <a:p>
            <a:pPr lvl="1"/>
            <a:r>
              <a:rPr lang="en-US" dirty="0"/>
              <a:t>For cars you can request the broken parts be returned to you.</a:t>
            </a:r>
          </a:p>
        </p:txBody>
      </p:sp>
    </p:spTree>
    <p:extLst>
      <p:ext uri="{BB962C8B-B14F-4D97-AF65-F5344CB8AC3E}">
        <p14:creationId xmlns:p14="http://schemas.microsoft.com/office/powerpoint/2010/main" val="284742577"/>
      </p:ext>
    </p:extLst>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Be a Smart Consumer</a:t>
            </a:r>
          </a:p>
        </p:txBody>
      </p:sp>
      <p:sp>
        <p:nvSpPr>
          <p:cNvPr id="3" name="Content Placeholder 2"/>
          <p:cNvSpPr>
            <a:spLocks noGrp="1"/>
          </p:cNvSpPr>
          <p:nvPr>
            <p:ph idx="1"/>
          </p:nvPr>
        </p:nvSpPr>
        <p:spPr>
          <a:xfrm>
            <a:off x="0" y="1605040"/>
            <a:ext cx="12192000" cy="5252959"/>
          </a:xfrm>
        </p:spPr>
        <p:txBody>
          <a:bodyPr/>
          <a:lstStyle/>
          <a:p>
            <a:r>
              <a:rPr lang="en-US" b="1" dirty="0"/>
              <a:t>TV, Radio, Magazine, Internet Advertisements</a:t>
            </a:r>
            <a:r>
              <a:rPr lang="en-US" dirty="0"/>
              <a:t>- Ads frequently appeal to teens and emotions.</a:t>
            </a:r>
          </a:p>
          <a:p>
            <a:pPr lvl="1"/>
            <a:r>
              <a:rPr lang="en-US" b="1" dirty="0"/>
              <a:t>Connect products with popular ideas, symbols, or beautiful people.</a:t>
            </a:r>
          </a:p>
          <a:p>
            <a:pPr lvl="1"/>
            <a:r>
              <a:rPr lang="en-US" b="1" u="sng" dirty="0"/>
              <a:t>Bandwagon</a:t>
            </a:r>
            <a:r>
              <a:rPr lang="en-US" dirty="0"/>
              <a:t>- everyone is using the product so don’t be left out.</a:t>
            </a:r>
          </a:p>
          <a:p>
            <a:pPr lvl="1"/>
            <a:r>
              <a:rPr lang="en-US" b="1" u="sng" dirty="0"/>
              <a:t>Celebrity</a:t>
            </a:r>
            <a:r>
              <a:rPr lang="en-US" b="1" dirty="0"/>
              <a:t> appeal</a:t>
            </a:r>
            <a:r>
              <a:rPr lang="en-US" dirty="0"/>
              <a:t>- uses athletes, musicians, and movie stars to sell products.</a:t>
            </a:r>
          </a:p>
          <a:p>
            <a:pPr lvl="1"/>
            <a:r>
              <a:rPr lang="en-US" b="1" dirty="0"/>
              <a:t>Claims by </a:t>
            </a:r>
            <a:r>
              <a:rPr lang="en-US" b="1" u="sng" dirty="0"/>
              <a:t>authorities</a:t>
            </a:r>
            <a:r>
              <a:rPr lang="en-US" dirty="0"/>
              <a:t>- cite doctors or science.</a:t>
            </a:r>
          </a:p>
          <a:p>
            <a:r>
              <a:rPr lang="en-US" b="1" dirty="0">
                <a:solidFill>
                  <a:srgbClr val="002060"/>
                </a:solidFill>
              </a:rPr>
              <a:t>Federal </a:t>
            </a:r>
            <a:r>
              <a:rPr lang="en-US" b="1" u="sng" dirty="0">
                <a:solidFill>
                  <a:srgbClr val="002060"/>
                </a:solidFill>
              </a:rPr>
              <a:t>Consumer Protection</a:t>
            </a:r>
          </a:p>
          <a:p>
            <a:pPr lvl="1"/>
            <a:r>
              <a:rPr lang="en-US" b="1" dirty="0">
                <a:solidFill>
                  <a:srgbClr val="002060"/>
                </a:solidFill>
              </a:rPr>
              <a:t>Laws that prohibit unfair or misleading trade practices like false advertising, unfair pricing, &amp; mislabeling.</a:t>
            </a:r>
          </a:p>
          <a:p>
            <a:pPr lvl="1"/>
            <a:r>
              <a:rPr lang="en-US" b="1" dirty="0">
                <a:solidFill>
                  <a:srgbClr val="002060"/>
                </a:solidFill>
              </a:rPr>
              <a:t>Consumer Product Safety Act- sets minimum quality, safety, and reliability standards of goods and services.</a:t>
            </a:r>
          </a:p>
          <a:p>
            <a:pPr lvl="1"/>
            <a:r>
              <a:rPr lang="en-US" b="1" dirty="0"/>
              <a:t>Federal Agencies </a:t>
            </a:r>
            <a:r>
              <a:rPr lang="en-US" dirty="0"/>
              <a:t>to enforce consumer laws and regulate what is sold to the public:</a:t>
            </a:r>
          </a:p>
          <a:p>
            <a:pPr lvl="2"/>
            <a:r>
              <a:rPr lang="en-US" b="1" dirty="0">
                <a:solidFill>
                  <a:srgbClr val="002060"/>
                </a:solidFill>
              </a:rPr>
              <a:t>Federal Trade Commission (“</a:t>
            </a:r>
            <a:r>
              <a:rPr lang="en-US" b="1" u="sng" dirty="0">
                <a:solidFill>
                  <a:srgbClr val="002060"/>
                </a:solidFill>
              </a:rPr>
              <a:t>FTC</a:t>
            </a:r>
            <a:r>
              <a:rPr lang="en-US" b="1" dirty="0">
                <a:solidFill>
                  <a:srgbClr val="002060"/>
                </a:solidFill>
              </a:rPr>
              <a:t>”); and</a:t>
            </a:r>
          </a:p>
          <a:p>
            <a:pPr lvl="2"/>
            <a:r>
              <a:rPr lang="en-US" b="1" dirty="0">
                <a:solidFill>
                  <a:srgbClr val="002060"/>
                </a:solidFill>
              </a:rPr>
              <a:t>Consumer Product Safety Commission (“</a:t>
            </a:r>
            <a:r>
              <a:rPr lang="en-US" b="1" u="sng" dirty="0">
                <a:solidFill>
                  <a:srgbClr val="002060"/>
                </a:solidFill>
              </a:rPr>
              <a:t>CPSC</a:t>
            </a:r>
            <a:r>
              <a:rPr lang="en-US" b="1" dirty="0">
                <a:solidFill>
                  <a:srgbClr val="002060"/>
                </a:solidFill>
              </a:rPr>
              <a:t>”).</a:t>
            </a:r>
          </a:p>
          <a:p>
            <a:pPr lvl="1"/>
            <a:r>
              <a:rPr lang="en-US" b="1" dirty="0"/>
              <a:t>Federal laws </a:t>
            </a:r>
            <a:r>
              <a:rPr lang="en-US" dirty="0"/>
              <a:t>are passed by Congress &amp; rules are issued by Agencies to improve the marketplace.</a:t>
            </a:r>
          </a:p>
          <a:p>
            <a:r>
              <a:rPr lang="en-US" b="1" dirty="0">
                <a:solidFill>
                  <a:srgbClr val="002060"/>
                </a:solidFill>
              </a:rPr>
              <a:t>State &amp; Local Consumer Protection</a:t>
            </a:r>
          </a:p>
        </p:txBody>
      </p:sp>
    </p:spTree>
    <p:extLst>
      <p:ext uri="{BB962C8B-B14F-4D97-AF65-F5344CB8AC3E}">
        <p14:creationId xmlns:p14="http://schemas.microsoft.com/office/powerpoint/2010/main" val="2241205935"/>
      </p:ext>
    </p:extLst>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315. What is the legal term for a borrower and a lender?</a:t>
            </a:r>
          </a:p>
          <a:p>
            <a:pPr marL="0" indent="0">
              <a:buNone/>
            </a:pPr>
            <a:r>
              <a:rPr lang="en-US" dirty="0"/>
              <a:t>A. the borrower is the creditor and the lender is the debtor </a:t>
            </a:r>
          </a:p>
          <a:p>
            <a:pPr marL="0" indent="0">
              <a:buNone/>
            </a:pPr>
            <a:r>
              <a:rPr lang="en-US" dirty="0"/>
              <a:t>B. the lender is the creditor and the borrower is the debtor</a:t>
            </a:r>
          </a:p>
          <a:p>
            <a:pPr marL="0" indent="0">
              <a:buNone/>
            </a:pPr>
            <a:r>
              <a:rPr lang="en-US" dirty="0"/>
              <a:t>C. the borrower is the creditor and the lender is the defaulter</a:t>
            </a:r>
          </a:p>
          <a:p>
            <a:pPr marL="0" indent="0">
              <a:buNone/>
            </a:pPr>
            <a:r>
              <a:rPr lang="en-US" dirty="0"/>
              <a:t>D. the lender is the creditor and the borrower is the defaulter</a:t>
            </a:r>
          </a:p>
          <a:p>
            <a:pPr marL="0" indent="0">
              <a:buNone/>
            </a:pPr>
            <a:endParaRPr lang="en-US" dirty="0"/>
          </a:p>
          <a:p>
            <a:pPr marL="0" indent="0">
              <a:buNone/>
            </a:pPr>
            <a:r>
              <a:rPr lang="en-US" dirty="0"/>
              <a:t>316. What is not an example of secured credit?</a:t>
            </a:r>
          </a:p>
          <a:p>
            <a:pPr marL="0" indent="0">
              <a:buNone/>
            </a:pPr>
            <a:r>
              <a:rPr lang="en-US" dirty="0"/>
              <a:t>A. lending that is backed by collateral owned by the borrower</a:t>
            </a:r>
          </a:p>
          <a:p>
            <a:pPr marL="0" indent="0">
              <a:buNone/>
            </a:pPr>
            <a:r>
              <a:rPr lang="en-US" dirty="0"/>
              <a:t>B. lending that is backed by the guarantee of another person</a:t>
            </a:r>
          </a:p>
          <a:p>
            <a:pPr marL="0" indent="0">
              <a:buNone/>
            </a:pPr>
            <a:r>
              <a:rPr lang="en-US" dirty="0"/>
              <a:t>C. lending that is backed by land owned by the borrower</a:t>
            </a:r>
          </a:p>
          <a:p>
            <a:pPr marL="0" indent="0">
              <a:buNone/>
            </a:pPr>
            <a:r>
              <a:rPr lang="en-US" dirty="0"/>
              <a:t>D. lending that is backed by the promise to repay by the borrower</a:t>
            </a:r>
          </a:p>
        </p:txBody>
      </p:sp>
    </p:spTree>
    <p:extLst>
      <p:ext uri="{BB962C8B-B14F-4D97-AF65-F5344CB8AC3E}">
        <p14:creationId xmlns:p14="http://schemas.microsoft.com/office/powerpoint/2010/main" val="2701372513"/>
      </p:ext>
    </p:extLst>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317. What legal instrument is signed by a borrower and recorded in order to secure a loan with real property?</a:t>
            </a:r>
          </a:p>
          <a:p>
            <a:pPr marL="0" indent="0">
              <a:buNone/>
            </a:pPr>
            <a:r>
              <a:rPr lang="en-US" dirty="0"/>
              <a:t>A. loan and security agreement</a:t>
            </a:r>
          </a:p>
          <a:p>
            <a:pPr marL="0" indent="0">
              <a:buNone/>
            </a:pPr>
            <a:r>
              <a:rPr lang="en-US" dirty="0"/>
              <a:t>B. financing statement</a:t>
            </a:r>
          </a:p>
          <a:p>
            <a:pPr marL="0" indent="0">
              <a:buNone/>
            </a:pPr>
            <a:r>
              <a:rPr lang="en-US" dirty="0"/>
              <a:t>C. note</a:t>
            </a:r>
          </a:p>
          <a:p>
            <a:pPr marL="0" indent="0">
              <a:buNone/>
            </a:pPr>
            <a:r>
              <a:rPr lang="en-US" dirty="0"/>
              <a:t>D. mortgage</a:t>
            </a:r>
          </a:p>
          <a:p>
            <a:pPr marL="0" indent="0">
              <a:buNone/>
            </a:pPr>
            <a:endParaRPr lang="en-US" dirty="0"/>
          </a:p>
          <a:p>
            <a:pPr marL="0" indent="0">
              <a:buNone/>
            </a:pPr>
            <a:r>
              <a:rPr lang="en-US" dirty="0"/>
              <a:t>318. What happens first if a borrower defaults on a loan that is secured by real property?</a:t>
            </a:r>
          </a:p>
          <a:p>
            <a:pPr marL="0" indent="0">
              <a:buNone/>
            </a:pPr>
            <a:r>
              <a:rPr lang="en-US" dirty="0"/>
              <a:t>A. lender will sue the borrower for return of the real property</a:t>
            </a:r>
          </a:p>
          <a:p>
            <a:pPr marL="0" indent="0">
              <a:buNone/>
            </a:pPr>
            <a:r>
              <a:rPr lang="en-US" dirty="0"/>
              <a:t>B. lender will evict the borrower from the real property</a:t>
            </a:r>
          </a:p>
          <a:p>
            <a:pPr marL="0" indent="0">
              <a:buNone/>
            </a:pPr>
            <a:r>
              <a:rPr lang="en-US" dirty="0"/>
              <a:t>C. lender will foreclose on the mortgage covering the real property</a:t>
            </a:r>
          </a:p>
          <a:p>
            <a:pPr marL="0" indent="0">
              <a:buNone/>
            </a:pPr>
            <a:r>
              <a:rPr lang="en-US" dirty="0"/>
              <a:t>D. lender will repossess the real property</a:t>
            </a:r>
          </a:p>
        </p:txBody>
      </p:sp>
    </p:spTree>
    <p:extLst>
      <p:ext uri="{BB962C8B-B14F-4D97-AF65-F5344CB8AC3E}">
        <p14:creationId xmlns:p14="http://schemas.microsoft.com/office/powerpoint/2010/main" val="4239606263"/>
      </p:ext>
    </p:extLst>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fontScale="92500" lnSpcReduction="20000"/>
          </a:bodyPr>
          <a:lstStyle/>
          <a:p>
            <a:pPr marL="0" indent="0">
              <a:buNone/>
            </a:pPr>
            <a:r>
              <a:rPr lang="en-US" dirty="0"/>
              <a:t>319. Trevor runs up a large credit card debt and then defaults. Which of the following can the credit card company do to try and collect the debt owed by Trevor?</a:t>
            </a:r>
          </a:p>
          <a:p>
            <a:pPr marL="0" indent="0">
              <a:buNone/>
            </a:pPr>
            <a:r>
              <a:rPr lang="en-US" dirty="0"/>
              <a:t>A. foreclose on the mortgage</a:t>
            </a:r>
          </a:p>
          <a:p>
            <a:pPr marL="0" indent="0">
              <a:buNone/>
            </a:pPr>
            <a:r>
              <a:rPr lang="en-US" dirty="0"/>
              <a:t>B. repossess the collateral</a:t>
            </a:r>
          </a:p>
          <a:p>
            <a:pPr marL="0" indent="0">
              <a:buNone/>
            </a:pPr>
            <a:r>
              <a:rPr lang="en-US" dirty="0"/>
              <a:t>C. sue Trevor in court</a:t>
            </a:r>
          </a:p>
          <a:p>
            <a:pPr marL="0" indent="0">
              <a:buNone/>
            </a:pPr>
            <a:r>
              <a:rPr lang="en-US" dirty="0"/>
              <a:t>D. all of the above</a:t>
            </a:r>
          </a:p>
          <a:p>
            <a:pPr marL="0" indent="0">
              <a:buNone/>
            </a:pPr>
            <a:endParaRPr lang="en-US" dirty="0"/>
          </a:p>
          <a:p>
            <a:pPr marL="0" indent="0">
              <a:buNone/>
            </a:pPr>
            <a:r>
              <a:rPr lang="en-US" dirty="0"/>
              <a:t>320. Christian has a loan on his house that is backed by a mortgage and the personal guarantee of his father. Christian defaults on his loan. What can the bank do as a result of the default?</a:t>
            </a:r>
          </a:p>
          <a:p>
            <a:pPr marL="0" indent="0">
              <a:buNone/>
            </a:pPr>
            <a:r>
              <a:rPr lang="en-US" dirty="0"/>
              <a:t>A. foreclose on the mortgage, sue on the note, and sue his father under the guarantee</a:t>
            </a:r>
          </a:p>
          <a:p>
            <a:pPr marL="0" indent="0">
              <a:buNone/>
            </a:pPr>
            <a:r>
              <a:rPr lang="en-US" dirty="0"/>
              <a:t>B. foreclose on the mortgage and sue on the note but it cannot sue his father under the guarantee</a:t>
            </a:r>
          </a:p>
          <a:p>
            <a:pPr marL="0" indent="0">
              <a:buNone/>
            </a:pPr>
            <a:r>
              <a:rPr lang="en-US" dirty="0"/>
              <a:t>C. foreclose on the mortgage and if the foreclosure sale does not yield enough money to cover the loan amount, it can sue for deficiency under the mortgage and note and also sue his father under the guarantee, but only if there is a deficiency </a:t>
            </a:r>
          </a:p>
          <a:p>
            <a:pPr marL="0" indent="0">
              <a:buNone/>
            </a:pPr>
            <a:r>
              <a:rPr lang="en-US" dirty="0"/>
              <a:t>D. foreclose on the mortgage and if the foreclosure sale does not yield enough money to cover the loan amount, it can sue for deficiency under the mortgage and note, but only if there is a deficiency, however, it cannot sue his father under the guarantee</a:t>
            </a:r>
          </a:p>
        </p:txBody>
      </p:sp>
    </p:spTree>
    <p:extLst>
      <p:ext uri="{BB962C8B-B14F-4D97-AF65-F5344CB8AC3E}">
        <p14:creationId xmlns:p14="http://schemas.microsoft.com/office/powerpoint/2010/main" val="1015057738"/>
      </p:ext>
    </p:extLst>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321. What is the procedure by which a person is relieved of all debts once he or she has placed all property and money in a court’s care?</a:t>
            </a:r>
          </a:p>
          <a:p>
            <a:pPr marL="0" indent="0">
              <a:buNone/>
            </a:pPr>
            <a:r>
              <a:rPr lang="en-US" dirty="0"/>
              <a:t>A. loan modification</a:t>
            </a:r>
          </a:p>
          <a:p>
            <a:pPr marL="0" indent="0">
              <a:buNone/>
            </a:pPr>
            <a:r>
              <a:rPr lang="en-US" dirty="0"/>
              <a:t>B. default judgment</a:t>
            </a:r>
          </a:p>
          <a:p>
            <a:pPr marL="0" indent="0">
              <a:buNone/>
            </a:pPr>
            <a:r>
              <a:rPr lang="en-US" dirty="0"/>
              <a:t>C. discharge in bankruptcy</a:t>
            </a:r>
          </a:p>
          <a:p>
            <a:pPr marL="0" indent="0">
              <a:buNone/>
            </a:pPr>
            <a:r>
              <a:rPr lang="en-US" dirty="0"/>
              <a:t>D. forbearance</a:t>
            </a:r>
          </a:p>
          <a:p>
            <a:pPr marL="0" indent="0">
              <a:buNone/>
            </a:pPr>
            <a:endParaRPr lang="en-US" dirty="0"/>
          </a:p>
          <a:p>
            <a:pPr marL="0" indent="0">
              <a:buNone/>
            </a:pPr>
            <a:r>
              <a:rPr lang="en-US" dirty="0"/>
              <a:t>322. Which of the following could lead to deceptive sales practices?</a:t>
            </a:r>
          </a:p>
          <a:p>
            <a:pPr marL="0" indent="0">
              <a:buNone/>
            </a:pPr>
            <a:r>
              <a:rPr lang="en-US" dirty="0"/>
              <a:t>A. bait and switch</a:t>
            </a:r>
          </a:p>
          <a:p>
            <a:pPr marL="0" indent="0">
              <a:buNone/>
            </a:pPr>
            <a:r>
              <a:rPr lang="en-US" dirty="0"/>
              <a:t>B. misleading advertisements</a:t>
            </a:r>
          </a:p>
          <a:p>
            <a:pPr marL="0" indent="0">
              <a:buNone/>
            </a:pPr>
            <a:r>
              <a:rPr lang="en-US" dirty="0"/>
              <a:t>C. telemarketing schemes</a:t>
            </a:r>
          </a:p>
          <a:p>
            <a:pPr marL="0" indent="0">
              <a:buNone/>
            </a:pPr>
            <a:r>
              <a:rPr lang="en-US" dirty="0"/>
              <a:t>D. all of the above</a:t>
            </a:r>
          </a:p>
        </p:txBody>
      </p:sp>
    </p:spTree>
    <p:extLst>
      <p:ext uri="{BB962C8B-B14F-4D97-AF65-F5344CB8AC3E}">
        <p14:creationId xmlns:p14="http://schemas.microsoft.com/office/powerpoint/2010/main" val="2014883199"/>
      </p:ext>
    </p:extLst>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323. Laws that prohibit unfair or misleading trade practices like false advertising, unfair pricing, &amp; mislabeling are often regulated by the federal government under which category of legislation?</a:t>
            </a:r>
          </a:p>
          <a:p>
            <a:pPr marL="0" indent="0">
              <a:buNone/>
            </a:pPr>
            <a:r>
              <a:rPr lang="en-US" dirty="0"/>
              <a:t>A. advertising and labeling</a:t>
            </a:r>
          </a:p>
          <a:p>
            <a:pPr marL="0" indent="0">
              <a:buNone/>
            </a:pPr>
            <a:r>
              <a:rPr lang="en-US" dirty="0"/>
              <a:t>B. trade regulation</a:t>
            </a:r>
          </a:p>
          <a:p>
            <a:pPr marL="0" indent="0">
              <a:buNone/>
            </a:pPr>
            <a:r>
              <a:rPr lang="en-US" dirty="0"/>
              <a:t>C. health, safety, and welfare</a:t>
            </a:r>
          </a:p>
          <a:p>
            <a:pPr marL="0" indent="0">
              <a:buNone/>
            </a:pPr>
            <a:r>
              <a:rPr lang="en-US" dirty="0"/>
              <a:t>D. consumer protection</a:t>
            </a:r>
          </a:p>
          <a:p>
            <a:pPr marL="0" indent="0">
              <a:buNone/>
            </a:pPr>
            <a:endParaRPr lang="en-US" dirty="0"/>
          </a:p>
          <a:p>
            <a:pPr marL="0" indent="0">
              <a:buNone/>
            </a:pPr>
            <a:r>
              <a:rPr lang="en-US" dirty="0"/>
              <a:t>324. Which of the following entities passed the Consumer Product Safety Act, which sets minimum quality, safety, and reliability of goods and services?</a:t>
            </a:r>
          </a:p>
          <a:p>
            <a:pPr marL="0" indent="0">
              <a:buNone/>
            </a:pPr>
            <a:r>
              <a:rPr lang="en-US" dirty="0"/>
              <a:t>A. Federal Trade Commission</a:t>
            </a:r>
          </a:p>
          <a:p>
            <a:pPr marL="0" indent="0">
              <a:buNone/>
            </a:pPr>
            <a:r>
              <a:rPr lang="en-US" dirty="0"/>
              <a:t>B. Consumer Product Safety Commission</a:t>
            </a:r>
          </a:p>
          <a:p>
            <a:pPr marL="0" indent="0">
              <a:buNone/>
            </a:pPr>
            <a:r>
              <a:rPr lang="en-US" dirty="0"/>
              <a:t>C. Congress</a:t>
            </a:r>
          </a:p>
          <a:p>
            <a:pPr marL="0" indent="0">
              <a:buNone/>
            </a:pPr>
            <a:r>
              <a:rPr lang="en-US" dirty="0"/>
              <a:t>D. all of the above</a:t>
            </a:r>
          </a:p>
        </p:txBody>
      </p:sp>
    </p:spTree>
    <p:extLst>
      <p:ext uri="{BB962C8B-B14F-4D97-AF65-F5344CB8AC3E}">
        <p14:creationId xmlns:p14="http://schemas.microsoft.com/office/powerpoint/2010/main" val="10243962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The Responsibility to Vote</a:t>
            </a:r>
          </a:p>
        </p:txBody>
      </p:sp>
      <p:sp>
        <p:nvSpPr>
          <p:cNvPr id="3" name="Content Placeholder 2"/>
          <p:cNvSpPr>
            <a:spLocks noGrp="1"/>
          </p:cNvSpPr>
          <p:nvPr>
            <p:ph idx="1"/>
          </p:nvPr>
        </p:nvSpPr>
        <p:spPr>
          <a:xfrm>
            <a:off x="0" y="1609344"/>
            <a:ext cx="12192000" cy="5248656"/>
          </a:xfrm>
        </p:spPr>
        <p:txBody>
          <a:bodyPr>
            <a:normAutofit/>
          </a:bodyPr>
          <a:lstStyle/>
          <a:p>
            <a:r>
              <a:rPr lang="en-US" dirty="0">
                <a:solidFill>
                  <a:srgbClr val="002060"/>
                </a:solidFill>
              </a:rPr>
              <a:t>Who can </a:t>
            </a:r>
            <a:r>
              <a:rPr lang="en-US" b="1" u="sng" dirty="0">
                <a:solidFill>
                  <a:srgbClr val="002060"/>
                </a:solidFill>
              </a:rPr>
              <a:t>Vote</a:t>
            </a:r>
            <a:r>
              <a:rPr lang="en-US" dirty="0">
                <a:solidFill>
                  <a:srgbClr val="002060"/>
                </a:solidFill>
              </a:rPr>
              <a:t>? </a:t>
            </a:r>
            <a:r>
              <a:rPr lang="en-US" dirty="0"/>
              <a:t>Requirements to be eligible to vote include:</a:t>
            </a:r>
            <a:endParaRPr lang="en-US" dirty="0">
              <a:solidFill>
                <a:srgbClr val="002060"/>
              </a:solidFill>
            </a:endParaRPr>
          </a:p>
          <a:p>
            <a:pPr lvl="1"/>
            <a:r>
              <a:rPr lang="en-US" b="1" u="sng" dirty="0">
                <a:solidFill>
                  <a:srgbClr val="002060"/>
                </a:solidFill>
              </a:rPr>
              <a:t>U.S. citizen;</a:t>
            </a:r>
          </a:p>
          <a:p>
            <a:pPr lvl="1"/>
            <a:r>
              <a:rPr lang="en-US" dirty="0">
                <a:solidFill>
                  <a:srgbClr val="002060"/>
                </a:solidFill>
              </a:rPr>
              <a:t>at least </a:t>
            </a:r>
            <a:r>
              <a:rPr lang="en-US" b="1" u="sng" dirty="0">
                <a:solidFill>
                  <a:srgbClr val="002060"/>
                </a:solidFill>
              </a:rPr>
              <a:t>18 years old </a:t>
            </a:r>
            <a:r>
              <a:rPr lang="en-US" dirty="0"/>
              <a:t>by the date of the election; and</a:t>
            </a:r>
          </a:p>
          <a:p>
            <a:pPr lvl="1"/>
            <a:r>
              <a:rPr lang="en-US" b="1" u="sng" dirty="0">
                <a:solidFill>
                  <a:srgbClr val="002060"/>
                </a:solidFill>
              </a:rPr>
              <a:t>resident</a:t>
            </a:r>
            <a:r>
              <a:rPr lang="en-US" dirty="0"/>
              <a:t> of the community in which you register.</a:t>
            </a:r>
          </a:p>
          <a:p>
            <a:r>
              <a:rPr lang="en-US" b="1" u="sng" dirty="0"/>
              <a:t>Voting for representatives</a:t>
            </a:r>
            <a:r>
              <a:rPr lang="en-US" b="1" dirty="0"/>
              <a:t> and government </a:t>
            </a:r>
            <a:r>
              <a:rPr lang="en-US" b="1" u="sng" dirty="0"/>
              <a:t>officials</a:t>
            </a:r>
            <a:r>
              <a:rPr lang="en-US" b="1" dirty="0"/>
              <a:t> is key to our representative democracy</a:t>
            </a:r>
            <a:r>
              <a:rPr lang="en-US" dirty="0"/>
              <a:t>.</a:t>
            </a:r>
          </a:p>
          <a:p>
            <a:r>
              <a:rPr lang="en-US" b="1" dirty="0"/>
              <a:t>Educate yourself </a:t>
            </a:r>
            <a:r>
              <a:rPr lang="en-US" dirty="0"/>
              <a:t>on the issues and candidates before going to the polls.</a:t>
            </a:r>
          </a:p>
          <a:p>
            <a:r>
              <a:rPr lang="en-US" dirty="0"/>
              <a:t>Information: Federal Election Commission (www.fec.gov).</a:t>
            </a:r>
          </a:p>
          <a:p>
            <a:r>
              <a:rPr lang="en-US" dirty="0"/>
              <a:t>Sometimes voters directly vote for laws through referenda on the ballot.</a:t>
            </a:r>
          </a:p>
          <a:p>
            <a:pPr lvl="1"/>
            <a:r>
              <a:rPr lang="en-US" dirty="0"/>
              <a:t>A </a:t>
            </a:r>
            <a:r>
              <a:rPr lang="en-US" b="1" u="sng" dirty="0">
                <a:solidFill>
                  <a:srgbClr val="002060"/>
                </a:solidFill>
              </a:rPr>
              <a:t>Referendum</a:t>
            </a:r>
            <a:r>
              <a:rPr lang="en-US" dirty="0"/>
              <a:t> is when a state legislature puts a </a:t>
            </a:r>
            <a:r>
              <a:rPr lang="en-US" b="1" u="sng" dirty="0">
                <a:solidFill>
                  <a:srgbClr val="002060"/>
                </a:solidFill>
              </a:rPr>
              <a:t>ballot question</a:t>
            </a:r>
            <a:r>
              <a:rPr lang="en-US" b="1" dirty="0">
                <a:solidFill>
                  <a:srgbClr val="002060"/>
                </a:solidFill>
              </a:rPr>
              <a:t> </a:t>
            </a:r>
            <a:r>
              <a:rPr lang="en-US" dirty="0"/>
              <a:t>on the ballot for voters to decide on their own.</a:t>
            </a:r>
          </a:p>
          <a:p>
            <a:pPr lvl="1"/>
            <a:r>
              <a:rPr lang="en-US" b="1" dirty="0"/>
              <a:t>Initiative</a:t>
            </a:r>
            <a:r>
              <a:rPr lang="en-US" dirty="0"/>
              <a:t>- proposed law by petition signed by a certain number of voters, which </a:t>
            </a:r>
            <a:r>
              <a:rPr lang="en-US" b="1" dirty="0"/>
              <a:t>forces state legislators to vote on the proposed law</a:t>
            </a:r>
            <a:r>
              <a:rPr lang="en-US" dirty="0"/>
              <a:t>.</a:t>
            </a:r>
          </a:p>
        </p:txBody>
      </p:sp>
    </p:spTree>
    <p:extLst>
      <p:ext uri="{BB962C8B-B14F-4D97-AF65-F5344CB8AC3E}">
        <p14:creationId xmlns:p14="http://schemas.microsoft.com/office/powerpoint/2010/main" val="1117903356"/>
      </p:ext>
    </p:extLst>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normAutofit/>
          </a:bodyPr>
          <a:lstStyle/>
          <a:p>
            <a:pPr algn="ctr"/>
            <a:r>
              <a:rPr lang="en-US" sz="4400" dirty="0">
                <a:solidFill>
                  <a:srgbClr val="00B050"/>
                </a:solidFill>
              </a:rPr>
              <a:t>Problem 59. The Case of the Missed Payment</a:t>
            </a:r>
          </a:p>
        </p:txBody>
      </p:sp>
      <p:sp>
        <p:nvSpPr>
          <p:cNvPr id="3" name="Content Placeholder 2"/>
          <p:cNvSpPr>
            <a:spLocks noGrp="1"/>
          </p:cNvSpPr>
          <p:nvPr>
            <p:ph idx="1"/>
          </p:nvPr>
        </p:nvSpPr>
        <p:spPr>
          <a:xfrm>
            <a:off x="0" y="1609344"/>
            <a:ext cx="12192000" cy="5248656"/>
          </a:xfrm>
        </p:spPr>
        <p:txBody>
          <a:bodyPr>
            <a:normAutofit fontScale="92500" lnSpcReduction="20000"/>
          </a:bodyPr>
          <a:lstStyle/>
          <a:p>
            <a:pPr marL="0" indent="0">
              <a:buNone/>
            </a:pPr>
            <a:r>
              <a:rPr lang="en-US" dirty="0"/>
              <a:t>	Orlando buys a used car from Top Value Cars for $5,000 and signs a contract agreeing to monthly payments for three years. After paying $3,000, he misses two payments because of unexpected medical bills.</a:t>
            </a:r>
          </a:p>
          <a:p>
            <a:pPr marL="0" indent="0">
              <a:buNone/>
            </a:pPr>
            <a:r>
              <a:rPr lang="en-US" dirty="0"/>
              <a:t>	Top Value needs to determine which debt collection method to use. Read each option and consider whether the action is legal and fair to Orlando. What arguments could creditors make in support of each option? What arguments could debtors make against them?</a:t>
            </a:r>
          </a:p>
          <a:p>
            <a:pPr marL="0" indent="0">
              <a:buNone/>
            </a:pPr>
            <a:endParaRPr lang="en-US" dirty="0"/>
          </a:p>
          <a:p>
            <a:pPr marL="457200" indent="-457200">
              <a:buFont typeface="+mj-lt"/>
              <a:buAutoNum type="arabicPeriod"/>
            </a:pPr>
            <a:r>
              <a:rPr lang="en-US" dirty="0"/>
              <a:t>Top Value could hire someone to repossess the car. If Top Value takes this route, incurring expenses of $300, and is able to sell the car for $2,000, will Orlando get any money back? Will he still owe money to Top Value even though he no longer has the car?</a:t>
            </a:r>
          </a:p>
          <a:p>
            <a:pPr marL="457200" indent="-457200">
              <a:buFont typeface="+mj-lt"/>
              <a:buAutoNum type="arabicPeriod"/>
            </a:pPr>
            <a:r>
              <a:rPr lang="en-US" dirty="0"/>
              <a:t>Top Value has previously contracted with a collection agency that has an impressive record of getting consumers to pay their debts. The collector sends a letter every day to both the consumer’s home and place of business demanding payment and threatens to contact the consumer’s employer about the debt. The collector also calls the debtor at home and at work, leaving messages every hour, beginning at 6 a.m. until 11 p.m. Is this contact reasonable or does it amount to harassment? Would it be any different if one of Top Value’s employees conducted the debt collection activities? Is it proper for a debt collector or a creditor to threaten to contact a debtor’s employer?</a:t>
            </a:r>
          </a:p>
          <a:p>
            <a:pPr marL="457200" indent="-457200">
              <a:buFont typeface="+mj-lt"/>
              <a:buAutoNum type="arabicPeriod"/>
            </a:pPr>
            <a:r>
              <a:rPr lang="en-US" dirty="0"/>
              <a:t>Top Value could file a suit in small claims court against Orlando to sue him for the unpaid amount on the contract. Is this a reasonable first step in the collection process? Is there something else the creditor could do before resorting to a court action?</a:t>
            </a:r>
          </a:p>
        </p:txBody>
      </p:sp>
    </p:spTree>
    <p:extLst>
      <p:ext uri="{BB962C8B-B14F-4D97-AF65-F5344CB8AC3E}">
        <p14:creationId xmlns:p14="http://schemas.microsoft.com/office/powerpoint/2010/main" val="216084859"/>
      </p:ext>
    </p:extLst>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normAutofit/>
          </a:bodyPr>
          <a:lstStyle/>
          <a:p>
            <a:pPr algn="ctr"/>
            <a:r>
              <a:rPr lang="en-US" dirty="0">
                <a:solidFill>
                  <a:srgbClr val="00B050"/>
                </a:solidFill>
              </a:rPr>
              <a:t>Problem 60. Mail-Order Offer</a:t>
            </a:r>
          </a:p>
        </p:txBody>
      </p:sp>
      <p:sp>
        <p:nvSpPr>
          <p:cNvPr id="3" name="Content Placeholder 2"/>
          <p:cNvSpPr>
            <a:spLocks noGrp="1"/>
          </p:cNvSpPr>
          <p:nvPr>
            <p:ph idx="1"/>
          </p:nvPr>
        </p:nvSpPr>
        <p:spPr>
          <a:xfrm>
            <a:off x="0" y="1609344"/>
            <a:ext cx="12192000" cy="5248656"/>
          </a:xfrm>
        </p:spPr>
        <p:txBody>
          <a:bodyPr/>
          <a:lstStyle/>
          <a:p>
            <a:pPr marL="0" indent="0">
              <a:buNone/>
            </a:pPr>
            <a:r>
              <a:rPr lang="en-US" dirty="0"/>
              <a:t>	Burt receives a mailing announcing a special introductory offer for persons who join a popular music club. As part of the promotion, she can get six CDs for only $1, plus shipping and handling. In smaller print, the offer says that she will also be required to purchase at least three CDs per year over the next two years. The additional CDs are sold at the club’s regular members’ price, plus shipping and handling.</a:t>
            </a:r>
          </a:p>
          <a:p>
            <a:pPr marL="0" indent="0">
              <a:buNone/>
            </a:pPr>
            <a:r>
              <a:rPr lang="en-US" dirty="0"/>
              <a:t>	The club publishes a catalog of new releases every other month. The catalog is mailed to each member with one preselected CD identified. A member who does not want that CD must return a card to the company within two weeks of receiving the catalog. The member can also decline the CD online at the club’s website. Otherwise the CD will automatically be sent, along with a bill for the price of the CD plus shipping and handling.</a:t>
            </a:r>
          </a:p>
          <a:p>
            <a:pPr marL="0" indent="0">
              <a:buNone/>
            </a:pPr>
            <a:endParaRPr lang="en-US" dirty="0"/>
          </a:p>
          <a:p>
            <a:pPr marL="457200" indent="-457200">
              <a:buFont typeface="+mj-lt"/>
              <a:buAutoNum type="arabicPeriod"/>
            </a:pPr>
            <a:r>
              <a:rPr lang="en-US" dirty="0"/>
              <a:t>Is this type of mailing legal?</a:t>
            </a:r>
          </a:p>
          <a:p>
            <a:pPr marL="457200" indent="-457200">
              <a:buFont typeface="+mj-lt"/>
              <a:buAutoNum type="arabicPeriod"/>
            </a:pPr>
            <a:r>
              <a:rPr lang="en-US" dirty="0"/>
              <a:t>If Britt takes advantage of this introductory offer, how many CDs will she have to purchase?</a:t>
            </a:r>
          </a:p>
          <a:p>
            <a:pPr marL="457200" indent="-457200">
              <a:buFont typeface="+mj-lt"/>
              <a:buAutoNum type="arabicPeriod"/>
            </a:pPr>
            <a:r>
              <a:rPr lang="en-US" dirty="0"/>
              <a:t>What are the advantages of membership in this club?</a:t>
            </a:r>
          </a:p>
          <a:p>
            <a:pPr marL="457200" indent="-457200">
              <a:buFont typeface="+mj-lt"/>
              <a:buAutoNum type="arabicPeriod"/>
            </a:pPr>
            <a:r>
              <a:rPr lang="en-US" dirty="0"/>
              <a:t>What are the disadvantages of membership in this club?</a:t>
            </a:r>
          </a:p>
        </p:txBody>
      </p:sp>
    </p:spTree>
    <p:extLst>
      <p:ext uri="{BB962C8B-B14F-4D97-AF65-F5344CB8AC3E}">
        <p14:creationId xmlns:p14="http://schemas.microsoft.com/office/powerpoint/2010/main" val="1040036164"/>
      </p:ext>
    </p:extLst>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Day 54. Objectives</a:t>
            </a:r>
          </a:p>
        </p:txBody>
      </p:sp>
      <p:sp>
        <p:nvSpPr>
          <p:cNvPr id="3" name="Content Placeholder 2"/>
          <p:cNvSpPr>
            <a:spLocks noGrp="1"/>
          </p:cNvSpPr>
          <p:nvPr>
            <p:ph idx="1"/>
          </p:nvPr>
        </p:nvSpPr>
        <p:spPr>
          <a:xfrm>
            <a:off x="0" y="1609344"/>
            <a:ext cx="12192000" cy="5248656"/>
          </a:xfrm>
        </p:spPr>
        <p:txBody>
          <a:bodyPr/>
          <a:lstStyle/>
          <a:p>
            <a:pPr lvl="1"/>
            <a:r>
              <a:rPr lang="en-US" dirty="0"/>
              <a:t>Students will be able to:</a:t>
            </a:r>
          </a:p>
          <a:p>
            <a:pPr lvl="2"/>
            <a:r>
              <a:rPr lang="en-US" dirty="0"/>
              <a:t>Explain what steps can be taken under the Massachusetts Consumer Protection Act (93A) if they encounter and are harmed by an unfair or deceptive commercial practice within the Commonwealth;</a:t>
            </a:r>
          </a:p>
          <a:p>
            <a:pPr lvl="2"/>
            <a:r>
              <a:rPr lang="en-US" dirty="0"/>
              <a:t>Describe what good consumers do in order to avoid being duped by dishonest businesspeople;</a:t>
            </a:r>
          </a:p>
          <a:p>
            <a:pPr lvl="2"/>
            <a:r>
              <a:rPr lang="en-US" dirty="0"/>
              <a:t>List the federal consumer protection agencies and how they help consumers;</a:t>
            </a:r>
          </a:p>
          <a:p>
            <a:pPr lvl="2"/>
            <a:r>
              <a:rPr lang="en-US" dirty="0"/>
              <a:t>Identify the considerations that should be made in deciding to lease or buy a car; and</a:t>
            </a:r>
          </a:p>
          <a:p>
            <a:pPr lvl="2"/>
            <a:r>
              <a:rPr lang="en-US" dirty="0"/>
              <a:t>Identify the steps to take in the event of an auto accident in order to protect your legal rights.</a:t>
            </a:r>
          </a:p>
          <a:p>
            <a:pPr lvl="2"/>
            <a:endParaRPr lang="en-US" dirty="0"/>
          </a:p>
          <a:p>
            <a:pPr lvl="2"/>
            <a:endParaRPr lang="en-US" dirty="0"/>
          </a:p>
          <a:p>
            <a:pPr lvl="2"/>
            <a:endParaRPr lang="en-US" dirty="0"/>
          </a:p>
        </p:txBody>
      </p:sp>
    </p:spTree>
    <p:extLst>
      <p:ext uri="{BB962C8B-B14F-4D97-AF65-F5344CB8AC3E}">
        <p14:creationId xmlns:p14="http://schemas.microsoft.com/office/powerpoint/2010/main" val="2930027026"/>
      </p:ext>
    </p:extLst>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Massachusetts 93A Consumer Protection Law</a:t>
            </a:r>
          </a:p>
        </p:txBody>
      </p:sp>
      <p:sp>
        <p:nvSpPr>
          <p:cNvPr id="3" name="Content Placeholder 2"/>
          <p:cNvSpPr>
            <a:spLocks noGrp="1"/>
          </p:cNvSpPr>
          <p:nvPr>
            <p:ph idx="1"/>
          </p:nvPr>
        </p:nvSpPr>
        <p:spPr>
          <a:xfrm>
            <a:off x="0" y="1609344"/>
            <a:ext cx="12192000" cy="5248656"/>
          </a:xfrm>
        </p:spPr>
        <p:txBody>
          <a:bodyPr>
            <a:normAutofit fontScale="85000" lnSpcReduction="10000"/>
          </a:bodyPr>
          <a:lstStyle/>
          <a:p>
            <a:r>
              <a:rPr lang="en-US" b="1" dirty="0">
                <a:solidFill>
                  <a:srgbClr val="002060"/>
                </a:solidFill>
              </a:rPr>
              <a:t>Massachusetts Consumer Protection Act, Chapter </a:t>
            </a:r>
            <a:r>
              <a:rPr lang="en-US" b="1" u="sng" dirty="0">
                <a:solidFill>
                  <a:srgbClr val="002060"/>
                </a:solidFill>
              </a:rPr>
              <a:t>93A</a:t>
            </a:r>
          </a:p>
          <a:p>
            <a:pPr lvl="1"/>
            <a:r>
              <a:rPr lang="en-US" b="1" dirty="0"/>
              <a:t>Allows the State Attorney General and consumers to take action against unfair and deceptive conduct in the marketplace.</a:t>
            </a:r>
          </a:p>
          <a:p>
            <a:r>
              <a:rPr lang="en-US" dirty="0"/>
              <a:t>Consumer Advocacy &amp; Response Division (“CARD”) of </a:t>
            </a:r>
            <a:r>
              <a:rPr lang="en-US" b="1" dirty="0"/>
              <a:t>MA Attorney General’s Office- </a:t>
            </a:r>
            <a:r>
              <a:rPr lang="en-US" b="1" dirty="0">
                <a:solidFill>
                  <a:srgbClr val="002060"/>
                </a:solidFill>
              </a:rPr>
              <a:t>Consumer </a:t>
            </a:r>
            <a:r>
              <a:rPr lang="en-US" b="1" u="sng" dirty="0">
                <a:solidFill>
                  <a:srgbClr val="002060"/>
                </a:solidFill>
              </a:rPr>
              <a:t>Complaint</a:t>
            </a:r>
            <a:r>
              <a:rPr lang="en-US" b="1" dirty="0">
                <a:solidFill>
                  <a:srgbClr val="002060"/>
                </a:solidFill>
              </a:rPr>
              <a:t> for:</a:t>
            </a:r>
            <a:endParaRPr lang="en-US" b="1" u="sng" dirty="0">
              <a:solidFill>
                <a:srgbClr val="002060"/>
              </a:solidFill>
            </a:endParaRPr>
          </a:p>
          <a:p>
            <a:pPr lvl="1"/>
            <a:r>
              <a:rPr lang="en-US" b="1" dirty="0">
                <a:solidFill>
                  <a:srgbClr val="002060"/>
                </a:solidFill>
              </a:rPr>
              <a:t>Defective products;</a:t>
            </a:r>
          </a:p>
          <a:p>
            <a:pPr lvl="1"/>
            <a:r>
              <a:rPr lang="en-US" b="1" dirty="0">
                <a:solidFill>
                  <a:srgbClr val="002060"/>
                </a:solidFill>
              </a:rPr>
              <a:t>Car sales and financing;</a:t>
            </a:r>
          </a:p>
          <a:p>
            <a:pPr lvl="1"/>
            <a:r>
              <a:rPr lang="en-US" b="1" dirty="0">
                <a:solidFill>
                  <a:srgbClr val="002060"/>
                </a:solidFill>
              </a:rPr>
              <a:t>Telemarketing scams;</a:t>
            </a:r>
          </a:p>
          <a:p>
            <a:pPr lvl="1"/>
            <a:r>
              <a:rPr lang="en-US" b="1" dirty="0">
                <a:solidFill>
                  <a:srgbClr val="002060"/>
                </a:solidFill>
              </a:rPr>
              <a:t>Debt collection;</a:t>
            </a:r>
          </a:p>
          <a:p>
            <a:pPr lvl="1"/>
            <a:r>
              <a:rPr lang="en-US" b="1" dirty="0">
                <a:solidFill>
                  <a:srgbClr val="002060"/>
                </a:solidFill>
              </a:rPr>
              <a:t>Mortgage servicing;</a:t>
            </a:r>
          </a:p>
          <a:p>
            <a:pPr lvl="1"/>
            <a:r>
              <a:rPr lang="en-US" b="1" dirty="0">
                <a:solidFill>
                  <a:srgbClr val="002060"/>
                </a:solidFill>
              </a:rPr>
              <a:t>Home improvement contracts;</a:t>
            </a:r>
          </a:p>
          <a:p>
            <a:pPr lvl="1"/>
            <a:r>
              <a:rPr lang="en-US" b="1" dirty="0">
                <a:solidFill>
                  <a:srgbClr val="002060"/>
                </a:solidFill>
              </a:rPr>
              <a:t>Utility bills; and</a:t>
            </a:r>
          </a:p>
          <a:p>
            <a:pPr lvl="1"/>
            <a:r>
              <a:rPr lang="en-US" b="1" dirty="0">
                <a:solidFill>
                  <a:srgbClr val="002060"/>
                </a:solidFill>
              </a:rPr>
              <a:t>Identity theft.</a:t>
            </a:r>
          </a:p>
          <a:p>
            <a:r>
              <a:rPr lang="en-US" b="1" dirty="0"/>
              <a:t>Individuals must file </a:t>
            </a:r>
            <a:r>
              <a:rPr lang="en-US" b="1" dirty="0">
                <a:solidFill>
                  <a:srgbClr val="002060"/>
                </a:solidFill>
              </a:rPr>
              <a:t>93A </a:t>
            </a:r>
            <a:r>
              <a:rPr lang="en-US" b="1" u="sng" dirty="0">
                <a:solidFill>
                  <a:srgbClr val="002060"/>
                </a:solidFill>
              </a:rPr>
              <a:t>Demand Letters</a:t>
            </a:r>
            <a:r>
              <a:rPr lang="en-US" b="1" dirty="0">
                <a:solidFill>
                  <a:srgbClr val="002060"/>
                </a:solidFill>
              </a:rPr>
              <a:t>:</a:t>
            </a:r>
            <a:endParaRPr lang="en-US" b="1" u="sng" dirty="0">
              <a:solidFill>
                <a:srgbClr val="002060"/>
              </a:solidFill>
            </a:endParaRPr>
          </a:p>
          <a:p>
            <a:pPr lvl="1"/>
            <a:r>
              <a:rPr lang="en-US" b="1" dirty="0"/>
              <a:t>Send at least 30 days before filing in court</a:t>
            </a:r>
            <a:r>
              <a:rPr lang="en-US" dirty="0"/>
              <a:t> (2 letters and keep copies: 1 regular and 1 certified mail);</a:t>
            </a:r>
          </a:p>
          <a:p>
            <a:pPr lvl="1"/>
            <a:r>
              <a:rPr lang="en-US" b="1" dirty="0"/>
              <a:t>Identify yourself </a:t>
            </a:r>
            <a:r>
              <a:rPr lang="en-US" dirty="0"/>
              <a:t>(name and address);</a:t>
            </a:r>
          </a:p>
          <a:p>
            <a:pPr lvl="1"/>
            <a:r>
              <a:rPr lang="en-US" b="1" dirty="0"/>
              <a:t>Reasonably describe the unfair or deceptive practice</a:t>
            </a:r>
            <a:r>
              <a:rPr lang="en-US" dirty="0"/>
              <a:t>- briefly give the facts and dates of the incident; and</a:t>
            </a:r>
          </a:p>
          <a:p>
            <a:pPr lvl="1"/>
            <a:r>
              <a:rPr lang="en-US" b="1" dirty="0"/>
              <a:t>Identify the injury suffered </a:t>
            </a:r>
            <a:r>
              <a:rPr lang="en-US" dirty="0"/>
              <a:t>(money and property loss and an estimate to make you whole again).</a:t>
            </a:r>
          </a:p>
          <a:p>
            <a:r>
              <a:rPr lang="en-US" b="1" u="sng" dirty="0">
                <a:solidFill>
                  <a:srgbClr val="002060"/>
                </a:solidFill>
              </a:rPr>
              <a:t>Small Claims </a:t>
            </a:r>
            <a:r>
              <a:rPr lang="en-US" b="1" dirty="0">
                <a:solidFill>
                  <a:srgbClr val="002060"/>
                </a:solidFill>
              </a:rPr>
              <a:t>Court (up to $7,000), </a:t>
            </a:r>
            <a:r>
              <a:rPr lang="en-US" b="1" u="sng" dirty="0">
                <a:solidFill>
                  <a:srgbClr val="002060"/>
                </a:solidFill>
              </a:rPr>
              <a:t>District</a:t>
            </a:r>
            <a:r>
              <a:rPr lang="en-US" b="1" dirty="0">
                <a:solidFill>
                  <a:srgbClr val="002060"/>
                </a:solidFill>
              </a:rPr>
              <a:t> Court ($7,000-$25,0000) or </a:t>
            </a:r>
            <a:r>
              <a:rPr lang="en-US" b="1" u="sng" dirty="0">
                <a:solidFill>
                  <a:srgbClr val="002060"/>
                </a:solidFill>
              </a:rPr>
              <a:t>Superior</a:t>
            </a:r>
            <a:r>
              <a:rPr lang="en-US" b="1" dirty="0">
                <a:solidFill>
                  <a:srgbClr val="002060"/>
                </a:solidFill>
              </a:rPr>
              <a:t> Court (more than $25,000).</a:t>
            </a:r>
          </a:p>
        </p:txBody>
      </p:sp>
    </p:spTree>
    <p:extLst>
      <p:ext uri="{BB962C8B-B14F-4D97-AF65-F5344CB8AC3E}">
        <p14:creationId xmlns:p14="http://schemas.microsoft.com/office/powerpoint/2010/main" val="2444055015"/>
      </p:ext>
    </p:extLst>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63"/>
            <a:ext cx="12192000" cy="1609344"/>
          </a:xfrm>
        </p:spPr>
        <p:txBody>
          <a:bodyPr/>
          <a:lstStyle/>
          <a:p>
            <a:pPr algn="ctr"/>
            <a:r>
              <a:rPr lang="en-US" dirty="0"/>
              <a:t>Good Advice in Shopping</a:t>
            </a:r>
          </a:p>
        </p:txBody>
      </p:sp>
      <p:sp>
        <p:nvSpPr>
          <p:cNvPr id="3" name="Content Placeholder 2"/>
          <p:cNvSpPr>
            <a:spLocks noGrp="1"/>
          </p:cNvSpPr>
          <p:nvPr>
            <p:ph idx="1"/>
          </p:nvPr>
        </p:nvSpPr>
        <p:spPr>
          <a:xfrm>
            <a:off x="0" y="1595715"/>
            <a:ext cx="12192000" cy="5262285"/>
          </a:xfrm>
        </p:spPr>
        <p:txBody>
          <a:bodyPr>
            <a:normAutofit fontScale="92500" lnSpcReduction="10000"/>
          </a:bodyPr>
          <a:lstStyle/>
          <a:p>
            <a:r>
              <a:rPr lang="en-US" b="1" dirty="0">
                <a:solidFill>
                  <a:srgbClr val="002060"/>
                </a:solidFill>
              </a:rPr>
              <a:t>Before Buying:</a:t>
            </a:r>
          </a:p>
          <a:p>
            <a:pPr lvl="1"/>
            <a:r>
              <a:rPr lang="en-US" b="1" dirty="0">
                <a:solidFill>
                  <a:srgbClr val="002060"/>
                </a:solidFill>
              </a:rPr>
              <a:t>Comparison shop;</a:t>
            </a:r>
          </a:p>
          <a:p>
            <a:pPr lvl="1"/>
            <a:r>
              <a:rPr lang="en-US" b="1" dirty="0">
                <a:solidFill>
                  <a:srgbClr val="002060"/>
                </a:solidFill>
              </a:rPr>
              <a:t>Research</a:t>
            </a:r>
            <a:r>
              <a:rPr lang="en-US" dirty="0"/>
              <a:t> different brands and companies;</a:t>
            </a:r>
          </a:p>
          <a:p>
            <a:pPr lvl="1"/>
            <a:r>
              <a:rPr lang="en-US" b="1" dirty="0"/>
              <a:t>Recommendations</a:t>
            </a:r>
            <a:r>
              <a:rPr lang="en-US" dirty="0"/>
              <a:t> of others;</a:t>
            </a:r>
          </a:p>
          <a:p>
            <a:pPr lvl="1"/>
            <a:r>
              <a:rPr lang="en-US" dirty="0"/>
              <a:t>Buy from a </a:t>
            </a:r>
            <a:r>
              <a:rPr lang="en-US" b="1" dirty="0"/>
              <a:t>reputable company (</a:t>
            </a:r>
            <a:r>
              <a:rPr lang="en-US" b="1" u="sng" dirty="0"/>
              <a:t>Better Business Bureau </a:t>
            </a:r>
            <a:r>
              <a:rPr lang="en-US" b="1" dirty="0"/>
              <a:t>or “BBB” or Local Chamber of Commerce);</a:t>
            </a:r>
          </a:p>
          <a:p>
            <a:pPr lvl="1"/>
            <a:r>
              <a:rPr lang="en-US" dirty="0"/>
              <a:t>Determine if there are any </a:t>
            </a:r>
            <a:r>
              <a:rPr lang="en-US" b="1" dirty="0"/>
              <a:t>extra charges (delivery, installation, and service);</a:t>
            </a:r>
          </a:p>
          <a:p>
            <a:pPr lvl="1"/>
            <a:r>
              <a:rPr lang="en-US" dirty="0"/>
              <a:t>Check the </a:t>
            </a:r>
            <a:r>
              <a:rPr lang="en-US" b="1" dirty="0"/>
              <a:t>return policies;</a:t>
            </a:r>
          </a:p>
          <a:p>
            <a:pPr lvl="1"/>
            <a:r>
              <a:rPr lang="en-US" b="1" dirty="0">
                <a:solidFill>
                  <a:srgbClr val="002060"/>
                </a:solidFill>
              </a:rPr>
              <a:t>Read the warranty;</a:t>
            </a:r>
          </a:p>
          <a:p>
            <a:pPr lvl="1"/>
            <a:r>
              <a:rPr lang="en-US" dirty="0"/>
              <a:t>Read and understand the terms of any contract you must sign; and</a:t>
            </a:r>
          </a:p>
          <a:p>
            <a:pPr lvl="1"/>
            <a:r>
              <a:rPr lang="en-US" dirty="0"/>
              <a:t>Do not believe everything you hear from the seller!</a:t>
            </a:r>
          </a:p>
          <a:p>
            <a:r>
              <a:rPr lang="en-US" b="1" dirty="0">
                <a:solidFill>
                  <a:srgbClr val="002060"/>
                </a:solidFill>
              </a:rPr>
              <a:t>After Buying:</a:t>
            </a:r>
          </a:p>
          <a:p>
            <a:pPr lvl="1"/>
            <a:r>
              <a:rPr lang="en-US" b="1" dirty="0">
                <a:solidFill>
                  <a:srgbClr val="002060"/>
                </a:solidFill>
              </a:rPr>
              <a:t>Inspect</a:t>
            </a:r>
            <a:r>
              <a:rPr lang="en-US" dirty="0">
                <a:solidFill>
                  <a:srgbClr val="002060"/>
                </a:solidFill>
              </a:rPr>
              <a:t> the product for defects- take back for an exchange or refund;</a:t>
            </a:r>
          </a:p>
          <a:p>
            <a:pPr lvl="1"/>
            <a:r>
              <a:rPr lang="en-US" b="1" dirty="0">
                <a:solidFill>
                  <a:srgbClr val="002060"/>
                </a:solidFill>
              </a:rPr>
              <a:t>Read and follow instructions </a:t>
            </a:r>
            <a:r>
              <a:rPr lang="en-US" dirty="0"/>
              <a:t>for the product (misuse can forfeit rights);</a:t>
            </a:r>
          </a:p>
          <a:p>
            <a:pPr lvl="1"/>
            <a:r>
              <a:rPr lang="en-US" dirty="0"/>
              <a:t>If any problems with the product, </a:t>
            </a:r>
            <a:r>
              <a:rPr lang="en-US" b="1" dirty="0"/>
              <a:t>contact the seller </a:t>
            </a:r>
            <a:r>
              <a:rPr lang="en-US" dirty="0"/>
              <a:t>(fixing yourself can forfeit rights and void warranties);</a:t>
            </a:r>
          </a:p>
          <a:p>
            <a:pPr lvl="1"/>
            <a:r>
              <a:rPr lang="en-US" dirty="0"/>
              <a:t>Contact the seller first and manufacturer, and if unsuccessful, file a </a:t>
            </a:r>
            <a:r>
              <a:rPr lang="en-US" b="1" u="sng" dirty="0"/>
              <a:t>93A Demand Letter</a:t>
            </a:r>
            <a:r>
              <a:rPr lang="en-US" b="1" dirty="0"/>
              <a:t>;</a:t>
            </a:r>
            <a:endParaRPr lang="en-US" b="1" u="sng" dirty="0"/>
          </a:p>
          <a:p>
            <a:pPr lvl="1"/>
            <a:r>
              <a:rPr lang="en-US" b="1" dirty="0">
                <a:solidFill>
                  <a:srgbClr val="002060"/>
                </a:solidFill>
              </a:rPr>
              <a:t>Report issues to </a:t>
            </a:r>
            <a:r>
              <a:rPr lang="en-US" b="1" u="sng" dirty="0">
                <a:solidFill>
                  <a:srgbClr val="002060"/>
                </a:solidFill>
              </a:rPr>
              <a:t>Consumer</a:t>
            </a:r>
            <a:r>
              <a:rPr lang="en-US" b="1" dirty="0">
                <a:solidFill>
                  <a:srgbClr val="002060"/>
                </a:solidFill>
              </a:rPr>
              <a:t> Protection Agencies and the BBB; and</a:t>
            </a:r>
          </a:p>
          <a:p>
            <a:pPr lvl="1"/>
            <a:r>
              <a:rPr lang="en-US" b="1" dirty="0"/>
              <a:t>File the case in the appropriate court.</a:t>
            </a:r>
          </a:p>
        </p:txBody>
      </p:sp>
    </p:spTree>
    <p:extLst>
      <p:ext uri="{BB962C8B-B14F-4D97-AF65-F5344CB8AC3E}">
        <p14:creationId xmlns:p14="http://schemas.microsoft.com/office/powerpoint/2010/main" val="2921714590"/>
      </p:ext>
    </p:extLst>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Federal Consumer Protection Agencies</a:t>
            </a:r>
          </a:p>
        </p:txBody>
      </p:sp>
      <p:sp>
        <p:nvSpPr>
          <p:cNvPr id="3" name="Content Placeholder 2"/>
          <p:cNvSpPr>
            <a:spLocks noGrp="1"/>
          </p:cNvSpPr>
          <p:nvPr>
            <p:ph idx="1"/>
          </p:nvPr>
        </p:nvSpPr>
        <p:spPr>
          <a:xfrm>
            <a:off x="0" y="1609344"/>
            <a:ext cx="12192000" cy="5248656"/>
          </a:xfrm>
        </p:spPr>
        <p:txBody>
          <a:bodyPr>
            <a:normAutofit fontScale="92500" lnSpcReduction="20000"/>
          </a:bodyPr>
          <a:lstStyle/>
          <a:p>
            <a:r>
              <a:rPr lang="en-US" b="1" dirty="0">
                <a:solidFill>
                  <a:srgbClr val="002060"/>
                </a:solidFill>
              </a:rPr>
              <a:t>Federal Trade Commission (“</a:t>
            </a:r>
            <a:r>
              <a:rPr lang="en-US" b="1" u="sng" dirty="0">
                <a:solidFill>
                  <a:srgbClr val="002060"/>
                </a:solidFill>
              </a:rPr>
              <a:t>FTC</a:t>
            </a:r>
            <a:r>
              <a:rPr lang="en-US" b="1" dirty="0">
                <a:solidFill>
                  <a:srgbClr val="002060"/>
                </a:solidFill>
              </a:rPr>
              <a:t>”)</a:t>
            </a:r>
          </a:p>
          <a:p>
            <a:pPr lvl="1"/>
            <a:r>
              <a:rPr lang="en-US" b="1" dirty="0"/>
              <a:t>Prevents unfair and deceptive trade practices and problems with bills, credit, and warranties.</a:t>
            </a:r>
          </a:p>
          <a:p>
            <a:r>
              <a:rPr lang="en-US" b="1" dirty="0">
                <a:solidFill>
                  <a:srgbClr val="002060"/>
                </a:solidFill>
              </a:rPr>
              <a:t>Food &amp; Drug Administration (“</a:t>
            </a:r>
            <a:r>
              <a:rPr lang="en-US" b="1" u="sng" dirty="0">
                <a:solidFill>
                  <a:srgbClr val="002060"/>
                </a:solidFill>
              </a:rPr>
              <a:t>FDA</a:t>
            </a:r>
            <a:r>
              <a:rPr lang="en-US" b="1" dirty="0">
                <a:solidFill>
                  <a:srgbClr val="002060"/>
                </a:solidFill>
              </a:rPr>
              <a:t>”)</a:t>
            </a:r>
          </a:p>
          <a:p>
            <a:pPr lvl="1"/>
            <a:r>
              <a:rPr lang="en-US" b="1" dirty="0"/>
              <a:t>Regulates the safety of food, drugs, cosmetics, and medical devices.</a:t>
            </a:r>
          </a:p>
          <a:p>
            <a:r>
              <a:rPr lang="en-US" b="1" dirty="0">
                <a:solidFill>
                  <a:srgbClr val="002060"/>
                </a:solidFill>
              </a:rPr>
              <a:t>Consumer Product Safety Commission (“</a:t>
            </a:r>
            <a:r>
              <a:rPr lang="en-US" b="1" u="sng" dirty="0">
                <a:solidFill>
                  <a:srgbClr val="002060"/>
                </a:solidFill>
              </a:rPr>
              <a:t>CPSC</a:t>
            </a:r>
            <a:r>
              <a:rPr lang="en-US" b="1" dirty="0">
                <a:solidFill>
                  <a:srgbClr val="002060"/>
                </a:solidFill>
              </a:rPr>
              <a:t>”)</a:t>
            </a:r>
          </a:p>
          <a:p>
            <a:pPr lvl="1"/>
            <a:r>
              <a:rPr lang="en-US" b="1" dirty="0"/>
              <a:t>Makes and enforces safety standards for consumer products.</a:t>
            </a:r>
          </a:p>
          <a:p>
            <a:r>
              <a:rPr lang="en-US" b="1" dirty="0"/>
              <a:t>U.S. Postal Service (“</a:t>
            </a:r>
            <a:r>
              <a:rPr lang="en-US" b="1" u="sng" dirty="0"/>
              <a:t>USPS</a:t>
            </a:r>
            <a:r>
              <a:rPr lang="en-US" b="1" dirty="0"/>
              <a:t>”)</a:t>
            </a:r>
          </a:p>
          <a:p>
            <a:pPr lvl="1"/>
            <a:r>
              <a:rPr lang="en-US" b="1" dirty="0"/>
              <a:t>Investigates mail fraud and mail problems.</a:t>
            </a:r>
          </a:p>
          <a:p>
            <a:r>
              <a:rPr lang="en-US" b="1" dirty="0"/>
              <a:t>Federal Communications Commission (“</a:t>
            </a:r>
            <a:r>
              <a:rPr lang="en-US" b="1" u="sng" dirty="0"/>
              <a:t>FCC</a:t>
            </a:r>
            <a:r>
              <a:rPr lang="en-US" b="1" dirty="0"/>
              <a:t>”)</a:t>
            </a:r>
          </a:p>
          <a:p>
            <a:pPr lvl="1"/>
            <a:r>
              <a:rPr lang="en-US" b="1" dirty="0"/>
              <a:t>Regulates consumer practices and interactions that take place over communications devices (TV, radio, phone).</a:t>
            </a:r>
          </a:p>
          <a:p>
            <a:r>
              <a:rPr lang="en-US" b="1" dirty="0"/>
              <a:t>Department of Transportation (“</a:t>
            </a:r>
            <a:r>
              <a:rPr lang="en-US" b="1" u="sng" dirty="0"/>
              <a:t>DOT</a:t>
            </a:r>
            <a:r>
              <a:rPr lang="en-US" b="1" dirty="0"/>
              <a:t>”)</a:t>
            </a:r>
          </a:p>
          <a:p>
            <a:pPr lvl="1"/>
            <a:r>
              <a:rPr lang="en-US" b="1" dirty="0"/>
              <a:t>Sets standards for safe air, rail, bus, and automobile travel and handles passenger complaints.</a:t>
            </a:r>
          </a:p>
          <a:p>
            <a:pPr marL="0" indent="0">
              <a:buNone/>
            </a:pPr>
            <a:endParaRPr lang="en-US" b="1" dirty="0"/>
          </a:p>
          <a:p>
            <a:r>
              <a:rPr lang="en-US" b="1" u="sng" dirty="0"/>
              <a:t>Direct Action </a:t>
            </a:r>
            <a:r>
              <a:rPr lang="en-US" b="1" dirty="0"/>
              <a:t>by Consumers- letters, boycotts, press conferences, picketing, and demonstrations.</a:t>
            </a:r>
          </a:p>
          <a:p>
            <a:r>
              <a:rPr lang="en-US" b="1" dirty="0"/>
              <a:t>Filing Case in Court</a:t>
            </a:r>
            <a:r>
              <a:rPr lang="en-US" dirty="0"/>
              <a:t>- if you cannot settle your issue and the Consumer Agencies cannot help, file your case in the appropriate court.</a:t>
            </a:r>
          </a:p>
        </p:txBody>
      </p:sp>
    </p:spTree>
    <p:extLst>
      <p:ext uri="{BB962C8B-B14F-4D97-AF65-F5344CB8AC3E}">
        <p14:creationId xmlns:p14="http://schemas.microsoft.com/office/powerpoint/2010/main" val="1635465180"/>
      </p:ext>
    </p:extLst>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Cars &amp; the Consumer</a:t>
            </a:r>
          </a:p>
        </p:txBody>
      </p:sp>
      <p:sp>
        <p:nvSpPr>
          <p:cNvPr id="3" name="Content Placeholder 2"/>
          <p:cNvSpPr>
            <a:spLocks noGrp="1"/>
          </p:cNvSpPr>
          <p:nvPr>
            <p:ph idx="1"/>
          </p:nvPr>
        </p:nvSpPr>
        <p:spPr>
          <a:xfrm>
            <a:off x="0" y="1609344"/>
            <a:ext cx="12192000" cy="5248656"/>
          </a:xfrm>
        </p:spPr>
        <p:txBody>
          <a:bodyPr>
            <a:normAutofit fontScale="92500" lnSpcReduction="10000"/>
          </a:bodyPr>
          <a:lstStyle/>
          <a:p>
            <a:r>
              <a:rPr lang="en-US" b="1" dirty="0">
                <a:solidFill>
                  <a:srgbClr val="002060"/>
                </a:solidFill>
              </a:rPr>
              <a:t>Considerations in Buying a Car: (1) safety, (2) price, (3) quality, (4) warranty, and (5) fuel economy.</a:t>
            </a:r>
          </a:p>
          <a:p>
            <a:pPr lvl="1"/>
            <a:r>
              <a:rPr lang="en-US" b="1" dirty="0">
                <a:solidFill>
                  <a:srgbClr val="002060"/>
                </a:solidFill>
              </a:rPr>
              <a:t>Check </a:t>
            </a:r>
            <a:r>
              <a:rPr lang="en-US" b="1" u="sng" dirty="0">
                <a:solidFill>
                  <a:srgbClr val="002060"/>
                </a:solidFill>
              </a:rPr>
              <a:t>Kelley Blue Book </a:t>
            </a:r>
            <a:r>
              <a:rPr lang="en-US" b="1" dirty="0">
                <a:solidFill>
                  <a:srgbClr val="002060"/>
                </a:solidFill>
              </a:rPr>
              <a:t>for value.</a:t>
            </a:r>
          </a:p>
          <a:p>
            <a:pPr lvl="1"/>
            <a:r>
              <a:rPr lang="en-US" b="1" dirty="0">
                <a:solidFill>
                  <a:srgbClr val="002060"/>
                </a:solidFill>
              </a:rPr>
              <a:t>Check U.S. DOT </a:t>
            </a:r>
            <a:r>
              <a:rPr lang="en-US" b="1" u="sng" dirty="0">
                <a:solidFill>
                  <a:srgbClr val="002060"/>
                </a:solidFill>
              </a:rPr>
              <a:t>Safety Administration </a:t>
            </a:r>
            <a:r>
              <a:rPr lang="en-US" b="1" dirty="0">
                <a:solidFill>
                  <a:srgbClr val="002060"/>
                </a:solidFill>
              </a:rPr>
              <a:t>for safety details.</a:t>
            </a:r>
          </a:p>
          <a:p>
            <a:pPr lvl="1"/>
            <a:r>
              <a:rPr lang="en-US" b="1" dirty="0">
                <a:solidFill>
                  <a:srgbClr val="002060"/>
                </a:solidFill>
              </a:rPr>
              <a:t>Warranties</a:t>
            </a:r>
            <a:r>
              <a:rPr lang="en-US" dirty="0"/>
              <a:t> probably have time or mileage limits (example: 36,000 miles or 36 months).</a:t>
            </a:r>
          </a:p>
          <a:p>
            <a:r>
              <a:rPr lang="en-US" b="1" dirty="0"/>
              <a:t>Financing the Car with Credit:</a:t>
            </a:r>
          </a:p>
          <a:p>
            <a:pPr lvl="1"/>
            <a:r>
              <a:rPr lang="en-US" dirty="0"/>
              <a:t>Choose </a:t>
            </a:r>
            <a:r>
              <a:rPr lang="en-US" b="1" dirty="0"/>
              <a:t>length</a:t>
            </a:r>
            <a:r>
              <a:rPr lang="en-US" dirty="0"/>
              <a:t> of loan carefully (the longer the term the lower the payments but more you pay in the long run).</a:t>
            </a:r>
          </a:p>
          <a:p>
            <a:pPr lvl="1"/>
            <a:r>
              <a:rPr lang="en-US" b="1" dirty="0"/>
              <a:t>Interest rate </a:t>
            </a:r>
            <a:r>
              <a:rPr lang="en-US" dirty="0"/>
              <a:t>(check APR)- varies depending on new/used car, lender, credit worthiness of borrower, and economy.</a:t>
            </a:r>
          </a:p>
          <a:p>
            <a:pPr lvl="1"/>
            <a:r>
              <a:rPr lang="en-US" dirty="0"/>
              <a:t>Credit usually available from: car dealers, banks, credit unions, and finance companies.</a:t>
            </a:r>
          </a:p>
          <a:p>
            <a:pPr lvl="1"/>
            <a:r>
              <a:rPr lang="en-US" b="1" dirty="0"/>
              <a:t>Down Payment.</a:t>
            </a:r>
          </a:p>
          <a:p>
            <a:pPr lvl="1"/>
            <a:r>
              <a:rPr lang="en-US" b="1" dirty="0"/>
              <a:t>The </a:t>
            </a:r>
            <a:r>
              <a:rPr lang="en-US" b="1" u="sng" dirty="0"/>
              <a:t>Truth in Lending </a:t>
            </a:r>
            <a:r>
              <a:rPr lang="en-US" b="1" dirty="0"/>
              <a:t>Act</a:t>
            </a:r>
            <a:r>
              <a:rPr lang="en-US" dirty="0"/>
              <a:t> requires creditors to let you know the following before signing:</a:t>
            </a:r>
          </a:p>
          <a:p>
            <a:pPr lvl="2"/>
            <a:r>
              <a:rPr lang="en-US" dirty="0"/>
              <a:t>APR;</a:t>
            </a:r>
          </a:p>
          <a:p>
            <a:pPr lvl="2"/>
            <a:r>
              <a:rPr lang="en-US" dirty="0"/>
              <a:t>Total finance charges;</a:t>
            </a:r>
          </a:p>
          <a:p>
            <a:pPr lvl="2"/>
            <a:r>
              <a:rPr lang="en-US" dirty="0"/>
              <a:t>Total amount financed; and</a:t>
            </a:r>
          </a:p>
          <a:p>
            <a:pPr lvl="2"/>
            <a:r>
              <a:rPr lang="en-US" dirty="0"/>
              <a:t>Late charges.</a:t>
            </a:r>
          </a:p>
          <a:p>
            <a:r>
              <a:rPr lang="en-US" b="1" u="sng" dirty="0">
                <a:solidFill>
                  <a:srgbClr val="002060"/>
                </a:solidFill>
              </a:rPr>
              <a:t>Leasing</a:t>
            </a:r>
            <a:r>
              <a:rPr lang="en-US" b="1" dirty="0">
                <a:solidFill>
                  <a:srgbClr val="002060"/>
                </a:solidFill>
              </a:rPr>
              <a:t> a Car- consumer does not own the car, but instead </a:t>
            </a:r>
            <a:r>
              <a:rPr lang="en-US" b="1" u="sng" dirty="0">
                <a:solidFill>
                  <a:srgbClr val="002060"/>
                </a:solidFill>
              </a:rPr>
              <a:t>rents</a:t>
            </a:r>
            <a:r>
              <a:rPr lang="en-US" b="1" dirty="0">
                <a:solidFill>
                  <a:srgbClr val="002060"/>
                </a:solidFill>
              </a:rPr>
              <a:t> it for a period of time </a:t>
            </a:r>
            <a:r>
              <a:rPr lang="en-US" dirty="0"/>
              <a:t>(usually at the end of the term the consumer can decide to buy the car at an agreed upon price or turn it in and “walk away”).</a:t>
            </a:r>
          </a:p>
          <a:p>
            <a:pPr lvl="1"/>
            <a:r>
              <a:rPr lang="en-US" b="1" dirty="0">
                <a:solidFill>
                  <a:srgbClr val="002060"/>
                </a:solidFill>
              </a:rPr>
              <a:t>Restrictions on Mileage and Condition </a:t>
            </a:r>
            <a:r>
              <a:rPr lang="en-US" dirty="0"/>
              <a:t>(or else additional charges will be due at the end of the lease term).</a:t>
            </a:r>
          </a:p>
        </p:txBody>
      </p:sp>
    </p:spTree>
    <p:extLst>
      <p:ext uri="{BB962C8B-B14F-4D97-AF65-F5344CB8AC3E}">
        <p14:creationId xmlns:p14="http://schemas.microsoft.com/office/powerpoint/2010/main" val="1609392609"/>
      </p:ext>
    </p:extLst>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What to Do in An Auto Accident</a:t>
            </a:r>
          </a:p>
        </p:txBody>
      </p:sp>
      <p:sp>
        <p:nvSpPr>
          <p:cNvPr id="3" name="Content Placeholder 2"/>
          <p:cNvSpPr>
            <a:spLocks noGrp="1"/>
          </p:cNvSpPr>
          <p:nvPr>
            <p:ph idx="1"/>
          </p:nvPr>
        </p:nvSpPr>
        <p:spPr>
          <a:xfrm>
            <a:off x="0" y="1609344"/>
            <a:ext cx="12192000" cy="5248656"/>
          </a:xfrm>
        </p:spPr>
        <p:txBody>
          <a:bodyPr/>
          <a:lstStyle/>
          <a:p>
            <a:r>
              <a:rPr lang="en-US" dirty="0"/>
              <a:t>(1) </a:t>
            </a:r>
            <a:r>
              <a:rPr lang="en-US" b="1" dirty="0">
                <a:solidFill>
                  <a:srgbClr val="002060"/>
                </a:solidFill>
              </a:rPr>
              <a:t>Check for injuries;</a:t>
            </a:r>
          </a:p>
          <a:p>
            <a:r>
              <a:rPr lang="en-US" dirty="0"/>
              <a:t>(2) </a:t>
            </a:r>
            <a:r>
              <a:rPr lang="en-US" b="1" dirty="0">
                <a:solidFill>
                  <a:srgbClr val="002060"/>
                </a:solidFill>
              </a:rPr>
              <a:t>Alert traffic </a:t>
            </a:r>
            <a:r>
              <a:rPr lang="en-US" dirty="0"/>
              <a:t>of the accident (road flares, flashers, stand a safe distance from the vehicles);</a:t>
            </a:r>
          </a:p>
          <a:p>
            <a:r>
              <a:rPr lang="en-US" dirty="0"/>
              <a:t>(3) </a:t>
            </a:r>
            <a:r>
              <a:rPr lang="en-US" b="1" dirty="0">
                <a:solidFill>
                  <a:srgbClr val="002060"/>
                </a:solidFill>
              </a:rPr>
              <a:t>Call the police </a:t>
            </a:r>
            <a:r>
              <a:rPr lang="en-US" dirty="0"/>
              <a:t>(even if the accident is minor);</a:t>
            </a:r>
          </a:p>
          <a:p>
            <a:r>
              <a:rPr lang="en-US" dirty="0"/>
              <a:t>(4) </a:t>
            </a:r>
            <a:r>
              <a:rPr lang="en-US" b="1" dirty="0">
                <a:solidFill>
                  <a:srgbClr val="002060"/>
                </a:solidFill>
              </a:rPr>
              <a:t>Exchange information </a:t>
            </a:r>
            <a:r>
              <a:rPr lang="en-US" dirty="0"/>
              <a:t>with the other driver (name, address, phone number, license and registration numbers and insurance information, makes, models, years of the cars);</a:t>
            </a:r>
          </a:p>
          <a:p>
            <a:r>
              <a:rPr lang="en-US" dirty="0"/>
              <a:t>(5) Look for </a:t>
            </a:r>
            <a:r>
              <a:rPr lang="en-US" b="1" dirty="0"/>
              <a:t>witnesses</a:t>
            </a:r>
            <a:r>
              <a:rPr lang="en-US" dirty="0"/>
              <a:t> (get contact information of witness);</a:t>
            </a:r>
          </a:p>
          <a:p>
            <a:r>
              <a:rPr lang="en-US" dirty="0"/>
              <a:t>(6) </a:t>
            </a:r>
            <a:r>
              <a:rPr lang="en-US" b="1" dirty="0">
                <a:solidFill>
                  <a:srgbClr val="002060"/>
                </a:solidFill>
              </a:rPr>
              <a:t>Do not discuss guilt or indicate that your insurance company will pay;</a:t>
            </a:r>
          </a:p>
          <a:p>
            <a:r>
              <a:rPr lang="en-US" dirty="0"/>
              <a:t>(7) Note the name and badge number of the police officer (file an accident report);</a:t>
            </a:r>
          </a:p>
          <a:p>
            <a:r>
              <a:rPr lang="en-US" dirty="0"/>
              <a:t>(8) </a:t>
            </a:r>
            <a:r>
              <a:rPr lang="en-US" b="1" dirty="0">
                <a:solidFill>
                  <a:srgbClr val="002060"/>
                </a:solidFill>
              </a:rPr>
              <a:t>Make careful notes about the accident </a:t>
            </a:r>
            <a:r>
              <a:rPr lang="en-US" dirty="0"/>
              <a:t>while the information is fresh in your mind (damage, location, weather, visibility, road condition); and</a:t>
            </a:r>
          </a:p>
          <a:p>
            <a:r>
              <a:rPr lang="en-US" dirty="0"/>
              <a:t>(9) </a:t>
            </a:r>
            <a:r>
              <a:rPr lang="en-US" b="1" dirty="0">
                <a:solidFill>
                  <a:srgbClr val="002060"/>
                </a:solidFill>
              </a:rPr>
              <a:t>Contact your insurance agent </a:t>
            </a:r>
            <a:r>
              <a:rPr lang="en-US" dirty="0"/>
              <a:t>as soon as you can and file the insurance claim.</a:t>
            </a:r>
          </a:p>
        </p:txBody>
      </p:sp>
    </p:spTree>
    <p:extLst>
      <p:ext uri="{BB962C8B-B14F-4D97-AF65-F5344CB8AC3E}">
        <p14:creationId xmlns:p14="http://schemas.microsoft.com/office/powerpoint/2010/main" val="216901303"/>
      </p:ext>
    </p:extLst>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fontScale="92500"/>
          </a:bodyPr>
          <a:lstStyle/>
          <a:p>
            <a:pPr marL="0" indent="0">
              <a:buNone/>
            </a:pPr>
            <a:r>
              <a:rPr lang="en-US" dirty="0"/>
              <a:t>325. The Massachusetts Consumer Protection Act (c. 93A) protects consumers against which of the following?</a:t>
            </a:r>
          </a:p>
          <a:p>
            <a:pPr marL="0" indent="0">
              <a:buNone/>
            </a:pPr>
            <a:r>
              <a:rPr lang="en-US" dirty="0"/>
              <a:t>A. hospitality, commercial bedding products, hotel fees, restaurant cleanliness, and ATM charges</a:t>
            </a:r>
          </a:p>
          <a:p>
            <a:pPr marL="0" indent="0">
              <a:buNone/>
            </a:pPr>
            <a:r>
              <a:rPr lang="en-US" dirty="0"/>
              <a:t>B. construction products, tool rental, construction loan servicing, and heavy machinery safety</a:t>
            </a:r>
          </a:p>
          <a:p>
            <a:pPr marL="0" indent="0">
              <a:buNone/>
            </a:pPr>
            <a:r>
              <a:rPr lang="en-US" dirty="0"/>
              <a:t>C. road safety, auto body safety, debt collection, auto loan financing, repair cost management, and emissions  </a:t>
            </a:r>
          </a:p>
          <a:p>
            <a:pPr marL="0" indent="0">
              <a:buNone/>
            </a:pPr>
            <a:r>
              <a:rPr lang="en-US" dirty="0"/>
              <a:t>D. defective products, car sales and financing, telemarketing scams, debt collection, mortgage servicing, and identity theft</a:t>
            </a:r>
          </a:p>
          <a:p>
            <a:pPr marL="0" indent="0">
              <a:buNone/>
            </a:pPr>
            <a:endParaRPr lang="en-US" dirty="0"/>
          </a:p>
          <a:p>
            <a:pPr marL="0" indent="0">
              <a:buNone/>
            </a:pPr>
            <a:r>
              <a:rPr lang="en-US" dirty="0"/>
              <a:t>326. In which Massachusetts court would you likely file a consumer protection lawsuit were you sustained over $100,000 in damages?</a:t>
            </a:r>
          </a:p>
          <a:p>
            <a:pPr marL="0" indent="0">
              <a:buNone/>
            </a:pPr>
            <a:r>
              <a:rPr lang="en-US" dirty="0"/>
              <a:t>A. Small Claims Court</a:t>
            </a:r>
          </a:p>
          <a:p>
            <a:pPr marL="0" indent="0">
              <a:buNone/>
            </a:pPr>
            <a:r>
              <a:rPr lang="en-US" dirty="0"/>
              <a:t>B. District Court</a:t>
            </a:r>
          </a:p>
          <a:p>
            <a:pPr marL="0" indent="0">
              <a:buNone/>
            </a:pPr>
            <a:r>
              <a:rPr lang="en-US" dirty="0"/>
              <a:t>C. Superior Court</a:t>
            </a:r>
          </a:p>
          <a:p>
            <a:pPr marL="0" indent="0">
              <a:buNone/>
            </a:pPr>
            <a:r>
              <a:rPr lang="en-US" dirty="0"/>
              <a:t>D. Supreme Court</a:t>
            </a:r>
          </a:p>
        </p:txBody>
      </p:sp>
    </p:spTree>
    <p:extLst>
      <p:ext uri="{BB962C8B-B14F-4D97-AF65-F5344CB8AC3E}">
        <p14:creationId xmlns:p14="http://schemas.microsoft.com/office/powerpoint/2010/main" val="2918616131"/>
      </p:ext>
    </p:extLst>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327. Which of the following should you do before buying an expensive product?</a:t>
            </a:r>
          </a:p>
          <a:p>
            <a:pPr marL="0" indent="0">
              <a:buNone/>
            </a:pPr>
            <a:r>
              <a:rPr lang="en-US" dirty="0"/>
              <a:t>A. comparison shop</a:t>
            </a:r>
          </a:p>
          <a:p>
            <a:pPr marL="0" indent="0">
              <a:buNone/>
            </a:pPr>
            <a:r>
              <a:rPr lang="en-US" dirty="0"/>
              <a:t>B. research different brands and companies</a:t>
            </a:r>
          </a:p>
          <a:p>
            <a:pPr marL="0" indent="0">
              <a:buNone/>
            </a:pPr>
            <a:r>
              <a:rPr lang="en-US" dirty="0"/>
              <a:t>C. read the warranty</a:t>
            </a:r>
          </a:p>
          <a:p>
            <a:pPr marL="0" indent="0">
              <a:buNone/>
            </a:pPr>
            <a:r>
              <a:rPr lang="en-US" dirty="0"/>
              <a:t>D. all of the above</a:t>
            </a:r>
          </a:p>
          <a:p>
            <a:pPr marL="0" indent="0">
              <a:buNone/>
            </a:pPr>
            <a:endParaRPr lang="en-US" dirty="0"/>
          </a:p>
          <a:p>
            <a:pPr marL="0" indent="0">
              <a:buNone/>
            </a:pPr>
            <a:r>
              <a:rPr lang="en-US" dirty="0"/>
              <a:t>328. Which of the following is not a consumer protection agency?</a:t>
            </a:r>
          </a:p>
          <a:p>
            <a:pPr marL="0" indent="0">
              <a:buNone/>
            </a:pPr>
            <a:r>
              <a:rPr lang="en-US" dirty="0"/>
              <a:t>A. Federal Trade Commission (“FTC”)</a:t>
            </a:r>
          </a:p>
          <a:p>
            <a:pPr marL="0" indent="0">
              <a:buNone/>
            </a:pPr>
            <a:r>
              <a:rPr lang="en-US" dirty="0"/>
              <a:t>B. Food &amp; Drug Administration (“FDA”)</a:t>
            </a:r>
          </a:p>
          <a:p>
            <a:pPr marL="0" indent="0">
              <a:buNone/>
            </a:pPr>
            <a:r>
              <a:rPr lang="en-US" dirty="0"/>
              <a:t>C. Department of Homeland Security (“DHS”)</a:t>
            </a:r>
          </a:p>
          <a:p>
            <a:pPr marL="0" indent="0">
              <a:buNone/>
            </a:pPr>
            <a:r>
              <a:rPr lang="en-US" dirty="0"/>
              <a:t>D. Consumer Product Safety Commission (“CPSC”)</a:t>
            </a:r>
          </a:p>
        </p:txBody>
      </p:sp>
    </p:spTree>
    <p:extLst>
      <p:ext uri="{BB962C8B-B14F-4D97-AF65-F5344CB8AC3E}">
        <p14:creationId xmlns:p14="http://schemas.microsoft.com/office/powerpoint/2010/main" val="17315143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Why Don’t People Vote?</a:t>
            </a:r>
          </a:p>
        </p:txBody>
      </p:sp>
      <p:sp>
        <p:nvSpPr>
          <p:cNvPr id="3" name="Content Placeholder 2"/>
          <p:cNvSpPr>
            <a:spLocks noGrp="1"/>
          </p:cNvSpPr>
          <p:nvPr>
            <p:ph idx="1"/>
          </p:nvPr>
        </p:nvSpPr>
        <p:spPr>
          <a:xfrm>
            <a:off x="0" y="1609344"/>
            <a:ext cx="12192000" cy="5248656"/>
          </a:xfrm>
        </p:spPr>
        <p:txBody>
          <a:bodyPr/>
          <a:lstStyle/>
          <a:p>
            <a:r>
              <a:rPr lang="en-US" dirty="0"/>
              <a:t>Long road to the right to vote:</a:t>
            </a:r>
          </a:p>
          <a:p>
            <a:pPr lvl="1"/>
            <a:r>
              <a:rPr lang="en-US" b="1" u="sng" dirty="0">
                <a:solidFill>
                  <a:srgbClr val="002060"/>
                </a:solidFill>
              </a:rPr>
              <a:t>African American Men </a:t>
            </a:r>
            <a:r>
              <a:rPr lang="en-US" b="1" dirty="0">
                <a:solidFill>
                  <a:srgbClr val="002060"/>
                </a:solidFill>
              </a:rPr>
              <a:t>1870 </a:t>
            </a:r>
            <a:r>
              <a:rPr lang="en-US" dirty="0">
                <a:solidFill>
                  <a:srgbClr val="002060"/>
                </a:solidFill>
              </a:rPr>
              <a:t>(</a:t>
            </a:r>
            <a:r>
              <a:rPr lang="en-US" b="1" u="sng" dirty="0">
                <a:solidFill>
                  <a:srgbClr val="002060"/>
                </a:solidFill>
              </a:rPr>
              <a:t>15</a:t>
            </a:r>
            <a:r>
              <a:rPr lang="en-US" b="1" u="sng" baseline="30000" dirty="0">
                <a:solidFill>
                  <a:srgbClr val="002060"/>
                </a:solidFill>
              </a:rPr>
              <a:t>th</a:t>
            </a:r>
            <a:r>
              <a:rPr lang="en-US" b="1" u="sng" dirty="0">
                <a:solidFill>
                  <a:srgbClr val="002060"/>
                </a:solidFill>
              </a:rPr>
              <a:t> Amendment</a:t>
            </a:r>
            <a:r>
              <a:rPr lang="en-US" dirty="0">
                <a:solidFill>
                  <a:srgbClr val="002060"/>
                </a:solidFill>
              </a:rPr>
              <a:t>);</a:t>
            </a:r>
          </a:p>
          <a:p>
            <a:pPr lvl="1"/>
            <a:r>
              <a:rPr lang="en-US" b="1" u="sng" dirty="0">
                <a:solidFill>
                  <a:srgbClr val="002060"/>
                </a:solidFill>
              </a:rPr>
              <a:t>Women</a:t>
            </a:r>
            <a:r>
              <a:rPr lang="en-US" b="1" dirty="0">
                <a:solidFill>
                  <a:srgbClr val="002060"/>
                </a:solidFill>
              </a:rPr>
              <a:t> 1920 </a:t>
            </a:r>
            <a:r>
              <a:rPr lang="en-US" dirty="0">
                <a:solidFill>
                  <a:srgbClr val="002060"/>
                </a:solidFill>
              </a:rPr>
              <a:t>(</a:t>
            </a:r>
            <a:r>
              <a:rPr lang="en-US" b="1" u="sng" dirty="0">
                <a:solidFill>
                  <a:srgbClr val="002060"/>
                </a:solidFill>
              </a:rPr>
              <a:t>19</a:t>
            </a:r>
            <a:r>
              <a:rPr lang="en-US" b="1" u="sng" baseline="30000" dirty="0">
                <a:solidFill>
                  <a:srgbClr val="002060"/>
                </a:solidFill>
              </a:rPr>
              <a:t>th</a:t>
            </a:r>
            <a:r>
              <a:rPr lang="en-US" b="1" u="sng" dirty="0">
                <a:solidFill>
                  <a:srgbClr val="002060"/>
                </a:solidFill>
              </a:rPr>
              <a:t> Amendment</a:t>
            </a:r>
            <a:r>
              <a:rPr lang="en-US" dirty="0">
                <a:solidFill>
                  <a:srgbClr val="002060"/>
                </a:solidFill>
              </a:rPr>
              <a:t>);</a:t>
            </a:r>
          </a:p>
          <a:p>
            <a:pPr lvl="1"/>
            <a:r>
              <a:rPr lang="en-US" b="1" dirty="0"/>
              <a:t>Native Americans 1924 </a:t>
            </a:r>
            <a:r>
              <a:rPr lang="en-US" dirty="0"/>
              <a:t>(when they were all finally granted citizenship);</a:t>
            </a:r>
          </a:p>
          <a:p>
            <a:pPr lvl="1"/>
            <a:r>
              <a:rPr lang="en-US" b="1" dirty="0">
                <a:solidFill>
                  <a:srgbClr val="002060"/>
                </a:solidFill>
              </a:rPr>
              <a:t>1965 Voting Rights Act- eliminated literacy tests, poll taxes, and character exams; and</a:t>
            </a:r>
          </a:p>
          <a:p>
            <a:pPr lvl="1"/>
            <a:r>
              <a:rPr lang="en-US" b="1" u="sng" dirty="0">
                <a:solidFill>
                  <a:srgbClr val="002060"/>
                </a:solidFill>
              </a:rPr>
              <a:t>18 Year-Olds</a:t>
            </a:r>
            <a:r>
              <a:rPr lang="en-US" b="1" dirty="0"/>
              <a:t>- In 1971 </a:t>
            </a:r>
            <a:r>
              <a:rPr lang="en-US" dirty="0"/>
              <a:t>the age of 18 was adopted for voting </a:t>
            </a:r>
            <a:r>
              <a:rPr lang="en-US" dirty="0">
                <a:solidFill>
                  <a:srgbClr val="002060"/>
                </a:solidFill>
              </a:rPr>
              <a:t>(</a:t>
            </a:r>
            <a:r>
              <a:rPr lang="en-US" b="1" u="sng" dirty="0">
                <a:solidFill>
                  <a:srgbClr val="002060"/>
                </a:solidFill>
              </a:rPr>
              <a:t>26</a:t>
            </a:r>
            <a:r>
              <a:rPr lang="en-US" b="1" u="sng" baseline="30000" dirty="0">
                <a:solidFill>
                  <a:srgbClr val="002060"/>
                </a:solidFill>
              </a:rPr>
              <a:t>th</a:t>
            </a:r>
            <a:r>
              <a:rPr lang="en-US" b="1" u="sng" dirty="0">
                <a:solidFill>
                  <a:srgbClr val="002060"/>
                </a:solidFill>
              </a:rPr>
              <a:t> Amendment</a:t>
            </a:r>
            <a:r>
              <a:rPr lang="en-US" dirty="0">
                <a:solidFill>
                  <a:srgbClr val="002060"/>
                </a:solidFill>
              </a:rPr>
              <a:t>).</a:t>
            </a:r>
          </a:p>
          <a:p>
            <a:r>
              <a:rPr lang="en-US" dirty="0"/>
              <a:t>Yet</a:t>
            </a:r>
          </a:p>
          <a:p>
            <a:pPr lvl="1"/>
            <a:r>
              <a:rPr lang="en-US" dirty="0"/>
              <a:t>Voter turnout in presidential elections is only slightly higher than 50% and in other elections it is much lower.</a:t>
            </a:r>
          </a:p>
          <a:p>
            <a:endParaRPr lang="en-US" dirty="0">
              <a:solidFill>
                <a:srgbClr val="002060"/>
              </a:solidFill>
            </a:endParaRPr>
          </a:p>
        </p:txBody>
      </p:sp>
    </p:spTree>
    <p:extLst>
      <p:ext uri="{BB962C8B-B14F-4D97-AF65-F5344CB8AC3E}">
        <p14:creationId xmlns:p14="http://schemas.microsoft.com/office/powerpoint/2010/main" val="3771273726"/>
      </p:ext>
    </p:extLst>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329. Francisco asks you for help in researching a new car. He asks you where to find information about price. Where could you tell him to find this information?</a:t>
            </a:r>
          </a:p>
          <a:p>
            <a:pPr marL="0" indent="0">
              <a:buNone/>
            </a:pPr>
            <a:r>
              <a:rPr lang="en-US" dirty="0"/>
              <a:t>A. U.S. Department of Transportation (“DOT”) Safety Administration</a:t>
            </a:r>
          </a:p>
          <a:p>
            <a:pPr marL="0" indent="0">
              <a:buNone/>
            </a:pPr>
            <a:r>
              <a:rPr lang="en-US" dirty="0"/>
              <a:t>B. Kelley Blue Book</a:t>
            </a:r>
          </a:p>
          <a:p>
            <a:pPr marL="0" indent="0">
              <a:buNone/>
            </a:pPr>
            <a:r>
              <a:rPr lang="en-US" dirty="0"/>
              <a:t>C. Fair Debt Collections Practices Act</a:t>
            </a:r>
          </a:p>
          <a:p>
            <a:pPr marL="0" indent="0">
              <a:buNone/>
            </a:pPr>
            <a:r>
              <a:rPr lang="en-US" dirty="0"/>
              <a:t>D. Truth in Lending Act</a:t>
            </a:r>
          </a:p>
          <a:p>
            <a:pPr marL="0" indent="0">
              <a:buNone/>
            </a:pPr>
            <a:endParaRPr lang="en-US" dirty="0"/>
          </a:p>
          <a:p>
            <a:pPr marL="0" indent="0">
              <a:buNone/>
            </a:pPr>
            <a:r>
              <a:rPr lang="en-US" dirty="0"/>
              <a:t>330. What is it called when a consumer does not own a car, but instead rents it for a period of time?</a:t>
            </a:r>
          </a:p>
          <a:p>
            <a:pPr marL="0" indent="0">
              <a:buNone/>
            </a:pPr>
            <a:r>
              <a:rPr lang="en-US" dirty="0"/>
              <a:t>A. buying</a:t>
            </a:r>
          </a:p>
          <a:p>
            <a:pPr marL="0" indent="0">
              <a:buNone/>
            </a:pPr>
            <a:r>
              <a:rPr lang="en-US" dirty="0"/>
              <a:t>B. temporary ownership</a:t>
            </a:r>
          </a:p>
          <a:p>
            <a:pPr marL="0" indent="0">
              <a:buNone/>
            </a:pPr>
            <a:r>
              <a:rPr lang="en-US" dirty="0"/>
              <a:t>C. borrowing</a:t>
            </a:r>
          </a:p>
          <a:p>
            <a:pPr marL="0" indent="0">
              <a:buNone/>
            </a:pPr>
            <a:r>
              <a:rPr lang="en-US" dirty="0"/>
              <a:t>D. leasing</a:t>
            </a:r>
          </a:p>
        </p:txBody>
      </p:sp>
    </p:spTree>
    <p:extLst>
      <p:ext uri="{BB962C8B-B14F-4D97-AF65-F5344CB8AC3E}">
        <p14:creationId xmlns:p14="http://schemas.microsoft.com/office/powerpoint/2010/main" val="2263699265"/>
      </p:ext>
    </p:extLst>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lnSpcReduction="10000"/>
          </a:bodyPr>
          <a:lstStyle/>
          <a:p>
            <a:pPr marL="0" indent="0">
              <a:buNone/>
            </a:pPr>
            <a:r>
              <a:rPr lang="en-US" dirty="0"/>
              <a:t>331. If a car accident happens, which of the following should you do before exchanging information?</a:t>
            </a:r>
          </a:p>
          <a:p>
            <a:pPr marL="0" indent="0">
              <a:buNone/>
            </a:pPr>
            <a:r>
              <a:rPr lang="en-US" dirty="0"/>
              <a:t>A. check for injuries</a:t>
            </a:r>
          </a:p>
          <a:p>
            <a:pPr marL="0" indent="0">
              <a:buNone/>
            </a:pPr>
            <a:r>
              <a:rPr lang="en-US" dirty="0"/>
              <a:t>B. call the police</a:t>
            </a:r>
          </a:p>
          <a:p>
            <a:pPr marL="0" indent="0">
              <a:buNone/>
            </a:pPr>
            <a:r>
              <a:rPr lang="en-US" dirty="0"/>
              <a:t>C. contact the insurance company</a:t>
            </a:r>
          </a:p>
          <a:p>
            <a:pPr marL="0" indent="0">
              <a:buNone/>
            </a:pPr>
            <a:r>
              <a:rPr lang="en-US" dirty="0"/>
              <a:t>D. A &amp; B but not C</a:t>
            </a:r>
          </a:p>
          <a:p>
            <a:pPr marL="0" indent="0">
              <a:buNone/>
            </a:pPr>
            <a:endParaRPr lang="en-US" dirty="0"/>
          </a:p>
          <a:p>
            <a:pPr marL="0" indent="0">
              <a:buNone/>
            </a:pPr>
            <a:r>
              <a:rPr lang="en-US" dirty="0"/>
              <a:t>332. If you get in a car accident and the other driver tries to convince you that you do not need to call the police and that he will simply give you a check for the damages done to your car since the accident was his fault, what is the best advice as to what you should do?</a:t>
            </a:r>
          </a:p>
          <a:p>
            <a:pPr marL="0" indent="0">
              <a:buNone/>
            </a:pPr>
            <a:r>
              <a:rPr lang="en-US" dirty="0"/>
              <a:t>A. be sure to get the offer in writing, take the check, but then let the man leave</a:t>
            </a:r>
          </a:p>
          <a:p>
            <a:pPr marL="0" indent="0">
              <a:buNone/>
            </a:pPr>
            <a:r>
              <a:rPr lang="en-US" dirty="0"/>
              <a:t>B. accept a check on the spot but still make the insurance claim so you can maximize the amount of money you receive</a:t>
            </a:r>
          </a:p>
          <a:p>
            <a:pPr marL="0" indent="0">
              <a:buNone/>
            </a:pPr>
            <a:r>
              <a:rPr lang="en-US" dirty="0"/>
              <a:t>C. accept fault for the accident and tell him that you will split the expenses 50%-50%</a:t>
            </a:r>
          </a:p>
          <a:p>
            <a:pPr marL="0" indent="0">
              <a:buNone/>
            </a:pPr>
            <a:r>
              <a:rPr lang="en-US" dirty="0"/>
              <a:t>D. call the police anyways</a:t>
            </a:r>
          </a:p>
        </p:txBody>
      </p:sp>
    </p:spTree>
    <p:extLst>
      <p:ext uri="{BB962C8B-B14F-4D97-AF65-F5344CB8AC3E}">
        <p14:creationId xmlns:p14="http://schemas.microsoft.com/office/powerpoint/2010/main" val="3236938277"/>
      </p:ext>
    </p:extLst>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normAutofit/>
          </a:bodyPr>
          <a:lstStyle/>
          <a:p>
            <a:pPr algn="ctr"/>
            <a:r>
              <a:rPr lang="en-US" sz="4000" dirty="0">
                <a:solidFill>
                  <a:srgbClr val="00B050"/>
                </a:solidFill>
              </a:rPr>
              <a:t>Problem 61. The Case of the Cheap Vacation Home</a:t>
            </a:r>
          </a:p>
        </p:txBody>
      </p:sp>
      <p:sp>
        <p:nvSpPr>
          <p:cNvPr id="3" name="Content Placeholder 2"/>
          <p:cNvSpPr>
            <a:spLocks noGrp="1"/>
          </p:cNvSpPr>
          <p:nvPr>
            <p:ph idx="1"/>
          </p:nvPr>
        </p:nvSpPr>
        <p:spPr>
          <a:xfrm>
            <a:off x="0" y="1609344"/>
            <a:ext cx="12192000" cy="5248656"/>
          </a:xfrm>
        </p:spPr>
        <p:txBody>
          <a:bodyPr/>
          <a:lstStyle/>
          <a:p>
            <a:pPr marL="0" indent="0">
              <a:buNone/>
            </a:pPr>
            <a:r>
              <a:rPr lang="en-US" dirty="0"/>
              <a:t>	David and Michele Cole were reading the newspaper after dinner one night when the phone rang. A pleasant-sounding person on the phone told them that people in their community had a chance to purchase brand-new vacation homes for only $40,000. The homes were located in a beautiful, wooded setting just two hours by car from where the Cole family lived. In order to take advantage of this low price, the seller said that the Coles had to make a 20% down payment immediately. The rest of the money could be paid over the next ten years with no interest.</a:t>
            </a:r>
          </a:p>
          <a:p>
            <a:pPr marL="0" indent="0">
              <a:buNone/>
            </a:pPr>
            <a:r>
              <a:rPr lang="en-US" dirty="0"/>
              <a:t>	The Coles had been thinking about buying a little place away from the city for weekend escapes, and this deal seemed too good to be true. They gave the seller their credit card number for the down payment of $8,000. The seller promised to send literature about the dream home. Unfortunately, the literature never arrived. When the Coles complained to their state’s Office of Consumer Affairs, they found that others in their community had also been tricked. Fortunately, a thorough investigation enabled authorities to locate the persons responsible for this fraudulent sales scheme.</a:t>
            </a:r>
          </a:p>
          <a:p>
            <a:pPr marL="0" indent="0">
              <a:buNone/>
            </a:pPr>
            <a:endParaRPr lang="en-US" dirty="0"/>
          </a:p>
          <a:p>
            <a:pPr marL="457200" indent="-457200">
              <a:buFont typeface="+mj-lt"/>
              <a:buAutoNum type="arabicPeriod"/>
            </a:pPr>
            <a:r>
              <a:rPr lang="en-US" dirty="0"/>
              <a:t>What steps could the Cole family have taken initially to avoid this problem?</a:t>
            </a:r>
          </a:p>
          <a:p>
            <a:pPr marL="457200" indent="-457200">
              <a:buFont typeface="+mj-lt"/>
              <a:buAutoNum type="arabicPeriod"/>
            </a:pPr>
            <a:r>
              <a:rPr lang="en-US" dirty="0"/>
              <a:t>What remedies could the Office of Consumer Affairs ask for?</a:t>
            </a:r>
          </a:p>
        </p:txBody>
      </p:sp>
    </p:spTree>
    <p:extLst>
      <p:ext uri="{BB962C8B-B14F-4D97-AF65-F5344CB8AC3E}">
        <p14:creationId xmlns:p14="http://schemas.microsoft.com/office/powerpoint/2010/main" val="1373443823"/>
      </p:ext>
    </p:extLst>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normAutofit/>
          </a:bodyPr>
          <a:lstStyle/>
          <a:p>
            <a:pPr algn="ctr"/>
            <a:r>
              <a:rPr lang="en-US" sz="4000" dirty="0">
                <a:solidFill>
                  <a:srgbClr val="00B050"/>
                </a:solidFill>
              </a:rPr>
              <a:t>Problem 62. The Case of No Sweats from Sweatshops</a:t>
            </a:r>
          </a:p>
        </p:txBody>
      </p:sp>
      <p:sp>
        <p:nvSpPr>
          <p:cNvPr id="3" name="Content Placeholder 2"/>
          <p:cNvSpPr>
            <a:spLocks noGrp="1"/>
          </p:cNvSpPr>
          <p:nvPr>
            <p:ph idx="1"/>
          </p:nvPr>
        </p:nvSpPr>
        <p:spPr>
          <a:xfrm>
            <a:off x="0" y="1609344"/>
            <a:ext cx="12192000" cy="5248656"/>
          </a:xfrm>
        </p:spPr>
        <p:txBody>
          <a:bodyPr>
            <a:normAutofit fontScale="70000" lnSpcReduction="20000"/>
          </a:bodyPr>
          <a:lstStyle/>
          <a:p>
            <a:pPr marL="0" indent="0">
              <a:buNone/>
            </a:pPr>
            <a:r>
              <a:rPr lang="en-US" dirty="0"/>
              <a:t>	Much of the apparel sold in Aragon State University’s (ASU) campus comes from factories in developing countries, or countries in the process of becoming industrialized. Factory owners in these developing countries sign contract arrangements with U.S. companies to produce clothing.</a:t>
            </a:r>
          </a:p>
          <a:p>
            <a:pPr marL="0" indent="0">
              <a:buNone/>
            </a:pPr>
            <a:r>
              <a:rPr lang="en-US" dirty="0"/>
              <a:t>	A local newspaper has reported that workers in factories that make ASU’s clothing are paid very low wages, beaten by factory guards, and forced to work many hours of overtime. A group of students feels that these conditions violate the Universal Declaration of Human Rights, particularly Article 25, which guarantees every person “the right to a standard of living adequate for the health and well-being of himself and his family.” These students form an organization called No Sweats From Sweatshops (NSFS) whose goal is to stop the university from selling clothing made in exploitative factories. NSFS organizes a boycott of ASU clothing until the university president agrees to a meeting to listen to the group’s concern.</a:t>
            </a:r>
          </a:p>
          <a:p>
            <a:pPr marL="0" indent="0">
              <a:buNone/>
            </a:pPr>
            <a:r>
              <a:rPr lang="en-US" dirty="0"/>
              <a:t>	At the meeting with President William </a:t>
            </a:r>
            <a:r>
              <a:rPr lang="en-US" dirty="0" err="1"/>
              <a:t>Arnoz</a:t>
            </a:r>
            <a:r>
              <a:rPr lang="en-US" dirty="0"/>
              <a:t>, NSFS President Katie </a:t>
            </a:r>
            <a:r>
              <a:rPr lang="en-US" dirty="0" err="1"/>
              <a:t>LeFevre</a:t>
            </a:r>
            <a:r>
              <a:rPr lang="en-US" dirty="0"/>
              <a:t> states the students’ position: “NSFS does not want our university to make money on the backs of factory workers who are paid wages below even what their own country’s government calls a “living wage.” We demand that the university join the Universities for Fair Wages Association. All the schools in the association have pledged to sell only clothing from U.S. companies that guarantee that the factories they use meet the association’s code of humane conduct.”</a:t>
            </a:r>
          </a:p>
          <a:p>
            <a:pPr marL="0" indent="0">
              <a:buNone/>
            </a:pPr>
            <a:r>
              <a:rPr lang="en-US" dirty="0"/>
              <a:t>	President </a:t>
            </a:r>
            <a:r>
              <a:rPr lang="en-US" dirty="0" err="1"/>
              <a:t>Arnoz</a:t>
            </a:r>
            <a:r>
              <a:rPr lang="en-US" dirty="0"/>
              <a:t> states the university’s position: “The university has no control over working conditions in these factories. In fact, many of these workers are paid better wages than most other people in their countries. If the U.S. companies pulled out of these countries, thousands of workers would become unemployed. Joining the Universities for Fair Wages Association costs a lot of money, which we would have to pass on to students through higher tuition. We would also have to pay a higher cost for clothing made by companies that guarantee certain working conditions. That means customers would have to pay much more for the clothing in our campus store. The state has entrusted me with the job of making decisions for all students and faculty. Tactics such as boycotts are an attempt to intimidate me into changing those decisions. A university is not a democracy, and I will not be bullied into changing my mind.”</a:t>
            </a:r>
          </a:p>
          <a:p>
            <a:pPr marL="0" indent="0">
              <a:buNone/>
            </a:pPr>
            <a:endParaRPr lang="en-US" dirty="0"/>
          </a:p>
          <a:p>
            <a:pPr marL="457200" indent="-457200">
              <a:buFont typeface="+mj-lt"/>
              <a:buAutoNum type="arabicPeriod"/>
            </a:pPr>
            <a:r>
              <a:rPr lang="en-US" dirty="0"/>
              <a:t>What are the pros and cons of sweatshops to the American consumer?</a:t>
            </a:r>
          </a:p>
          <a:p>
            <a:pPr marL="457200" indent="-457200">
              <a:buFont typeface="+mj-lt"/>
              <a:buAutoNum type="arabicPeriod"/>
            </a:pPr>
            <a:r>
              <a:rPr lang="en-US" dirty="0"/>
              <a:t>What are the pros and cons of sweatshops to the sweatshop worker? To the American worker?</a:t>
            </a:r>
          </a:p>
          <a:p>
            <a:pPr marL="457200" indent="-457200">
              <a:buFont typeface="+mj-lt"/>
              <a:buAutoNum type="arabicPeriod"/>
            </a:pPr>
            <a:r>
              <a:rPr lang="en-US" dirty="0"/>
              <a:t>Should there be codes of conduct for the way workers are treated? Is it a university’s responsibility to ensure that workers in other countries are treated decently? Explain the reasons for your answers.</a:t>
            </a:r>
          </a:p>
        </p:txBody>
      </p:sp>
    </p:spTree>
    <p:extLst>
      <p:ext uri="{BB962C8B-B14F-4D97-AF65-F5344CB8AC3E}">
        <p14:creationId xmlns:p14="http://schemas.microsoft.com/office/powerpoint/2010/main" val="3246835606"/>
      </p:ext>
    </p:extLst>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normAutofit/>
          </a:bodyPr>
          <a:lstStyle/>
          <a:p>
            <a:pPr algn="ctr"/>
            <a:r>
              <a:rPr lang="en-US" sz="4400" dirty="0">
                <a:solidFill>
                  <a:srgbClr val="00B050"/>
                </a:solidFill>
              </a:rPr>
              <a:t>Problem 63. The Case of the Used-Car Purchase</a:t>
            </a:r>
          </a:p>
        </p:txBody>
      </p:sp>
      <p:sp>
        <p:nvSpPr>
          <p:cNvPr id="3" name="Content Placeholder 2"/>
          <p:cNvSpPr>
            <a:spLocks noGrp="1"/>
          </p:cNvSpPr>
          <p:nvPr>
            <p:ph idx="1"/>
          </p:nvPr>
        </p:nvSpPr>
        <p:spPr>
          <a:xfrm>
            <a:off x="0" y="1609344"/>
            <a:ext cx="12192000" cy="5248656"/>
          </a:xfrm>
        </p:spPr>
        <p:txBody>
          <a:bodyPr>
            <a:normAutofit fontScale="85000" lnSpcReduction="10000"/>
          </a:bodyPr>
          <a:lstStyle/>
          <a:p>
            <a:pPr marL="0" indent="0">
              <a:buNone/>
            </a:pPr>
            <a:r>
              <a:rPr lang="en-US" dirty="0"/>
              <a:t>	Having saved $1,000 from her summer job, Sasha responded to an ad for “Like New! One-Owner Used Cars.” A salesperson for A-1 Used Cars watched Sasha wander around the lot until she was attracted to a bright red compact car. Sasha told the salesperson that this car looked just right for her. He replied, “You’ve made a good choice. This is an excellent car. It will give you many years of good service.”</a:t>
            </a:r>
          </a:p>
          <a:p>
            <a:pPr marL="0" indent="0">
              <a:buNone/>
            </a:pPr>
            <a:r>
              <a:rPr lang="en-US" dirty="0"/>
              <a:t>	Although the sticker price was $3,500 the salesperson thought that he might be able to get Sasha a $50 discount because she was “a nice young kid getting her first car.” After conferring with the sales manager, he explained to Sasha that she could have the car for $3,500 and that the dealer could arrange to finance the car and sell her all the necessary auto insurance.</a:t>
            </a:r>
          </a:p>
          <a:p>
            <a:pPr marL="0" indent="0">
              <a:buNone/>
            </a:pPr>
            <a:r>
              <a:rPr lang="en-US" dirty="0"/>
              <a:t>	Sasha knew that she would need a loan and that auto insurance was required by law. Her excitement increased as it appeared that all her needs could be met in one stop.</a:t>
            </a:r>
          </a:p>
          <a:p>
            <a:pPr marL="0" indent="0">
              <a:buNone/>
            </a:pPr>
            <a:r>
              <a:rPr lang="en-US" dirty="0"/>
              <a:t>	Sasha saw a sticker on the car’s window indicating that this car came with a warranty. The salesperson told her that A-1 Used Cars would make any repairs to the engine for damage not caused by her misuse for 30 days or 10,000 miles, whichever came first. Now she felt confident about using all of her savings as a down payment. After all, what repair bills could she have with such a nice car accompanied by a terrific warranty?</a:t>
            </a:r>
          </a:p>
          <a:p>
            <a:pPr marL="0" indent="0">
              <a:buNone/>
            </a:pPr>
            <a:endParaRPr lang="en-US" dirty="0"/>
          </a:p>
          <a:p>
            <a:pPr marL="457200" indent="-457200">
              <a:buFont typeface="+mj-lt"/>
              <a:buAutoNum type="arabicPeriod"/>
            </a:pPr>
            <a:r>
              <a:rPr lang="en-US" dirty="0"/>
              <a:t>Make a list of things Sasha should have done or thought about before going to A-1 Used Cars.</a:t>
            </a:r>
          </a:p>
          <a:p>
            <a:pPr marL="457200" indent="-457200">
              <a:buFont typeface="+mj-lt"/>
              <a:buAutoNum type="arabicPeriod"/>
            </a:pPr>
            <a:r>
              <a:rPr lang="en-US" dirty="0"/>
              <a:t>Make a list of things Sasha should have done at A-1 before agreeing to buy the car.</a:t>
            </a:r>
          </a:p>
          <a:p>
            <a:pPr marL="457200" indent="-457200">
              <a:buFont typeface="+mj-lt"/>
              <a:buAutoNum type="arabicPeriod"/>
            </a:pPr>
            <a:r>
              <a:rPr lang="en-US" dirty="0"/>
              <a:t>What promises, if any, did the seller make to her? Did he say anything that could be considered puffing? If so, what?</a:t>
            </a:r>
          </a:p>
          <a:p>
            <a:pPr marL="457200" indent="-457200">
              <a:buFont typeface="+mj-lt"/>
              <a:buAutoNum type="arabicPeriod"/>
            </a:pPr>
            <a:r>
              <a:rPr lang="en-US" dirty="0"/>
              <a:t>What are the advantages and disadvantages to Sasha of obtaining financing and insurance from the dealer?</a:t>
            </a:r>
          </a:p>
        </p:txBody>
      </p:sp>
    </p:spTree>
    <p:extLst>
      <p:ext uri="{BB962C8B-B14F-4D97-AF65-F5344CB8AC3E}">
        <p14:creationId xmlns:p14="http://schemas.microsoft.com/office/powerpoint/2010/main" val="393243581"/>
      </p:ext>
    </p:extLst>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Day 55. Objectives</a:t>
            </a:r>
          </a:p>
        </p:txBody>
      </p:sp>
      <p:sp>
        <p:nvSpPr>
          <p:cNvPr id="3" name="Content Placeholder 2"/>
          <p:cNvSpPr>
            <a:spLocks noGrp="1"/>
          </p:cNvSpPr>
          <p:nvPr>
            <p:ph idx="1"/>
          </p:nvPr>
        </p:nvSpPr>
        <p:spPr>
          <a:xfrm>
            <a:off x="0" y="1609344"/>
            <a:ext cx="12192000" cy="5248656"/>
          </a:xfrm>
        </p:spPr>
        <p:txBody>
          <a:bodyPr/>
          <a:lstStyle/>
          <a:p>
            <a:pPr lvl="1"/>
            <a:r>
              <a:rPr lang="en-US" dirty="0"/>
              <a:t>Students will be able to:</a:t>
            </a:r>
          </a:p>
          <a:p>
            <a:pPr lvl="2"/>
            <a:r>
              <a:rPr lang="en-US" dirty="0"/>
              <a:t>Explain the different types of land ownership, define fee simple and life estate, and describe what happens at death to land owned in these ways;</a:t>
            </a:r>
          </a:p>
          <a:p>
            <a:pPr lvl="2"/>
            <a:r>
              <a:rPr lang="en-US" dirty="0"/>
              <a:t>Explain why banks would be willing to loan money to consumers so that they can purchase homes and what the bank does to ensure that its interests are protected;</a:t>
            </a:r>
          </a:p>
          <a:p>
            <a:pPr lvl="2"/>
            <a:r>
              <a:rPr lang="en-US" dirty="0"/>
              <a:t>Explain how the promissory note and mortgage work together in securing debt covering real property and how they operate in the case of default by the borrower;</a:t>
            </a:r>
          </a:p>
          <a:p>
            <a:pPr lvl="2"/>
            <a:r>
              <a:rPr lang="en-US" dirty="0"/>
              <a:t>Define foreclosure and describe how it works in Massachusetts;</a:t>
            </a:r>
          </a:p>
          <a:p>
            <a:pPr lvl="2"/>
            <a:r>
              <a:rPr lang="en-US" dirty="0"/>
              <a:t>Describe the three types of leases and how they operate in the landlord and tenant relationship;</a:t>
            </a:r>
          </a:p>
          <a:p>
            <a:pPr lvl="2"/>
            <a:r>
              <a:rPr lang="en-US" dirty="0"/>
              <a:t>Define eviction and describe Summary Process in Massachusetts;</a:t>
            </a:r>
          </a:p>
          <a:p>
            <a:pPr lvl="2"/>
            <a:r>
              <a:rPr lang="en-US" dirty="0"/>
              <a:t>List and explain typical provisions found in a leasehold contract; and</a:t>
            </a:r>
          </a:p>
          <a:p>
            <a:pPr lvl="2"/>
            <a:r>
              <a:rPr lang="en-US" dirty="0"/>
              <a:t>Discuss the common issues in landlord and tenant relationships such as: upkeep and repairs, the implied warranty of habitability, implied warranty of quiet enjoyment, rental increases, and security deposit law. </a:t>
            </a:r>
          </a:p>
          <a:p>
            <a:pPr lvl="2"/>
            <a:endParaRPr lang="en-US" dirty="0"/>
          </a:p>
          <a:p>
            <a:pPr lvl="2"/>
            <a:endParaRPr lang="en-US" dirty="0"/>
          </a:p>
        </p:txBody>
      </p:sp>
    </p:spTree>
    <p:extLst>
      <p:ext uri="{BB962C8B-B14F-4D97-AF65-F5344CB8AC3E}">
        <p14:creationId xmlns:p14="http://schemas.microsoft.com/office/powerpoint/2010/main" val="405600559"/>
      </p:ext>
    </p:extLst>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Housing &amp; the Consumer</a:t>
            </a:r>
          </a:p>
        </p:txBody>
      </p:sp>
      <p:sp>
        <p:nvSpPr>
          <p:cNvPr id="3" name="Content Placeholder 2"/>
          <p:cNvSpPr>
            <a:spLocks noGrp="1"/>
          </p:cNvSpPr>
          <p:nvPr>
            <p:ph idx="1"/>
          </p:nvPr>
        </p:nvSpPr>
        <p:spPr>
          <a:xfrm>
            <a:off x="0" y="1609344"/>
            <a:ext cx="12192000" cy="5248656"/>
          </a:xfrm>
        </p:spPr>
        <p:txBody>
          <a:bodyPr>
            <a:normAutofit fontScale="92500" lnSpcReduction="10000"/>
          </a:bodyPr>
          <a:lstStyle/>
          <a:p>
            <a:r>
              <a:rPr lang="en-US" b="1" dirty="0">
                <a:solidFill>
                  <a:srgbClr val="002060"/>
                </a:solidFill>
              </a:rPr>
              <a:t>Note &amp; Mortgage </a:t>
            </a:r>
            <a:r>
              <a:rPr lang="en-US" dirty="0"/>
              <a:t>to Finance a Home Purchase with a Bank:</a:t>
            </a:r>
          </a:p>
          <a:p>
            <a:pPr lvl="1"/>
            <a:r>
              <a:rPr lang="en-US" b="1" u="sng" dirty="0">
                <a:solidFill>
                  <a:srgbClr val="002060"/>
                </a:solidFill>
              </a:rPr>
              <a:t>Bank</a:t>
            </a:r>
            <a:r>
              <a:rPr lang="en-US" b="1" dirty="0">
                <a:solidFill>
                  <a:srgbClr val="002060"/>
                </a:solidFill>
              </a:rPr>
              <a:t> pays </a:t>
            </a:r>
            <a:r>
              <a:rPr lang="en-US" b="1" dirty="0"/>
              <a:t>the seller </a:t>
            </a:r>
            <a:r>
              <a:rPr lang="en-US" dirty="0"/>
              <a:t>of the house at the closing;</a:t>
            </a:r>
          </a:p>
          <a:p>
            <a:pPr lvl="1"/>
            <a:r>
              <a:rPr lang="en-US" b="1" dirty="0">
                <a:solidFill>
                  <a:srgbClr val="002060"/>
                </a:solidFill>
              </a:rPr>
              <a:t>Buyer signs a </a:t>
            </a:r>
            <a:r>
              <a:rPr lang="en-US" b="1" u="sng" dirty="0">
                <a:solidFill>
                  <a:srgbClr val="002060"/>
                </a:solidFill>
              </a:rPr>
              <a:t>promissory note</a:t>
            </a:r>
            <a:r>
              <a:rPr lang="en-US" b="1" dirty="0">
                <a:solidFill>
                  <a:srgbClr val="002060"/>
                </a:solidFill>
              </a:rPr>
              <a:t> for the loan </a:t>
            </a:r>
            <a:r>
              <a:rPr lang="en-US" b="1" dirty="0"/>
              <a:t>he receives from the bank and promises to pay over the term of the loan (often 15 or 30 years) at a fixed interest rate (ex. 5% or 7%) or a variable interest rate (rate changes depending on the market);</a:t>
            </a:r>
          </a:p>
          <a:p>
            <a:pPr lvl="2"/>
            <a:r>
              <a:rPr lang="en-US" b="1" u="sng" dirty="0">
                <a:solidFill>
                  <a:srgbClr val="002060"/>
                </a:solidFill>
              </a:rPr>
              <a:t>Fixed-Rate</a:t>
            </a:r>
            <a:r>
              <a:rPr lang="en-US" b="1" dirty="0">
                <a:solidFill>
                  <a:srgbClr val="002060"/>
                </a:solidFill>
              </a:rPr>
              <a:t> Loan- interest rate remains the same throughout the term of the loan.</a:t>
            </a:r>
          </a:p>
          <a:p>
            <a:pPr lvl="2"/>
            <a:r>
              <a:rPr lang="en-US" b="1" u="sng" dirty="0">
                <a:solidFill>
                  <a:srgbClr val="002060"/>
                </a:solidFill>
              </a:rPr>
              <a:t>Adjustable-Rate</a:t>
            </a:r>
            <a:r>
              <a:rPr lang="en-US" b="1" dirty="0">
                <a:solidFill>
                  <a:srgbClr val="002060"/>
                </a:solidFill>
              </a:rPr>
              <a:t> (or Variable-Rate) Loan- interest rate can change over time</a:t>
            </a:r>
            <a:r>
              <a:rPr lang="en-US" dirty="0">
                <a:solidFill>
                  <a:srgbClr val="002060"/>
                </a:solidFill>
              </a:rPr>
              <a:t> </a:t>
            </a:r>
            <a:r>
              <a:rPr lang="en-US" dirty="0"/>
              <a:t>(often starts low and then increases).</a:t>
            </a:r>
          </a:p>
          <a:p>
            <a:pPr lvl="1"/>
            <a:r>
              <a:rPr lang="en-US" b="1" dirty="0">
                <a:solidFill>
                  <a:srgbClr val="002060"/>
                </a:solidFill>
              </a:rPr>
              <a:t>Buyer also signs a </a:t>
            </a:r>
            <a:r>
              <a:rPr lang="en-US" b="1" u="sng" dirty="0">
                <a:solidFill>
                  <a:srgbClr val="002060"/>
                </a:solidFill>
              </a:rPr>
              <a:t>mortgage</a:t>
            </a:r>
            <a:r>
              <a:rPr lang="en-US" b="1" dirty="0">
                <a:solidFill>
                  <a:srgbClr val="002060"/>
                </a:solidFill>
              </a:rPr>
              <a:t> with the bank </a:t>
            </a:r>
            <a:r>
              <a:rPr lang="en-US" b="1" dirty="0"/>
              <a:t>(a contract that gives the bank a lien or claim against the real property which serves as </a:t>
            </a:r>
            <a:r>
              <a:rPr lang="en-US" b="1" u="sng" dirty="0">
                <a:solidFill>
                  <a:srgbClr val="002060"/>
                </a:solidFill>
              </a:rPr>
              <a:t>collateral</a:t>
            </a:r>
            <a:r>
              <a:rPr lang="en-US" b="1" dirty="0">
                <a:solidFill>
                  <a:srgbClr val="002060"/>
                </a:solidFill>
              </a:rPr>
              <a:t> for the loan, which can be foreclosed upon if payments are not made </a:t>
            </a:r>
            <a:r>
              <a:rPr lang="en-US" b="1" dirty="0"/>
              <a:t>as promised);</a:t>
            </a:r>
          </a:p>
          <a:p>
            <a:pPr lvl="2"/>
            <a:r>
              <a:rPr lang="en-US" b="1" u="sng" dirty="0">
                <a:solidFill>
                  <a:srgbClr val="002060"/>
                </a:solidFill>
              </a:rPr>
              <a:t>Foreclosure</a:t>
            </a:r>
            <a:r>
              <a:rPr lang="en-US" b="1" dirty="0">
                <a:solidFill>
                  <a:srgbClr val="002060"/>
                </a:solidFill>
              </a:rPr>
              <a:t>- process by which secured real property is seized by an unpaid creditor and is sold at auction </a:t>
            </a:r>
            <a:r>
              <a:rPr lang="en-US" b="1" dirty="0"/>
              <a:t>to the highest bidder (often the lender) to retire or reduce the unpaid debt.</a:t>
            </a:r>
          </a:p>
          <a:p>
            <a:r>
              <a:rPr lang="en-US" b="1" u="sng" dirty="0">
                <a:solidFill>
                  <a:srgbClr val="002060"/>
                </a:solidFill>
              </a:rPr>
              <a:t>Real</a:t>
            </a:r>
            <a:r>
              <a:rPr lang="en-US" b="1" dirty="0">
                <a:solidFill>
                  <a:srgbClr val="002060"/>
                </a:solidFill>
              </a:rPr>
              <a:t> Property- land and things permanently attached to it.</a:t>
            </a:r>
          </a:p>
          <a:p>
            <a:pPr lvl="1"/>
            <a:r>
              <a:rPr lang="en-US" b="1" u="sng" dirty="0">
                <a:solidFill>
                  <a:srgbClr val="002060"/>
                </a:solidFill>
              </a:rPr>
              <a:t>Fee Simple</a:t>
            </a:r>
            <a:r>
              <a:rPr lang="en-US" b="1" dirty="0">
                <a:solidFill>
                  <a:srgbClr val="002060"/>
                </a:solidFill>
              </a:rPr>
              <a:t>- complete ownership of real property.</a:t>
            </a:r>
          </a:p>
          <a:p>
            <a:pPr lvl="1"/>
            <a:r>
              <a:rPr lang="en-US" b="1" u="sng" dirty="0">
                <a:solidFill>
                  <a:srgbClr val="002060"/>
                </a:solidFill>
              </a:rPr>
              <a:t>Life Estate</a:t>
            </a:r>
            <a:r>
              <a:rPr lang="en-US" b="1" dirty="0">
                <a:solidFill>
                  <a:srgbClr val="002060"/>
                </a:solidFill>
              </a:rPr>
              <a:t>- an ownership interest in real property for the duration of one’s life.</a:t>
            </a:r>
          </a:p>
          <a:p>
            <a:pPr lvl="2"/>
            <a:r>
              <a:rPr lang="en-US" b="1" dirty="0">
                <a:solidFill>
                  <a:srgbClr val="002060"/>
                </a:solidFill>
              </a:rPr>
              <a:t>At death the ownership interest may:</a:t>
            </a:r>
          </a:p>
          <a:p>
            <a:pPr lvl="3"/>
            <a:r>
              <a:rPr lang="en-US" b="1" dirty="0"/>
              <a:t>(1) </a:t>
            </a:r>
            <a:r>
              <a:rPr lang="en-US" b="1" dirty="0">
                <a:solidFill>
                  <a:srgbClr val="002060"/>
                </a:solidFill>
              </a:rPr>
              <a:t>Revert</a:t>
            </a:r>
            <a:r>
              <a:rPr lang="en-US" b="1" dirty="0"/>
              <a:t> to the person who created the life estate (Grantor);</a:t>
            </a:r>
          </a:p>
          <a:p>
            <a:pPr lvl="3"/>
            <a:r>
              <a:rPr lang="en-US" b="1" dirty="0"/>
              <a:t>(2) Go to a designated person </a:t>
            </a:r>
            <a:r>
              <a:rPr lang="en-US" b="1" dirty="0">
                <a:solidFill>
                  <a:srgbClr val="002060"/>
                </a:solidFill>
              </a:rPr>
              <a:t>(</a:t>
            </a:r>
            <a:r>
              <a:rPr lang="en-US" b="1" dirty="0" err="1">
                <a:solidFill>
                  <a:srgbClr val="002060"/>
                </a:solidFill>
              </a:rPr>
              <a:t>Remainderman</a:t>
            </a:r>
            <a:r>
              <a:rPr lang="en-US" b="1" dirty="0">
                <a:solidFill>
                  <a:srgbClr val="002060"/>
                </a:solidFill>
              </a:rPr>
              <a:t>); or</a:t>
            </a:r>
          </a:p>
          <a:p>
            <a:pPr lvl="3"/>
            <a:r>
              <a:rPr lang="en-US" b="1" dirty="0"/>
              <a:t>(3) Go to a </a:t>
            </a:r>
            <a:r>
              <a:rPr lang="en-US" b="1" dirty="0">
                <a:solidFill>
                  <a:srgbClr val="002060"/>
                </a:solidFill>
              </a:rPr>
              <a:t>successor life tenant.</a:t>
            </a:r>
          </a:p>
          <a:p>
            <a:endParaRPr lang="en-US" dirty="0"/>
          </a:p>
        </p:txBody>
      </p:sp>
    </p:spTree>
    <p:extLst>
      <p:ext uri="{BB962C8B-B14F-4D97-AF65-F5344CB8AC3E}">
        <p14:creationId xmlns:p14="http://schemas.microsoft.com/office/powerpoint/2010/main" val="239778282"/>
      </p:ext>
    </p:extLst>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Residential Leases</a:t>
            </a:r>
          </a:p>
        </p:txBody>
      </p:sp>
      <p:sp>
        <p:nvSpPr>
          <p:cNvPr id="3" name="Content Placeholder 2"/>
          <p:cNvSpPr>
            <a:spLocks noGrp="1"/>
          </p:cNvSpPr>
          <p:nvPr>
            <p:ph idx="1"/>
          </p:nvPr>
        </p:nvSpPr>
        <p:spPr>
          <a:xfrm>
            <a:off x="0" y="1609344"/>
            <a:ext cx="12192000" cy="5248656"/>
          </a:xfrm>
        </p:spPr>
        <p:txBody>
          <a:bodyPr>
            <a:normAutofit lnSpcReduction="10000"/>
          </a:bodyPr>
          <a:lstStyle/>
          <a:p>
            <a:r>
              <a:rPr lang="en-US" b="1" dirty="0"/>
              <a:t>Leasehold- the legal interest a tenant has in residential property leased from the landlord.</a:t>
            </a:r>
          </a:p>
          <a:p>
            <a:r>
              <a:rPr lang="en-US" b="1" u="sng" dirty="0">
                <a:solidFill>
                  <a:srgbClr val="002060"/>
                </a:solidFill>
              </a:rPr>
              <a:t>Lease</a:t>
            </a:r>
            <a:r>
              <a:rPr lang="en-US" b="1" dirty="0">
                <a:solidFill>
                  <a:srgbClr val="002060"/>
                </a:solidFill>
              </a:rPr>
              <a:t>- rental agreement between a landlord and tenant </a:t>
            </a:r>
            <a:r>
              <a:rPr lang="en-US" b="1" dirty="0"/>
              <a:t>which specifies the property to be rented, the amount of rent to be paid, the term of the rental agreement, and any rights, duties, and obligations of the parties.</a:t>
            </a:r>
          </a:p>
          <a:p>
            <a:pPr lvl="1"/>
            <a:r>
              <a:rPr lang="en-US" b="1" u="sng" dirty="0">
                <a:solidFill>
                  <a:srgbClr val="002060"/>
                </a:solidFill>
              </a:rPr>
              <a:t>Landlord</a:t>
            </a:r>
            <a:r>
              <a:rPr lang="en-US" b="1" dirty="0">
                <a:solidFill>
                  <a:srgbClr val="002060"/>
                </a:solidFill>
              </a:rPr>
              <a:t>- owner of the land.</a:t>
            </a:r>
          </a:p>
          <a:p>
            <a:pPr lvl="1"/>
            <a:r>
              <a:rPr lang="en-US" b="1" u="sng" dirty="0">
                <a:solidFill>
                  <a:srgbClr val="002060"/>
                </a:solidFill>
              </a:rPr>
              <a:t>Tenant</a:t>
            </a:r>
            <a:r>
              <a:rPr lang="en-US" b="1" dirty="0">
                <a:solidFill>
                  <a:srgbClr val="002060"/>
                </a:solidFill>
              </a:rPr>
              <a:t>- renter.</a:t>
            </a:r>
          </a:p>
          <a:p>
            <a:pPr lvl="1"/>
            <a:r>
              <a:rPr lang="en-US" dirty="0"/>
              <a:t>Before you sign a lease: (1) inspect the property and (2) read the lease closely (usually in landlord’s favor).</a:t>
            </a:r>
          </a:p>
          <a:p>
            <a:r>
              <a:rPr lang="en-US" b="1" dirty="0"/>
              <a:t>Types of Leases:</a:t>
            </a:r>
          </a:p>
          <a:p>
            <a:pPr lvl="1"/>
            <a:r>
              <a:rPr lang="en-US" b="1" u="sng" dirty="0">
                <a:solidFill>
                  <a:srgbClr val="002060"/>
                </a:solidFill>
              </a:rPr>
              <a:t>Tenancy for Years</a:t>
            </a:r>
            <a:r>
              <a:rPr lang="en-US" b="1" dirty="0">
                <a:solidFill>
                  <a:srgbClr val="002060"/>
                </a:solidFill>
              </a:rPr>
              <a:t>- any lease for a fixed period of time </a:t>
            </a:r>
            <a:r>
              <a:rPr lang="en-US" b="1" dirty="0"/>
              <a:t>(landlord may not raise the rent or evict the tenant during the term of the lease).</a:t>
            </a:r>
          </a:p>
          <a:p>
            <a:pPr lvl="1"/>
            <a:r>
              <a:rPr lang="en-US" b="1" u="sng" dirty="0">
                <a:solidFill>
                  <a:srgbClr val="002060"/>
                </a:solidFill>
              </a:rPr>
              <a:t>Month to Month</a:t>
            </a:r>
            <a:r>
              <a:rPr lang="en-US" b="1" dirty="0">
                <a:solidFill>
                  <a:srgbClr val="002060"/>
                </a:solidFill>
              </a:rPr>
              <a:t>- a lease enabling the tenant to leave with 30 days’ notice and the landlord to raise the rent or evict the tenant with 30 days’ notice.</a:t>
            </a:r>
          </a:p>
          <a:p>
            <a:pPr lvl="1"/>
            <a:r>
              <a:rPr lang="en-US" b="1" u="sng" dirty="0">
                <a:solidFill>
                  <a:srgbClr val="002060"/>
                </a:solidFill>
              </a:rPr>
              <a:t>Tenancy At Will</a:t>
            </a:r>
            <a:r>
              <a:rPr lang="en-US" b="1" dirty="0">
                <a:solidFill>
                  <a:srgbClr val="002060"/>
                </a:solidFill>
              </a:rPr>
              <a:t>- an arrangement in which a tenant remains on rented property beyond the end of the lease with the understanding that the tenant may leave or be asked to leave at any time.</a:t>
            </a:r>
          </a:p>
          <a:p>
            <a:r>
              <a:rPr lang="en-US" b="1" u="sng" dirty="0">
                <a:solidFill>
                  <a:srgbClr val="002060"/>
                </a:solidFill>
              </a:rPr>
              <a:t>Eviction</a:t>
            </a:r>
            <a:r>
              <a:rPr lang="en-US" b="1" dirty="0">
                <a:solidFill>
                  <a:srgbClr val="002060"/>
                </a:solidFill>
              </a:rPr>
              <a:t>- the legal process by which landlords expel tenants</a:t>
            </a:r>
            <a:r>
              <a:rPr lang="en-US" b="1" dirty="0"/>
              <a:t> who are in breach of their lease </a:t>
            </a:r>
            <a:r>
              <a:rPr lang="en-US" dirty="0"/>
              <a:t>contracts (require prior notice to </a:t>
            </a:r>
            <a:r>
              <a:rPr lang="en-US" b="1" dirty="0">
                <a:solidFill>
                  <a:srgbClr val="002060"/>
                </a:solidFill>
              </a:rPr>
              <a:t>tenants, who can bring counterclaims (Sanitary Code Violations </a:t>
            </a:r>
            <a:r>
              <a:rPr lang="en-US" dirty="0"/>
              <a:t>etc.) and be heard in a Summary Process proceeding in court.</a:t>
            </a:r>
          </a:p>
        </p:txBody>
      </p:sp>
    </p:spTree>
    <p:extLst>
      <p:ext uri="{BB962C8B-B14F-4D97-AF65-F5344CB8AC3E}">
        <p14:creationId xmlns:p14="http://schemas.microsoft.com/office/powerpoint/2010/main" val="2953355152"/>
      </p:ext>
    </p:extLst>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Typical Residential Lease Provisions</a:t>
            </a:r>
          </a:p>
        </p:txBody>
      </p:sp>
      <p:sp>
        <p:nvSpPr>
          <p:cNvPr id="3" name="Content Placeholder 2"/>
          <p:cNvSpPr>
            <a:spLocks noGrp="1"/>
          </p:cNvSpPr>
          <p:nvPr>
            <p:ph idx="1"/>
          </p:nvPr>
        </p:nvSpPr>
        <p:spPr>
          <a:xfrm>
            <a:off x="0" y="1609344"/>
            <a:ext cx="12192000" cy="5248656"/>
          </a:xfrm>
        </p:spPr>
        <p:txBody>
          <a:bodyPr>
            <a:normAutofit/>
          </a:bodyPr>
          <a:lstStyle/>
          <a:p>
            <a:r>
              <a:rPr lang="en-US" b="1" dirty="0">
                <a:solidFill>
                  <a:srgbClr val="002060"/>
                </a:solidFill>
              </a:rPr>
              <a:t>Paying Rent:</a:t>
            </a:r>
          </a:p>
          <a:p>
            <a:pPr lvl="1"/>
            <a:r>
              <a:rPr lang="en-US" dirty="0"/>
              <a:t>Amount and dates rent is due (usually the first day of each month).</a:t>
            </a:r>
          </a:p>
          <a:p>
            <a:pPr lvl="1"/>
            <a:r>
              <a:rPr lang="en-US" dirty="0"/>
              <a:t>If rent is not paid the landlord can evict the tenant.</a:t>
            </a:r>
          </a:p>
          <a:p>
            <a:r>
              <a:rPr lang="en-US" b="1" dirty="0">
                <a:solidFill>
                  <a:srgbClr val="002060"/>
                </a:solidFill>
              </a:rPr>
              <a:t>Raising Rent:</a:t>
            </a:r>
          </a:p>
          <a:p>
            <a:pPr lvl="1"/>
            <a:r>
              <a:rPr lang="en-US" dirty="0"/>
              <a:t>Landlords cannot generally raise rent during the term of the lease but can do so at the end of the term.</a:t>
            </a:r>
          </a:p>
          <a:p>
            <a:pPr lvl="1"/>
            <a:r>
              <a:rPr lang="en-US" dirty="0"/>
              <a:t>Some cities have rent control laws, which limit the amount that rent can be raised.</a:t>
            </a:r>
          </a:p>
          <a:p>
            <a:r>
              <a:rPr lang="en-US" b="1" dirty="0">
                <a:solidFill>
                  <a:srgbClr val="002060"/>
                </a:solidFill>
              </a:rPr>
              <a:t>Upkeep &amp; Repairs:</a:t>
            </a:r>
          </a:p>
          <a:p>
            <a:pPr lvl="1"/>
            <a:r>
              <a:rPr lang="en-US" b="1" dirty="0">
                <a:solidFill>
                  <a:srgbClr val="002060"/>
                </a:solidFill>
              </a:rPr>
              <a:t>Implied Warranty of </a:t>
            </a:r>
            <a:r>
              <a:rPr lang="en-US" b="1" u="sng" dirty="0">
                <a:solidFill>
                  <a:srgbClr val="002060"/>
                </a:solidFill>
              </a:rPr>
              <a:t>Habitability</a:t>
            </a:r>
            <a:r>
              <a:rPr lang="en-US" b="1" dirty="0">
                <a:solidFill>
                  <a:srgbClr val="002060"/>
                </a:solidFill>
              </a:rPr>
              <a:t>- the implied or unwritten obligation of the landlord to provide a unit fit for human habitation.</a:t>
            </a:r>
          </a:p>
          <a:p>
            <a:pPr lvl="1"/>
            <a:r>
              <a:rPr lang="en-US" b="1" dirty="0"/>
              <a:t>Landlord has a duty to keep his units and common areas in good repair </a:t>
            </a:r>
            <a:r>
              <a:rPr lang="en-US" dirty="0"/>
              <a:t>and must fix the property so that it conforms with the State Housing/Sanitary Code (sets minimum standards for repairs and living conditions).</a:t>
            </a:r>
          </a:p>
          <a:p>
            <a:r>
              <a:rPr lang="en-US" b="1" dirty="0">
                <a:solidFill>
                  <a:srgbClr val="002060"/>
                </a:solidFill>
              </a:rPr>
              <a:t>Tenant has the Right to Use the Property </a:t>
            </a:r>
            <a:r>
              <a:rPr lang="en-US" dirty="0"/>
              <a:t>(only the uses stated in the lease):</a:t>
            </a:r>
          </a:p>
          <a:p>
            <a:pPr lvl="1"/>
            <a:r>
              <a:rPr lang="en-US" dirty="0"/>
              <a:t>Tenant has the duty to take care of (routine cleaning) and return the property to the landlord in good condition at the end of the lease.</a:t>
            </a:r>
          </a:p>
          <a:p>
            <a:pPr lvl="1"/>
            <a:r>
              <a:rPr lang="en-US" dirty="0"/>
              <a:t>Tenants are not responsible for normal wear and tear or ordinary use of the property.</a:t>
            </a:r>
          </a:p>
        </p:txBody>
      </p:sp>
    </p:spTree>
    <p:extLst>
      <p:ext uri="{BB962C8B-B14F-4D97-AF65-F5344CB8AC3E}">
        <p14:creationId xmlns:p14="http://schemas.microsoft.com/office/powerpoint/2010/main" val="3001689068"/>
      </p:ext>
    </p:extLst>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More Typical residential lease Provisions</a:t>
            </a:r>
          </a:p>
        </p:txBody>
      </p:sp>
      <p:sp>
        <p:nvSpPr>
          <p:cNvPr id="3" name="Content Placeholder 2"/>
          <p:cNvSpPr>
            <a:spLocks noGrp="1"/>
          </p:cNvSpPr>
          <p:nvPr>
            <p:ph idx="1"/>
          </p:nvPr>
        </p:nvSpPr>
        <p:spPr>
          <a:xfrm>
            <a:off x="0" y="1609344"/>
            <a:ext cx="12192000" cy="5248656"/>
          </a:xfrm>
        </p:spPr>
        <p:txBody>
          <a:bodyPr>
            <a:normAutofit fontScale="92500" lnSpcReduction="10000"/>
          </a:bodyPr>
          <a:lstStyle/>
          <a:p>
            <a:r>
              <a:rPr lang="en-US" b="1" u="sng" dirty="0">
                <a:solidFill>
                  <a:srgbClr val="002060"/>
                </a:solidFill>
              </a:rPr>
              <a:t>Security Deposits</a:t>
            </a:r>
            <a:r>
              <a:rPr lang="en-US" b="1" dirty="0">
                <a:solidFill>
                  <a:srgbClr val="002060"/>
                </a:solidFill>
              </a:rPr>
              <a:t>- landlord has a right to request a security deposit at the signing of the lease to pay for damages or return to the tenant within a reasonable time after the end of the lease term.</a:t>
            </a:r>
          </a:p>
          <a:p>
            <a:pPr lvl="1"/>
            <a:r>
              <a:rPr lang="en-US" dirty="0"/>
              <a:t>Can be no more than 1 month’s rent;</a:t>
            </a:r>
          </a:p>
          <a:p>
            <a:pPr lvl="1"/>
            <a:r>
              <a:rPr lang="en-US" dirty="0"/>
              <a:t>Must be held in separate a MA bank account in tenant’s name;</a:t>
            </a:r>
          </a:p>
          <a:p>
            <a:pPr lvl="1"/>
            <a:r>
              <a:rPr lang="en-US" dirty="0"/>
              <a:t>Must earn interest; and</a:t>
            </a:r>
          </a:p>
          <a:p>
            <a:pPr lvl="1"/>
            <a:r>
              <a:rPr lang="en-US" dirty="0"/>
              <a:t>Landlord must give an itemize list of damages to compare with the written entrance inspection of the unit.</a:t>
            </a:r>
          </a:p>
          <a:p>
            <a:r>
              <a:rPr lang="en-US" b="1" dirty="0">
                <a:solidFill>
                  <a:srgbClr val="002060"/>
                </a:solidFill>
              </a:rPr>
              <a:t>Tenants cannot change the structure or character of the property </a:t>
            </a:r>
            <a:r>
              <a:rPr lang="en-US" b="1" dirty="0"/>
              <a:t>without permission of landlord.</a:t>
            </a:r>
          </a:p>
          <a:p>
            <a:pPr lvl="1"/>
            <a:r>
              <a:rPr lang="en-US" b="1" dirty="0"/>
              <a:t>Improvements and </a:t>
            </a:r>
            <a:r>
              <a:rPr lang="en-US" b="1" u="sng" dirty="0"/>
              <a:t>fixtures</a:t>
            </a:r>
            <a:r>
              <a:rPr lang="en-US" b="1" dirty="0"/>
              <a:t> (items attached to the property that cannot be removed without damaging the property) stay with the property and cannot be removed after the lease ends.</a:t>
            </a:r>
          </a:p>
          <a:p>
            <a:r>
              <a:rPr lang="en-US" b="1" dirty="0">
                <a:solidFill>
                  <a:srgbClr val="002060"/>
                </a:solidFill>
              </a:rPr>
              <a:t>Responsibility for Injuries (waivers of negligence liability in residential leases are not enforceable in MA </a:t>
            </a:r>
            <a:r>
              <a:rPr lang="en-US" b="1" dirty="0"/>
              <a:t>under MGL c. 186 § 15).</a:t>
            </a:r>
          </a:p>
          <a:p>
            <a:r>
              <a:rPr lang="en-US" b="1" dirty="0">
                <a:solidFill>
                  <a:srgbClr val="002060"/>
                </a:solidFill>
              </a:rPr>
              <a:t>Landlord Access &amp; Inspection </a:t>
            </a:r>
            <a:r>
              <a:rPr lang="en-US" dirty="0"/>
              <a:t>(for repairs must be made at a reasonable time and usually with notice).</a:t>
            </a:r>
          </a:p>
          <a:p>
            <a:r>
              <a:rPr lang="en-US" b="1" dirty="0"/>
              <a:t>Future Rules &amp; Regulations </a:t>
            </a:r>
            <a:r>
              <a:rPr lang="en-US" dirty="0"/>
              <a:t>(good idea for it to say “reasonable” rules made).</a:t>
            </a:r>
          </a:p>
          <a:p>
            <a:r>
              <a:rPr lang="en-US" b="1" dirty="0"/>
              <a:t>Sublease</a:t>
            </a:r>
            <a:r>
              <a:rPr lang="en-US" dirty="0"/>
              <a:t> (original lease provisions remain- you need landlord permission to sublease to another).</a:t>
            </a:r>
          </a:p>
          <a:p>
            <a:r>
              <a:rPr lang="en-US" b="1" dirty="0">
                <a:solidFill>
                  <a:srgbClr val="002060"/>
                </a:solidFill>
              </a:rPr>
              <a:t>Implied Warranty of </a:t>
            </a:r>
            <a:r>
              <a:rPr lang="en-US" b="1" u="sng" dirty="0">
                <a:solidFill>
                  <a:srgbClr val="002060"/>
                </a:solidFill>
              </a:rPr>
              <a:t>Quiet Enjoyment</a:t>
            </a:r>
            <a:r>
              <a:rPr lang="en-US" b="1" dirty="0">
                <a:solidFill>
                  <a:srgbClr val="002060"/>
                </a:solidFill>
              </a:rPr>
              <a:t>- tenant has a right to use and enjoy the property without being disturbed by the landlord or other tenants (this exists whether it is stated in the lease of not).</a:t>
            </a:r>
            <a:endParaRPr lang="en-US" dirty="0"/>
          </a:p>
          <a:p>
            <a:pPr lvl="1"/>
            <a:endParaRPr lang="en-US" dirty="0"/>
          </a:p>
        </p:txBody>
      </p:sp>
    </p:spTree>
    <p:extLst>
      <p:ext uri="{BB962C8B-B14F-4D97-AF65-F5344CB8AC3E}">
        <p14:creationId xmlns:p14="http://schemas.microsoft.com/office/powerpoint/2010/main" val="363370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Why does Law Exist?</a:t>
            </a:r>
          </a:p>
        </p:txBody>
      </p:sp>
      <p:sp>
        <p:nvSpPr>
          <p:cNvPr id="3" name="Content Placeholder 2"/>
          <p:cNvSpPr>
            <a:spLocks noGrp="1"/>
          </p:cNvSpPr>
          <p:nvPr>
            <p:ph idx="1"/>
          </p:nvPr>
        </p:nvSpPr>
        <p:spPr>
          <a:xfrm>
            <a:off x="0" y="1609344"/>
            <a:ext cx="12192000" cy="5248656"/>
          </a:xfrm>
        </p:spPr>
        <p:txBody>
          <a:bodyPr>
            <a:normAutofit/>
          </a:bodyPr>
          <a:lstStyle/>
          <a:p>
            <a:r>
              <a:rPr lang="en-US" dirty="0"/>
              <a:t>Without rules or laws what would society look like? </a:t>
            </a:r>
          </a:p>
          <a:p>
            <a:r>
              <a:rPr lang="en-US" dirty="0"/>
              <a:t>What would the world look like?</a:t>
            </a:r>
          </a:p>
          <a:p>
            <a:r>
              <a:rPr lang="en-US" dirty="0"/>
              <a:t>Would you know the difference between right or wrong? </a:t>
            </a:r>
          </a:p>
          <a:p>
            <a:r>
              <a:rPr lang="en-US" dirty="0"/>
              <a:t>Would there actually be any difference between right and wrong?</a:t>
            </a:r>
          </a:p>
          <a:p>
            <a:r>
              <a:rPr lang="en-US" dirty="0"/>
              <a:t>How would people act differently in society if laws did not exist?</a:t>
            </a:r>
          </a:p>
          <a:p>
            <a:pPr marL="0" indent="0">
              <a:buNone/>
            </a:pPr>
            <a:endParaRPr lang="en-US" dirty="0"/>
          </a:p>
          <a:p>
            <a:r>
              <a:rPr lang="en-US" b="1" dirty="0">
                <a:solidFill>
                  <a:srgbClr val="002060"/>
                </a:solidFill>
              </a:rPr>
              <a:t>In the absence of law there would be </a:t>
            </a:r>
            <a:r>
              <a:rPr lang="en-US" b="1" u="sng" dirty="0">
                <a:solidFill>
                  <a:srgbClr val="002060"/>
                </a:solidFill>
              </a:rPr>
              <a:t>confusion and disorder</a:t>
            </a:r>
            <a:r>
              <a:rPr lang="en-US" b="1" dirty="0">
                <a:solidFill>
                  <a:srgbClr val="002060"/>
                </a:solidFill>
              </a:rPr>
              <a:t>.</a:t>
            </a:r>
          </a:p>
        </p:txBody>
      </p:sp>
    </p:spTree>
    <p:extLst>
      <p:ext uri="{BB962C8B-B14F-4D97-AF65-F5344CB8AC3E}">
        <p14:creationId xmlns:p14="http://schemas.microsoft.com/office/powerpoint/2010/main" val="7663803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Campaign Finance Reform: Ongoing Debate</a:t>
            </a:r>
          </a:p>
        </p:txBody>
      </p:sp>
      <p:sp>
        <p:nvSpPr>
          <p:cNvPr id="3" name="Content Placeholder 2"/>
          <p:cNvSpPr>
            <a:spLocks noGrp="1"/>
          </p:cNvSpPr>
          <p:nvPr>
            <p:ph idx="1"/>
          </p:nvPr>
        </p:nvSpPr>
        <p:spPr>
          <a:xfrm>
            <a:off x="0" y="1609344"/>
            <a:ext cx="12192000" cy="5248656"/>
          </a:xfrm>
        </p:spPr>
        <p:txBody>
          <a:bodyPr>
            <a:normAutofit/>
          </a:bodyPr>
          <a:lstStyle/>
          <a:p>
            <a:r>
              <a:rPr lang="en-US" b="1" dirty="0"/>
              <a:t>Proponents of reform criticize the current private campaign finance system argue:</a:t>
            </a:r>
          </a:p>
          <a:p>
            <a:pPr lvl="1"/>
            <a:r>
              <a:rPr lang="en-US" dirty="0"/>
              <a:t>It is </a:t>
            </a:r>
            <a:r>
              <a:rPr lang="en-US" b="1" dirty="0"/>
              <a:t>hard for middle or lower income people run for office because they raise less money;</a:t>
            </a:r>
          </a:p>
          <a:p>
            <a:pPr lvl="1"/>
            <a:r>
              <a:rPr lang="en-US" dirty="0"/>
              <a:t>Special interest groups receive favors in exchange for donating campaign money; and</a:t>
            </a:r>
          </a:p>
          <a:p>
            <a:pPr lvl="1"/>
            <a:r>
              <a:rPr lang="en-US" dirty="0"/>
              <a:t>Elected officials spend more time raising money than doing their jobs.</a:t>
            </a:r>
          </a:p>
          <a:p>
            <a:r>
              <a:rPr lang="en-US" b="1" dirty="0"/>
              <a:t>Opponents of reform</a:t>
            </a:r>
            <a:r>
              <a:rPr lang="en-US" dirty="0"/>
              <a:t> argue:</a:t>
            </a:r>
          </a:p>
          <a:p>
            <a:pPr lvl="1"/>
            <a:r>
              <a:rPr lang="en-US" dirty="0"/>
              <a:t>Campaign donation is protected by the First Amendment as a </a:t>
            </a:r>
            <a:r>
              <a:rPr lang="en-US" b="1" dirty="0"/>
              <a:t>form of free speech;</a:t>
            </a:r>
          </a:p>
          <a:p>
            <a:pPr lvl="1"/>
            <a:r>
              <a:rPr lang="en-US" dirty="0"/>
              <a:t>It violates Constitutional rights to limit how much a candidate can spend on a campaign; and</a:t>
            </a:r>
          </a:p>
          <a:p>
            <a:pPr lvl="1"/>
            <a:r>
              <a:rPr lang="en-US" dirty="0"/>
              <a:t>It would be difficult or impossible to create enforceable reform laws.</a:t>
            </a:r>
          </a:p>
          <a:p>
            <a:pPr lvl="1"/>
            <a:endParaRPr lang="en-US" dirty="0"/>
          </a:p>
          <a:p>
            <a:r>
              <a:rPr lang="en-US" dirty="0"/>
              <a:t>Where do you stand on the issue?</a:t>
            </a:r>
          </a:p>
          <a:p>
            <a:r>
              <a:rPr lang="en-US" dirty="0"/>
              <a:t>Should judges ever be elected?</a:t>
            </a:r>
          </a:p>
        </p:txBody>
      </p:sp>
    </p:spTree>
    <p:extLst>
      <p:ext uri="{BB962C8B-B14F-4D97-AF65-F5344CB8AC3E}">
        <p14:creationId xmlns:p14="http://schemas.microsoft.com/office/powerpoint/2010/main" val="2732656593"/>
      </p:ext>
    </p:extLst>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333. What is the legal name for the loan document signed by a borrower at the purchase of a home that indicates the principal amount to be borrowed, the interest rate, and the provisions of the loan?</a:t>
            </a:r>
          </a:p>
          <a:p>
            <a:pPr marL="0" indent="0">
              <a:buNone/>
            </a:pPr>
            <a:r>
              <a:rPr lang="en-US" dirty="0"/>
              <a:t>A. mortgage</a:t>
            </a:r>
          </a:p>
          <a:p>
            <a:pPr marL="0" indent="0">
              <a:buNone/>
            </a:pPr>
            <a:r>
              <a:rPr lang="en-US" dirty="0"/>
              <a:t>B. loan and security agreement</a:t>
            </a:r>
          </a:p>
          <a:p>
            <a:pPr marL="0" indent="0">
              <a:buNone/>
            </a:pPr>
            <a:r>
              <a:rPr lang="en-US" dirty="0"/>
              <a:t>C. promissory note</a:t>
            </a:r>
          </a:p>
          <a:p>
            <a:pPr marL="0" indent="0">
              <a:buNone/>
            </a:pPr>
            <a:r>
              <a:rPr lang="en-US" dirty="0"/>
              <a:t>D. financing statement</a:t>
            </a:r>
          </a:p>
          <a:p>
            <a:pPr marL="0" indent="0">
              <a:buNone/>
            </a:pPr>
            <a:endParaRPr lang="en-US" dirty="0"/>
          </a:p>
          <a:p>
            <a:pPr marL="0" indent="0">
              <a:buNone/>
            </a:pPr>
            <a:r>
              <a:rPr lang="en-US" dirty="0"/>
              <a:t>334. Real property is defined as which of the following?</a:t>
            </a:r>
          </a:p>
          <a:p>
            <a:pPr marL="0" indent="0">
              <a:buNone/>
            </a:pPr>
            <a:r>
              <a:rPr lang="en-US" dirty="0"/>
              <a:t>A. personal items and things</a:t>
            </a:r>
          </a:p>
          <a:p>
            <a:pPr marL="0" indent="0">
              <a:buNone/>
            </a:pPr>
            <a:r>
              <a:rPr lang="en-US" dirty="0"/>
              <a:t>B. vehicles and any expensive property</a:t>
            </a:r>
          </a:p>
          <a:p>
            <a:pPr marL="0" indent="0">
              <a:buNone/>
            </a:pPr>
            <a:r>
              <a:rPr lang="en-US" dirty="0"/>
              <a:t>C. land and things permanently attached to it</a:t>
            </a:r>
          </a:p>
          <a:p>
            <a:pPr marL="0" indent="0">
              <a:buNone/>
            </a:pPr>
            <a:r>
              <a:rPr lang="en-US" dirty="0"/>
              <a:t>D. all of the above</a:t>
            </a:r>
          </a:p>
        </p:txBody>
      </p:sp>
    </p:spTree>
    <p:extLst>
      <p:ext uri="{BB962C8B-B14F-4D97-AF65-F5344CB8AC3E}">
        <p14:creationId xmlns:p14="http://schemas.microsoft.com/office/powerpoint/2010/main" val="3632566297"/>
      </p:ext>
    </p:extLst>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335. What is the term for complete ownership of real property?</a:t>
            </a:r>
          </a:p>
          <a:p>
            <a:pPr marL="0" indent="0">
              <a:buNone/>
            </a:pPr>
            <a:r>
              <a:rPr lang="en-US" dirty="0"/>
              <a:t>A. fee simple</a:t>
            </a:r>
          </a:p>
          <a:p>
            <a:pPr marL="0" indent="0">
              <a:buNone/>
            </a:pPr>
            <a:r>
              <a:rPr lang="en-US" dirty="0"/>
              <a:t>B. fee tail</a:t>
            </a:r>
          </a:p>
          <a:p>
            <a:pPr marL="0" indent="0">
              <a:buNone/>
            </a:pPr>
            <a:r>
              <a:rPr lang="en-US" dirty="0"/>
              <a:t>C. life estate</a:t>
            </a:r>
          </a:p>
          <a:p>
            <a:pPr marL="0" indent="0">
              <a:buNone/>
            </a:pPr>
            <a:r>
              <a:rPr lang="en-US" dirty="0"/>
              <a:t>D. leasehold estate</a:t>
            </a:r>
          </a:p>
          <a:p>
            <a:pPr marL="0" indent="0">
              <a:buNone/>
            </a:pPr>
            <a:endParaRPr lang="en-US" dirty="0"/>
          </a:p>
          <a:p>
            <a:pPr marL="0" indent="0">
              <a:buNone/>
            </a:pPr>
            <a:r>
              <a:rPr lang="en-US" dirty="0"/>
              <a:t>336. What could happen to an interest in real property at the termination of a life estate due to the death of the life tenant?</a:t>
            </a:r>
          </a:p>
          <a:p>
            <a:pPr marL="0" indent="0">
              <a:buNone/>
            </a:pPr>
            <a:r>
              <a:rPr lang="en-US" dirty="0"/>
              <a:t>A. reversion to the grantor</a:t>
            </a:r>
          </a:p>
          <a:p>
            <a:pPr marL="0" indent="0">
              <a:buNone/>
            </a:pPr>
            <a:r>
              <a:rPr lang="en-US" dirty="0"/>
              <a:t>B. pass to a successor life tenant</a:t>
            </a:r>
          </a:p>
          <a:p>
            <a:pPr marL="0" indent="0">
              <a:buNone/>
            </a:pPr>
            <a:r>
              <a:rPr lang="en-US" dirty="0"/>
              <a:t>C. pass to a </a:t>
            </a:r>
            <a:r>
              <a:rPr lang="en-US" dirty="0" err="1"/>
              <a:t>remainderman</a:t>
            </a:r>
            <a:endParaRPr lang="en-US" dirty="0"/>
          </a:p>
          <a:p>
            <a:pPr marL="0" indent="0">
              <a:buNone/>
            </a:pPr>
            <a:r>
              <a:rPr lang="en-US" dirty="0"/>
              <a:t>D. all of the above</a:t>
            </a:r>
          </a:p>
        </p:txBody>
      </p:sp>
    </p:spTree>
    <p:extLst>
      <p:ext uri="{BB962C8B-B14F-4D97-AF65-F5344CB8AC3E}">
        <p14:creationId xmlns:p14="http://schemas.microsoft.com/office/powerpoint/2010/main" val="1827538916"/>
      </p:ext>
    </p:extLst>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lnSpcReduction="10000"/>
          </a:bodyPr>
          <a:lstStyle/>
          <a:p>
            <a:pPr marL="0" indent="0">
              <a:buNone/>
            </a:pPr>
            <a:r>
              <a:rPr lang="en-US" dirty="0"/>
              <a:t>337. Jones has a fee simple ownership in </a:t>
            </a:r>
            <a:r>
              <a:rPr lang="en-US" dirty="0" err="1"/>
              <a:t>Blackacre</a:t>
            </a:r>
            <a:r>
              <a:rPr lang="en-US" dirty="0"/>
              <a:t> but grants a life estate to Anderson for the duration of his life. After three years Anderson dies. Who owns what interest in </a:t>
            </a:r>
            <a:r>
              <a:rPr lang="en-US" dirty="0" err="1"/>
              <a:t>Blackacre</a:t>
            </a:r>
            <a:r>
              <a:rPr lang="en-US" dirty="0"/>
              <a:t>?</a:t>
            </a:r>
          </a:p>
          <a:p>
            <a:pPr marL="0" indent="0">
              <a:buNone/>
            </a:pPr>
            <a:r>
              <a:rPr lang="en-US" dirty="0"/>
              <a:t>A. Jones owns a fee simple in </a:t>
            </a:r>
            <a:r>
              <a:rPr lang="en-US" dirty="0" err="1"/>
              <a:t>Blackacre</a:t>
            </a:r>
            <a:endParaRPr lang="en-US" dirty="0"/>
          </a:p>
          <a:p>
            <a:pPr marL="0" indent="0">
              <a:buNone/>
            </a:pPr>
            <a:r>
              <a:rPr lang="en-US" dirty="0"/>
              <a:t>B. Anderson’s heirs own a fee simple in </a:t>
            </a:r>
            <a:r>
              <a:rPr lang="en-US" dirty="0" err="1"/>
              <a:t>Blackacre</a:t>
            </a:r>
            <a:endParaRPr lang="en-US" dirty="0"/>
          </a:p>
          <a:p>
            <a:pPr marL="0" indent="0">
              <a:buNone/>
            </a:pPr>
            <a:r>
              <a:rPr lang="en-US" dirty="0"/>
              <a:t>C. it depends on who Anderson indicated in his will</a:t>
            </a:r>
          </a:p>
          <a:p>
            <a:pPr marL="0" indent="0">
              <a:buNone/>
            </a:pPr>
            <a:r>
              <a:rPr lang="en-US" dirty="0"/>
              <a:t>D. none of the above</a:t>
            </a:r>
          </a:p>
          <a:p>
            <a:pPr marL="0" indent="0">
              <a:buNone/>
            </a:pPr>
            <a:endParaRPr lang="en-US" dirty="0"/>
          </a:p>
          <a:p>
            <a:pPr marL="0" indent="0">
              <a:buNone/>
            </a:pPr>
            <a:r>
              <a:rPr lang="en-US" dirty="0"/>
              <a:t>338. Jones has a fee simple ownership in </a:t>
            </a:r>
            <a:r>
              <a:rPr lang="en-US" dirty="0" err="1"/>
              <a:t>Blackacre</a:t>
            </a:r>
            <a:r>
              <a:rPr lang="en-US" dirty="0"/>
              <a:t> but grants a life estate to Anderson for the duration of his life and then to Boyd for the duration of his life. After three years Boyd dies and then Anderson dies. Who owns what interest in </a:t>
            </a:r>
            <a:r>
              <a:rPr lang="en-US" dirty="0" err="1"/>
              <a:t>Blackacre</a:t>
            </a:r>
            <a:r>
              <a:rPr lang="en-US" dirty="0"/>
              <a:t>?</a:t>
            </a:r>
          </a:p>
          <a:p>
            <a:pPr marL="0" indent="0">
              <a:buNone/>
            </a:pPr>
            <a:r>
              <a:rPr lang="en-US" dirty="0"/>
              <a:t>A. Jones owns a fee simple in </a:t>
            </a:r>
            <a:r>
              <a:rPr lang="en-US" dirty="0" err="1"/>
              <a:t>Blackacre</a:t>
            </a:r>
            <a:endParaRPr lang="en-US" dirty="0"/>
          </a:p>
          <a:p>
            <a:pPr marL="0" indent="0">
              <a:buNone/>
            </a:pPr>
            <a:r>
              <a:rPr lang="en-US" dirty="0"/>
              <a:t>B. Boyd owns a fee simple in </a:t>
            </a:r>
            <a:r>
              <a:rPr lang="en-US" dirty="0" err="1"/>
              <a:t>Blackacre</a:t>
            </a:r>
            <a:endParaRPr lang="en-US" dirty="0"/>
          </a:p>
          <a:p>
            <a:pPr marL="0" indent="0">
              <a:buNone/>
            </a:pPr>
            <a:r>
              <a:rPr lang="en-US" dirty="0"/>
              <a:t>C. Anderson’s heirs own a fee simple in </a:t>
            </a:r>
            <a:r>
              <a:rPr lang="en-US" dirty="0" err="1"/>
              <a:t>Blackacre</a:t>
            </a:r>
            <a:endParaRPr lang="en-US" dirty="0"/>
          </a:p>
          <a:p>
            <a:pPr marL="0" indent="0">
              <a:buNone/>
            </a:pPr>
            <a:r>
              <a:rPr lang="en-US" dirty="0"/>
              <a:t>D. Boyd’s heirs own a fee simple in </a:t>
            </a:r>
            <a:r>
              <a:rPr lang="en-US" dirty="0" err="1"/>
              <a:t>Blackacre</a:t>
            </a:r>
            <a:endParaRPr lang="en-US" dirty="0"/>
          </a:p>
        </p:txBody>
      </p:sp>
    </p:spTree>
    <p:extLst>
      <p:ext uri="{BB962C8B-B14F-4D97-AF65-F5344CB8AC3E}">
        <p14:creationId xmlns:p14="http://schemas.microsoft.com/office/powerpoint/2010/main" val="3775295756"/>
      </p:ext>
    </p:extLst>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fontScale="92500" lnSpcReduction="10000"/>
          </a:bodyPr>
          <a:lstStyle/>
          <a:p>
            <a:pPr marL="0" indent="0">
              <a:buNone/>
            </a:pPr>
            <a:r>
              <a:rPr lang="en-US" dirty="0"/>
              <a:t>339. Jones has a fee simple ownership in </a:t>
            </a:r>
            <a:r>
              <a:rPr lang="en-US" dirty="0" err="1"/>
              <a:t>Blackacre</a:t>
            </a:r>
            <a:r>
              <a:rPr lang="en-US" dirty="0"/>
              <a:t> but grants a life estate to Anderson for the duration of his life and then to Boyd for the duration of his life. After three years Anderson dies. Who owns what interest in </a:t>
            </a:r>
            <a:r>
              <a:rPr lang="en-US" dirty="0" err="1"/>
              <a:t>Blackacre</a:t>
            </a:r>
            <a:r>
              <a:rPr lang="en-US" dirty="0"/>
              <a:t>?</a:t>
            </a:r>
          </a:p>
          <a:p>
            <a:pPr marL="0" indent="0">
              <a:buNone/>
            </a:pPr>
            <a:r>
              <a:rPr lang="en-US" dirty="0"/>
              <a:t>A. Jones owns a fee simple in </a:t>
            </a:r>
            <a:r>
              <a:rPr lang="en-US" dirty="0" err="1"/>
              <a:t>Blackacre</a:t>
            </a:r>
            <a:endParaRPr lang="en-US" dirty="0"/>
          </a:p>
          <a:p>
            <a:pPr marL="0" indent="0">
              <a:buNone/>
            </a:pPr>
            <a:r>
              <a:rPr lang="en-US" dirty="0"/>
              <a:t>B. Anderson’s heirs own a fee simple in </a:t>
            </a:r>
            <a:r>
              <a:rPr lang="en-US" dirty="0" err="1"/>
              <a:t>Blackacre</a:t>
            </a:r>
            <a:endParaRPr lang="en-US" dirty="0"/>
          </a:p>
          <a:p>
            <a:pPr marL="0" indent="0">
              <a:buNone/>
            </a:pPr>
            <a:r>
              <a:rPr lang="en-US" dirty="0"/>
              <a:t>C. Boyd owns a fee simple in </a:t>
            </a:r>
            <a:r>
              <a:rPr lang="en-US" dirty="0" err="1"/>
              <a:t>Blackacre</a:t>
            </a:r>
            <a:endParaRPr lang="en-US" dirty="0"/>
          </a:p>
          <a:p>
            <a:pPr marL="0" indent="0">
              <a:buNone/>
            </a:pPr>
            <a:r>
              <a:rPr lang="en-US" dirty="0"/>
              <a:t>D. Boyd owns a life estate in </a:t>
            </a:r>
            <a:r>
              <a:rPr lang="en-US" dirty="0" err="1"/>
              <a:t>Blackacre</a:t>
            </a:r>
            <a:r>
              <a:rPr lang="en-US" dirty="0"/>
              <a:t> and Jones owns a fee simple in </a:t>
            </a:r>
            <a:r>
              <a:rPr lang="en-US" dirty="0" err="1"/>
              <a:t>Blackacre</a:t>
            </a:r>
            <a:endParaRPr lang="en-US" dirty="0"/>
          </a:p>
          <a:p>
            <a:pPr marL="0" indent="0">
              <a:buNone/>
            </a:pPr>
            <a:endParaRPr lang="en-US" dirty="0"/>
          </a:p>
          <a:p>
            <a:pPr marL="0" indent="0">
              <a:buNone/>
            </a:pPr>
            <a:r>
              <a:rPr lang="en-US" dirty="0"/>
              <a:t>340. Jones has a fee simple ownership in </a:t>
            </a:r>
            <a:r>
              <a:rPr lang="en-US" dirty="0" err="1"/>
              <a:t>Blackacre</a:t>
            </a:r>
            <a:r>
              <a:rPr lang="en-US" dirty="0"/>
              <a:t> but grants a life estate to Anderson for the duration of his life and then to Boyd for the duration of his life. After three years </a:t>
            </a:r>
            <a:r>
              <a:rPr lang="en-US" dirty="0" err="1"/>
              <a:t>Andreson</a:t>
            </a:r>
            <a:r>
              <a:rPr lang="en-US" dirty="0"/>
              <a:t> dies and then Boyd dies. Who owns what interest in </a:t>
            </a:r>
            <a:r>
              <a:rPr lang="en-US" dirty="0" err="1"/>
              <a:t>Blackacre</a:t>
            </a:r>
            <a:r>
              <a:rPr lang="en-US" dirty="0"/>
              <a:t>?</a:t>
            </a:r>
          </a:p>
          <a:p>
            <a:pPr marL="0" indent="0">
              <a:buNone/>
            </a:pPr>
            <a:r>
              <a:rPr lang="en-US" dirty="0"/>
              <a:t>A. Jones owns a fee simple in </a:t>
            </a:r>
            <a:r>
              <a:rPr lang="en-US" dirty="0" err="1"/>
              <a:t>Blackacre</a:t>
            </a:r>
            <a:endParaRPr lang="en-US" dirty="0"/>
          </a:p>
          <a:p>
            <a:pPr marL="0" indent="0">
              <a:buNone/>
            </a:pPr>
            <a:r>
              <a:rPr lang="en-US" dirty="0"/>
              <a:t>B. Boyd owns a fee simple in </a:t>
            </a:r>
            <a:r>
              <a:rPr lang="en-US" dirty="0" err="1"/>
              <a:t>Blackacre</a:t>
            </a:r>
            <a:endParaRPr lang="en-US" dirty="0"/>
          </a:p>
          <a:p>
            <a:pPr marL="0" indent="0">
              <a:buNone/>
            </a:pPr>
            <a:r>
              <a:rPr lang="en-US" dirty="0"/>
              <a:t>C. Anderson’s heirs own a fee simple in </a:t>
            </a:r>
            <a:r>
              <a:rPr lang="en-US" dirty="0" err="1"/>
              <a:t>Blackacre</a:t>
            </a:r>
            <a:endParaRPr lang="en-US" dirty="0"/>
          </a:p>
          <a:p>
            <a:pPr marL="0" indent="0">
              <a:buNone/>
            </a:pPr>
            <a:r>
              <a:rPr lang="en-US" dirty="0"/>
              <a:t>D. Boyd’s heirs own a fee simple in </a:t>
            </a:r>
            <a:r>
              <a:rPr lang="en-US" dirty="0" err="1"/>
              <a:t>Blackacre</a:t>
            </a:r>
            <a:endParaRPr lang="en-US" dirty="0"/>
          </a:p>
        </p:txBody>
      </p:sp>
    </p:spTree>
    <p:extLst>
      <p:ext uri="{BB962C8B-B14F-4D97-AF65-F5344CB8AC3E}">
        <p14:creationId xmlns:p14="http://schemas.microsoft.com/office/powerpoint/2010/main" val="1569455425"/>
      </p:ext>
    </p:extLst>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341. Which type of tenancy is defined as an arrangement in which a tenant remains on rented property beyond the end of the lease with the understanding that he may leave or be asked to leave at any time?</a:t>
            </a:r>
          </a:p>
          <a:p>
            <a:pPr marL="0" indent="0">
              <a:buNone/>
            </a:pPr>
            <a:r>
              <a:rPr lang="en-US" dirty="0"/>
              <a:t>A. Tenancy for Years</a:t>
            </a:r>
          </a:p>
          <a:p>
            <a:pPr marL="0" indent="0">
              <a:buNone/>
            </a:pPr>
            <a:r>
              <a:rPr lang="en-US" dirty="0"/>
              <a:t>B. Month to Month Tenancy</a:t>
            </a:r>
          </a:p>
          <a:p>
            <a:pPr marL="0" indent="0">
              <a:buNone/>
            </a:pPr>
            <a:r>
              <a:rPr lang="en-US" dirty="0"/>
              <a:t>C. Tenancy at Will</a:t>
            </a:r>
          </a:p>
          <a:p>
            <a:pPr marL="0" indent="0">
              <a:buNone/>
            </a:pPr>
            <a:r>
              <a:rPr lang="en-US" dirty="0"/>
              <a:t>D. Life Tenancy</a:t>
            </a:r>
          </a:p>
          <a:p>
            <a:pPr marL="0" indent="0">
              <a:buNone/>
            </a:pPr>
            <a:endParaRPr lang="en-US" dirty="0"/>
          </a:p>
          <a:p>
            <a:pPr marL="0" indent="0">
              <a:buNone/>
            </a:pPr>
            <a:r>
              <a:rPr lang="en-US" dirty="0"/>
              <a:t>342. Which type of tenancy is defined as a lease enabling the tenant to leave with 30 days’ notice and the landlord to raise the rent or evict the tenant with 30 days’ notice?</a:t>
            </a:r>
          </a:p>
          <a:p>
            <a:pPr marL="0" indent="0">
              <a:buNone/>
            </a:pPr>
            <a:r>
              <a:rPr lang="en-US" dirty="0"/>
              <a:t>A. Tenancy for Years</a:t>
            </a:r>
          </a:p>
          <a:p>
            <a:pPr marL="0" indent="0">
              <a:buNone/>
            </a:pPr>
            <a:r>
              <a:rPr lang="en-US" dirty="0"/>
              <a:t>B. Month to Month Tenancy</a:t>
            </a:r>
          </a:p>
          <a:p>
            <a:pPr marL="0" indent="0">
              <a:buNone/>
            </a:pPr>
            <a:r>
              <a:rPr lang="en-US" dirty="0"/>
              <a:t>C. Tenancy at Will</a:t>
            </a:r>
          </a:p>
          <a:p>
            <a:pPr marL="0" indent="0">
              <a:buNone/>
            </a:pPr>
            <a:r>
              <a:rPr lang="en-US" dirty="0"/>
              <a:t>D. Life Tenancy</a:t>
            </a:r>
          </a:p>
        </p:txBody>
      </p:sp>
    </p:spTree>
    <p:extLst>
      <p:ext uri="{BB962C8B-B14F-4D97-AF65-F5344CB8AC3E}">
        <p14:creationId xmlns:p14="http://schemas.microsoft.com/office/powerpoint/2010/main" val="2775963036"/>
      </p:ext>
    </p:extLst>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343. Which type of tenancy is defined as any lease for a fixed period of time?</a:t>
            </a:r>
          </a:p>
          <a:p>
            <a:pPr marL="0" indent="0">
              <a:buNone/>
            </a:pPr>
            <a:r>
              <a:rPr lang="en-US" dirty="0"/>
              <a:t>A. Tenancy for Years</a:t>
            </a:r>
          </a:p>
          <a:p>
            <a:pPr marL="0" indent="0">
              <a:buNone/>
            </a:pPr>
            <a:r>
              <a:rPr lang="en-US" dirty="0"/>
              <a:t>B. Month to Month Tenancy</a:t>
            </a:r>
          </a:p>
          <a:p>
            <a:pPr marL="0" indent="0">
              <a:buNone/>
            </a:pPr>
            <a:r>
              <a:rPr lang="en-US" dirty="0"/>
              <a:t>C. Tenancy at Will</a:t>
            </a:r>
          </a:p>
          <a:p>
            <a:pPr marL="0" indent="0">
              <a:buNone/>
            </a:pPr>
            <a:r>
              <a:rPr lang="en-US" dirty="0"/>
              <a:t>D. Life Tenancy</a:t>
            </a:r>
          </a:p>
          <a:p>
            <a:pPr marL="0" indent="0">
              <a:buNone/>
            </a:pPr>
            <a:endParaRPr lang="en-US" dirty="0"/>
          </a:p>
          <a:p>
            <a:pPr marL="0" indent="0">
              <a:buNone/>
            </a:pPr>
            <a:r>
              <a:rPr lang="en-US" dirty="0"/>
              <a:t>344. Which of the following provisions of a lease is not typically written in a lease?</a:t>
            </a:r>
          </a:p>
          <a:p>
            <a:pPr marL="0" indent="0">
              <a:buNone/>
            </a:pPr>
            <a:r>
              <a:rPr lang="en-US" dirty="0"/>
              <a:t>A. tenant rights and responsibilities</a:t>
            </a:r>
          </a:p>
          <a:p>
            <a:pPr marL="0" indent="0">
              <a:buNone/>
            </a:pPr>
            <a:r>
              <a:rPr lang="en-US" dirty="0"/>
              <a:t>B. rent and rent increases</a:t>
            </a:r>
          </a:p>
          <a:p>
            <a:pPr marL="0" indent="0">
              <a:buNone/>
            </a:pPr>
            <a:r>
              <a:rPr lang="en-US" dirty="0"/>
              <a:t>C. warranty of habitability</a:t>
            </a:r>
          </a:p>
          <a:p>
            <a:pPr marL="0" indent="0">
              <a:buNone/>
            </a:pPr>
            <a:r>
              <a:rPr lang="en-US" dirty="0"/>
              <a:t>D. security deposit</a:t>
            </a:r>
          </a:p>
        </p:txBody>
      </p:sp>
    </p:spTree>
    <p:extLst>
      <p:ext uri="{BB962C8B-B14F-4D97-AF65-F5344CB8AC3E}">
        <p14:creationId xmlns:p14="http://schemas.microsoft.com/office/powerpoint/2010/main" val="3587817735"/>
      </p:ext>
    </p:extLst>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345. What is the money that a landlord collects at the signing of a lease to pay for damages or return to the tenant within a reasonable time after the end of the lease term?</a:t>
            </a:r>
          </a:p>
          <a:p>
            <a:pPr marL="0" indent="0">
              <a:buNone/>
            </a:pPr>
            <a:r>
              <a:rPr lang="en-US" dirty="0"/>
              <a:t>A. first month’s rent</a:t>
            </a:r>
          </a:p>
          <a:p>
            <a:pPr marL="0" indent="0">
              <a:buNone/>
            </a:pPr>
            <a:r>
              <a:rPr lang="en-US" dirty="0"/>
              <a:t>B. last month’s rent</a:t>
            </a:r>
          </a:p>
          <a:p>
            <a:pPr marL="0" indent="0">
              <a:buNone/>
            </a:pPr>
            <a:r>
              <a:rPr lang="en-US" dirty="0"/>
              <a:t>C. damage rent</a:t>
            </a:r>
          </a:p>
          <a:p>
            <a:pPr marL="0" indent="0">
              <a:buNone/>
            </a:pPr>
            <a:r>
              <a:rPr lang="en-US" dirty="0"/>
              <a:t>D. security deposit</a:t>
            </a:r>
          </a:p>
          <a:p>
            <a:pPr marL="0" indent="0">
              <a:buNone/>
            </a:pPr>
            <a:endParaRPr lang="en-US" dirty="0"/>
          </a:p>
          <a:p>
            <a:pPr marL="0" indent="0">
              <a:buNone/>
            </a:pPr>
            <a:r>
              <a:rPr lang="en-US" dirty="0"/>
              <a:t>346. What guarantees that a tenant has a right to use and enjoy the property without being disturbed by the landlord or other tenants (this exists whether it is stated in the lease of not)?</a:t>
            </a:r>
          </a:p>
          <a:p>
            <a:pPr marL="0" indent="0">
              <a:buNone/>
            </a:pPr>
            <a:r>
              <a:rPr lang="en-US" dirty="0"/>
              <a:t>A. lease provisions</a:t>
            </a:r>
          </a:p>
          <a:p>
            <a:pPr marL="0" indent="0">
              <a:buNone/>
            </a:pPr>
            <a:r>
              <a:rPr lang="en-US" dirty="0"/>
              <a:t>B. implied warranty of quiet enjoyment</a:t>
            </a:r>
          </a:p>
          <a:p>
            <a:pPr marL="0" indent="0">
              <a:buNone/>
            </a:pPr>
            <a:r>
              <a:rPr lang="en-US" dirty="0"/>
              <a:t>C. implied warranty of habitability</a:t>
            </a:r>
          </a:p>
          <a:p>
            <a:pPr marL="0" indent="0">
              <a:buNone/>
            </a:pPr>
            <a:r>
              <a:rPr lang="en-US" dirty="0"/>
              <a:t>D. implied warranty of title</a:t>
            </a:r>
          </a:p>
        </p:txBody>
      </p:sp>
    </p:spTree>
    <p:extLst>
      <p:ext uri="{BB962C8B-B14F-4D97-AF65-F5344CB8AC3E}">
        <p14:creationId xmlns:p14="http://schemas.microsoft.com/office/powerpoint/2010/main" val="3383877569"/>
      </p:ext>
    </p:extLst>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347. What guarantees that a landlord must provide a unit fit for human habitation?</a:t>
            </a:r>
          </a:p>
          <a:p>
            <a:pPr marL="0" indent="0">
              <a:buNone/>
            </a:pPr>
            <a:r>
              <a:rPr lang="en-US" dirty="0"/>
              <a:t>A. lease provisions</a:t>
            </a:r>
          </a:p>
          <a:p>
            <a:pPr marL="0" indent="0">
              <a:buNone/>
            </a:pPr>
            <a:r>
              <a:rPr lang="en-US" dirty="0"/>
              <a:t>B. implied warranty of quiet enjoyment</a:t>
            </a:r>
          </a:p>
          <a:p>
            <a:pPr marL="0" indent="0">
              <a:buNone/>
            </a:pPr>
            <a:r>
              <a:rPr lang="en-US" dirty="0"/>
              <a:t>C. implied warranty of habitability</a:t>
            </a:r>
          </a:p>
          <a:p>
            <a:pPr marL="0" indent="0">
              <a:buNone/>
            </a:pPr>
            <a:r>
              <a:rPr lang="en-US" dirty="0"/>
              <a:t>D. implied warranty of title</a:t>
            </a:r>
          </a:p>
          <a:p>
            <a:pPr marL="0" indent="0">
              <a:buNone/>
            </a:pPr>
            <a:endParaRPr lang="en-US" dirty="0"/>
          </a:p>
          <a:p>
            <a:pPr marL="0" indent="0">
              <a:buNone/>
            </a:pPr>
            <a:r>
              <a:rPr lang="en-US" dirty="0"/>
              <a:t>348. What is the legal process that a landlord takes to remove a tenant from a rental unit?</a:t>
            </a:r>
          </a:p>
          <a:p>
            <a:pPr marL="0" indent="0">
              <a:buNone/>
            </a:pPr>
            <a:r>
              <a:rPr lang="en-US" dirty="0"/>
              <a:t>A. eviction</a:t>
            </a:r>
          </a:p>
          <a:p>
            <a:pPr marL="0" indent="0">
              <a:buNone/>
            </a:pPr>
            <a:r>
              <a:rPr lang="en-US" dirty="0"/>
              <a:t>B. foreclosure</a:t>
            </a:r>
          </a:p>
          <a:p>
            <a:pPr marL="0" indent="0">
              <a:buNone/>
            </a:pPr>
            <a:r>
              <a:rPr lang="en-US" dirty="0"/>
              <a:t>C. repossession</a:t>
            </a:r>
          </a:p>
          <a:p>
            <a:pPr marL="0" indent="0">
              <a:buNone/>
            </a:pPr>
            <a:r>
              <a:rPr lang="en-US" dirty="0"/>
              <a:t>D. lock out</a:t>
            </a:r>
          </a:p>
        </p:txBody>
      </p:sp>
    </p:spTree>
    <p:extLst>
      <p:ext uri="{BB962C8B-B14F-4D97-AF65-F5344CB8AC3E}">
        <p14:creationId xmlns:p14="http://schemas.microsoft.com/office/powerpoint/2010/main" val="3127687452"/>
      </p:ext>
    </p:extLst>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fontScale="92500" lnSpcReduction="10000"/>
          </a:bodyPr>
          <a:lstStyle/>
          <a:p>
            <a:pPr marL="0" indent="0">
              <a:buNone/>
            </a:pPr>
            <a:r>
              <a:rPr lang="en-US" dirty="0"/>
              <a:t>349. In Massachusetts what happens if a landlord disclaims or waives negligence liability for injuries that occur on the premises in a residential lease?</a:t>
            </a:r>
          </a:p>
          <a:p>
            <a:pPr marL="0" indent="0">
              <a:buNone/>
            </a:pPr>
            <a:r>
              <a:rPr lang="en-US" dirty="0"/>
              <a:t>A. he is not held responsible for his own negligence on the property</a:t>
            </a:r>
          </a:p>
          <a:p>
            <a:pPr marL="0" indent="0">
              <a:buNone/>
            </a:pPr>
            <a:r>
              <a:rPr lang="en-US" dirty="0"/>
              <a:t>B. he will be arrested for violating MGL c. 186 § 15 </a:t>
            </a:r>
          </a:p>
          <a:p>
            <a:pPr marL="0" indent="0">
              <a:buNone/>
            </a:pPr>
            <a:r>
              <a:rPr lang="en-US" dirty="0"/>
              <a:t>C. the lease will be deemed null and void</a:t>
            </a:r>
          </a:p>
          <a:p>
            <a:pPr marL="0" indent="0">
              <a:buNone/>
            </a:pPr>
            <a:r>
              <a:rPr lang="en-US" dirty="0"/>
              <a:t>D. the provision will be deemed null and void</a:t>
            </a:r>
          </a:p>
          <a:p>
            <a:pPr marL="0" indent="0">
              <a:buNone/>
            </a:pPr>
            <a:endParaRPr lang="en-US" dirty="0"/>
          </a:p>
          <a:p>
            <a:pPr marL="0" indent="0">
              <a:buNone/>
            </a:pPr>
            <a:r>
              <a:rPr lang="en-US" dirty="0"/>
              <a:t>350. Shamus is a slumlord and rents disgusting and dilapidated apartment units to lower income tenants in the city on an at will basis. Shamus brings a Summary Process eviction action against Lauren. What can Lauren do to prevent or delay her eviction?</a:t>
            </a:r>
          </a:p>
          <a:p>
            <a:pPr marL="0" indent="0">
              <a:buNone/>
            </a:pPr>
            <a:r>
              <a:rPr lang="en-US" dirty="0"/>
              <a:t>A. argue that she paid her rent faithfully for 20-years and does not deserve eviction since her default was a rare occurrence</a:t>
            </a:r>
          </a:p>
          <a:p>
            <a:pPr marL="0" indent="0">
              <a:buNone/>
            </a:pPr>
            <a:r>
              <a:rPr lang="en-US" dirty="0"/>
              <a:t>B. argue that Shamus promised her that he would never evict her and now he is going against his promise</a:t>
            </a:r>
          </a:p>
          <a:p>
            <a:pPr marL="0" indent="0">
              <a:buNone/>
            </a:pPr>
            <a:r>
              <a:rPr lang="en-US" dirty="0"/>
              <a:t>C. counterclaim for violations of the state sanitary code</a:t>
            </a:r>
          </a:p>
          <a:p>
            <a:pPr marL="0" indent="0">
              <a:buNone/>
            </a:pPr>
            <a:r>
              <a:rPr lang="en-US" dirty="0"/>
              <a:t>D. argue that she is never moving and that Shamus will have to remove her dead body from the apartment</a:t>
            </a:r>
          </a:p>
        </p:txBody>
      </p:sp>
    </p:spTree>
    <p:extLst>
      <p:ext uri="{BB962C8B-B14F-4D97-AF65-F5344CB8AC3E}">
        <p14:creationId xmlns:p14="http://schemas.microsoft.com/office/powerpoint/2010/main" val="727907378"/>
      </p:ext>
    </p:extLst>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normAutofit/>
          </a:bodyPr>
          <a:lstStyle/>
          <a:p>
            <a:pPr algn="ctr"/>
            <a:r>
              <a:rPr lang="en-US" sz="4400" dirty="0">
                <a:solidFill>
                  <a:srgbClr val="00B050"/>
                </a:solidFill>
              </a:rPr>
              <a:t>Problem 64. The Case of the Summer Rental</a:t>
            </a:r>
          </a:p>
        </p:txBody>
      </p:sp>
      <p:sp>
        <p:nvSpPr>
          <p:cNvPr id="3" name="Content Placeholder 2"/>
          <p:cNvSpPr>
            <a:spLocks noGrp="1"/>
          </p:cNvSpPr>
          <p:nvPr>
            <p:ph idx="1"/>
          </p:nvPr>
        </p:nvSpPr>
        <p:spPr>
          <a:xfrm>
            <a:off x="0" y="1609344"/>
            <a:ext cx="12192000" cy="5248656"/>
          </a:xfrm>
        </p:spPr>
        <p:txBody>
          <a:bodyPr/>
          <a:lstStyle/>
          <a:p>
            <a:pPr marL="0" indent="0">
              <a:buNone/>
            </a:pPr>
            <a:r>
              <a:rPr lang="en-US" dirty="0"/>
              <a:t>A college student moves to a resort town to work for the summer. After searching the classified ads in the local newspaper, she finds an apartment for rent. She phones the landlord and after seeing the apartment tells him she will rent it for three months. After a month, she moves to a cheaper apartment down the street. The landlord demands rent for the two remaining months, but the young woman claims she does not owe any money because the lease was not in writing.</a:t>
            </a:r>
          </a:p>
          <a:p>
            <a:pPr marL="0" indent="0">
              <a:buNone/>
            </a:pPr>
            <a:endParaRPr lang="en-US" dirty="0"/>
          </a:p>
          <a:p>
            <a:pPr marL="457200" indent="-457200">
              <a:buFont typeface="+mj-lt"/>
              <a:buAutoNum type="arabicPeriod"/>
            </a:pPr>
            <a:r>
              <a:rPr lang="en-US" dirty="0"/>
              <a:t>Is the student obligated to pay the additional two months’ rent?</a:t>
            </a:r>
          </a:p>
          <a:p>
            <a:pPr marL="457200" indent="-457200">
              <a:buFont typeface="+mj-lt"/>
              <a:buAutoNum type="arabicPeriod"/>
            </a:pPr>
            <a:r>
              <a:rPr lang="en-US" dirty="0"/>
              <a:t>Would it make a difference if the landlord rented the apartment immediately after the student moved out?</a:t>
            </a:r>
          </a:p>
          <a:p>
            <a:pPr marL="457200" indent="-457200">
              <a:buFont typeface="+mj-lt"/>
              <a:buAutoNum type="arabicPeriod"/>
            </a:pPr>
            <a:r>
              <a:rPr lang="en-US" dirty="0"/>
              <a:t>What should the woman have done when she found the cheaper apartment?</a:t>
            </a:r>
          </a:p>
        </p:txBody>
      </p:sp>
    </p:spTree>
    <p:extLst>
      <p:ext uri="{BB962C8B-B14F-4D97-AF65-F5344CB8AC3E}">
        <p14:creationId xmlns:p14="http://schemas.microsoft.com/office/powerpoint/2010/main" val="32302947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lstStyle/>
          <a:p>
            <a:pPr marL="0" indent="0">
              <a:buNone/>
            </a:pPr>
            <a:r>
              <a:rPr lang="en-US" dirty="0"/>
              <a:t>21. What is the best definition for lobbying?</a:t>
            </a:r>
          </a:p>
          <a:p>
            <a:pPr marL="0" indent="0">
              <a:buNone/>
            </a:pPr>
            <a:r>
              <a:rPr lang="en-US" dirty="0"/>
              <a:t>A. the act of persuading others to support a cause</a:t>
            </a:r>
          </a:p>
          <a:p>
            <a:pPr marL="0" indent="0">
              <a:buNone/>
            </a:pPr>
            <a:r>
              <a:rPr lang="en-US" dirty="0"/>
              <a:t>B. convincing lawmakers to vote for or against a particular issue</a:t>
            </a:r>
          </a:p>
          <a:p>
            <a:pPr marL="0" indent="0">
              <a:buNone/>
            </a:pPr>
            <a:r>
              <a:rPr lang="en-US" dirty="0"/>
              <a:t>C. bribery of private individuals by federal lawmakers</a:t>
            </a:r>
          </a:p>
          <a:p>
            <a:pPr marL="0" indent="0">
              <a:buNone/>
            </a:pPr>
            <a:r>
              <a:rPr lang="en-US" dirty="0"/>
              <a:t>D. hanging out in the lobby of a building</a:t>
            </a:r>
          </a:p>
          <a:p>
            <a:pPr marL="0" indent="0">
              <a:buNone/>
            </a:pPr>
            <a:endParaRPr lang="en-US" dirty="0"/>
          </a:p>
          <a:p>
            <a:pPr marL="0" indent="0">
              <a:buNone/>
            </a:pPr>
            <a:r>
              <a:rPr lang="en-US" dirty="0"/>
              <a:t>22. Which of the following is </a:t>
            </a:r>
            <a:r>
              <a:rPr lang="en-US" u="sng" dirty="0"/>
              <a:t>not</a:t>
            </a:r>
            <a:r>
              <a:rPr lang="en-US" dirty="0"/>
              <a:t> one of the requirements for eligibility to vote?</a:t>
            </a:r>
          </a:p>
          <a:p>
            <a:pPr marL="0" indent="0">
              <a:buNone/>
            </a:pPr>
            <a:r>
              <a:rPr lang="en-US" dirty="0"/>
              <a:t>A. citizenship in the U.S.</a:t>
            </a:r>
          </a:p>
          <a:p>
            <a:pPr marL="0" indent="0">
              <a:buNone/>
            </a:pPr>
            <a:r>
              <a:rPr lang="en-US" dirty="0"/>
              <a:t>B. completion of high school</a:t>
            </a:r>
          </a:p>
          <a:p>
            <a:pPr marL="0" indent="0">
              <a:buNone/>
            </a:pPr>
            <a:r>
              <a:rPr lang="en-US" dirty="0"/>
              <a:t>C. residency in the community of registration</a:t>
            </a:r>
          </a:p>
          <a:p>
            <a:pPr marL="0" indent="0">
              <a:buNone/>
            </a:pPr>
            <a:r>
              <a:rPr lang="en-US" dirty="0"/>
              <a:t>D. attainment of the age of 18 or older</a:t>
            </a:r>
          </a:p>
        </p:txBody>
      </p:sp>
    </p:spTree>
    <p:extLst>
      <p:ext uri="{BB962C8B-B14F-4D97-AF65-F5344CB8AC3E}">
        <p14:creationId xmlns:p14="http://schemas.microsoft.com/office/powerpoint/2010/main" val="3269249692"/>
      </p:ext>
    </p:extLst>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normAutofit/>
          </a:bodyPr>
          <a:lstStyle/>
          <a:p>
            <a:pPr algn="ctr"/>
            <a:r>
              <a:rPr lang="en-US" sz="4400" dirty="0">
                <a:solidFill>
                  <a:srgbClr val="00B050"/>
                </a:solidFill>
              </a:rPr>
              <a:t>Problem 65. The Case of the Unsavory Visitors</a:t>
            </a:r>
          </a:p>
        </p:txBody>
      </p:sp>
      <p:sp>
        <p:nvSpPr>
          <p:cNvPr id="3" name="Content Placeholder 2"/>
          <p:cNvSpPr>
            <a:spLocks noGrp="1"/>
          </p:cNvSpPr>
          <p:nvPr>
            <p:ph idx="1"/>
          </p:nvPr>
        </p:nvSpPr>
        <p:spPr>
          <a:xfrm>
            <a:off x="0" y="1609344"/>
            <a:ext cx="12192000" cy="5248656"/>
          </a:xfrm>
        </p:spPr>
        <p:txBody>
          <a:bodyPr/>
          <a:lstStyle/>
          <a:p>
            <a:pPr marL="0" indent="0">
              <a:buNone/>
            </a:pPr>
            <a:r>
              <a:rPr lang="en-US" dirty="0"/>
              <a:t>Mr. and Mrs. Larkin were excited about the birth of their first child. On the day they returned home with the new baby, the Larkins’ friends gathered at their apartment to greet them. The Larkins did not notice that two of their friends had some marijuana which they took into the back bedroom and smoked. However, their landlord who was also present for the occasion, did notice. A week later, the Larkins received a notice that they were being evicted for allowing drug use in their apartment.</a:t>
            </a:r>
          </a:p>
          <a:p>
            <a:pPr marL="0" indent="0">
              <a:buNone/>
            </a:pPr>
            <a:endParaRPr lang="en-US" dirty="0"/>
          </a:p>
          <a:p>
            <a:pPr marL="457200" indent="-457200">
              <a:buFont typeface="+mj-lt"/>
              <a:buAutoNum type="arabicPeriod"/>
            </a:pPr>
            <a:r>
              <a:rPr lang="en-US" dirty="0"/>
              <a:t>Does the law allow the Larkins to be evicted for what their friends did in the apartment? Should the law allow this?</a:t>
            </a:r>
          </a:p>
          <a:p>
            <a:pPr marL="457200" indent="-457200">
              <a:buFont typeface="+mj-lt"/>
              <a:buAutoNum type="arabicPeriod"/>
            </a:pPr>
            <a:r>
              <a:rPr lang="en-US" dirty="0"/>
              <a:t>Does the Larkins’ ignorance of their friends’ possession and use of marijuana affect your answer to question 1?</a:t>
            </a:r>
          </a:p>
          <a:p>
            <a:pPr marL="457200" indent="-457200">
              <a:buFont typeface="+mj-lt"/>
              <a:buAutoNum type="arabicPeriod"/>
            </a:pPr>
            <a:r>
              <a:rPr lang="en-US" dirty="0"/>
              <a:t>After the Larkins receive the landlord’s notice of eviction, are there any steps they can take to prevent her from evicting them?</a:t>
            </a:r>
          </a:p>
          <a:p>
            <a:pPr marL="457200" indent="-457200">
              <a:buFont typeface="+mj-lt"/>
              <a:buAutoNum type="arabicPeriod"/>
            </a:pPr>
            <a:r>
              <a:rPr lang="en-US" dirty="0"/>
              <a:t>Should the government assist private landlords in identifying possible drug users and sellers and in evicting them? What are the arguments for and against doing this?</a:t>
            </a:r>
          </a:p>
        </p:txBody>
      </p:sp>
    </p:spTree>
    <p:extLst>
      <p:ext uri="{BB962C8B-B14F-4D97-AF65-F5344CB8AC3E}">
        <p14:creationId xmlns:p14="http://schemas.microsoft.com/office/powerpoint/2010/main" val="1852943627"/>
      </p:ext>
    </p:extLst>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normAutofit/>
          </a:bodyPr>
          <a:lstStyle/>
          <a:p>
            <a:pPr algn="ctr"/>
            <a:r>
              <a:rPr lang="en-US" dirty="0">
                <a:solidFill>
                  <a:srgbClr val="00B050"/>
                </a:solidFill>
              </a:rPr>
              <a:t>Problem 66. Security Deposit</a:t>
            </a:r>
          </a:p>
        </p:txBody>
      </p:sp>
      <p:sp>
        <p:nvSpPr>
          <p:cNvPr id="3" name="Content Placeholder 2"/>
          <p:cNvSpPr>
            <a:spLocks noGrp="1"/>
          </p:cNvSpPr>
          <p:nvPr>
            <p:ph idx="1"/>
          </p:nvPr>
        </p:nvSpPr>
        <p:spPr>
          <a:xfrm>
            <a:off x="0" y="1609344"/>
            <a:ext cx="12192000" cy="5248656"/>
          </a:xfrm>
        </p:spPr>
        <p:txBody>
          <a:bodyPr/>
          <a:lstStyle/>
          <a:p>
            <a:pPr marL="0" indent="0">
              <a:buNone/>
            </a:pPr>
            <a:r>
              <a:rPr lang="en-US" dirty="0"/>
              <a:t>In each of the following situations, the tenant is moving out and the landlord wants to keep part of the tenant’s security deposit. Decide who should pay for the damages.</a:t>
            </a:r>
          </a:p>
          <a:p>
            <a:pPr marL="0" indent="0">
              <a:buNone/>
            </a:pPr>
            <a:endParaRPr lang="en-US" dirty="0"/>
          </a:p>
          <a:p>
            <a:pPr marL="457200" indent="-457200">
              <a:buFont typeface="+mj-lt"/>
              <a:buAutoNum type="arabicPeriod"/>
            </a:pPr>
            <a:r>
              <a:rPr lang="en-US" dirty="0"/>
              <a:t>The tenant moves without cleaning the apartment. The landlord is forced to remove trash, clean the walls and floors, wash the windows, and clean out the oven and refrigerator.</a:t>
            </a:r>
          </a:p>
          <a:p>
            <a:pPr marL="457200" indent="-457200">
              <a:buFont typeface="+mj-lt"/>
              <a:buAutoNum type="arabicPeriod"/>
            </a:pPr>
            <a:r>
              <a:rPr lang="en-US" dirty="0"/>
              <a:t>The toilet overflows in the apartment above that of the tenant moving out. The water leaks through the floor, ruining the ceiling and carpet in the tenant’s apartment below.</a:t>
            </a:r>
          </a:p>
          <a:p>
            <a:pPr marL="457200" indent="-457200">
              <a:buFont typeface="+mj-lt"/>
              <a:buAutoNum type="arabicPeriod"/>
            </a:pPr>
            <a:r>
              <a:rPr lang="en-US" dirty="0"/>
              <a:t>The tenant’s pet stains the carpet. The tenant was trying to paper train the puppy. The lease allowed one small pet.</a:t>
            </a:r>
          </a:p>
          <a:p>
            <a:pPr marL="457200" indent="-457200">
              <a:buFont typeface="+mj-lt"/>
              <a:buAutoNum type="arabicPeriod"/>
            </a:pPr>
            <a:r>
              <a:rPr lang="en-US" dirty="0"/>
              <a:t>The walls are faded and need repainting.</a:t>
            </a:r>
          </a:p>
          <a:p>
            <a:pPr marL="457200" indent="-457200">
              <a:buFont typeface="+mj-lt"/>
              <a:buAutoNum type="arabicPeriod"/>
            </a:pPr>
            <a:r>
              <a:rPr lang="en-US" dirty="0"/>
              <a:t>The roof leaks, ruining the hardwood floors. The tenant has never told the landlord about the leak.</a:t>
            </a:r>
          </a:p>
          <a:p>
            <a:pPr marL="457200" indent="-457200">
              <a:buFont typeface="+mj-lt"/>
              <a:buAutoNum type="arabicPeriod"/>
            </a:pPr>
            <a:endParaRPr lang="en-US" dirty="0"/>
          </a:p>
        </p:txBody>
      </p:sp>
    </p:spTree>
    <p:extLst>
      <p:ext uri="{BB962C8B-B14F-4D97-AF65-F5344CB8AC3E}">
        <p14:creationId xmlns:p14="http://schemas.microsoft.com/office/powerpoint/2010/main" val="1811378710"/>
      </p:ext>
    </p:extLst>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Days 56-57 Objectives</a:t>
            </a:r>
          </a:p>
        </p:txBody>
      </p:sp>
      <p:sp>
        <p:nvSpPr>
          <p:cNvPr id="3" name="Content Placeholder 2"/>
          <p:cNvSpPr>
            <a:spLocks noGrp="1"/>
          </p:cNvSpPr>
          <p:nvPr>
            <p:ph idx="1"/>
          </p:nvPr>
        </p:nvSpPr>
        <p:spPr>
          <a:xfrm>
            <a:off x="0" y="1609344"/>
            <a:ext cx="12192000" cy="5248656"/>
          </a:xfrm>
        </p:spPr>
        <p:txBody>
          <a:bodyPr/>
          <a:lstStyle/>
          <a:p>
            <a:r>
              <a:rPr lang="en-US" dirty="0"/>
              <a:t>Day 56: Review- Students will review and refine their understandings of the unit content objectives.</a:t>
            </a:r>
          </a:p>
          <a:p>
            <a:r>
              <a:rPr lang="en-US" dirty="0"/>
              <a:t>Day 57: Unit Test- Students will demonstrate understanding of the unit objectives through a unit test.</a:t>
            </a:r>
          </a:p>
        </p:txBody>
      </p:sp>
    </p:spTree>
    <p:extLst>
      <p:ext uri="{BB962C8B-B14F-4D97-AF65-F5344CB8AC3E}">
        <p14:creationId xmlns:p14="http://schemas.microsoft.com/office/powerpoint/2010/main" val="3113598407"/>
      </p:ext>
    </p:extLst>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Introduction to Law</a:t>
            </a:r>
          </a:p>
        </p:txBody>
      </p:sp>
      <p:sp>
        <p:nvSpPr>
          <p:cNvPr id="5" name="Subtitle 4"/>
          <p:cNvSpPr>
            <a:spLocks noGrp="1"/>
          </p:cNvSpPr>
          <p:nvPr>
            <p:ph type="subTitle" idx="1"/>
          </p:nvPr>
        </p:nvSpPr>
        <p:spPr/>
        <p:txBody>
          <a:bodyPr/>
          <a:lstStyle/>
          <a:p>
            <a:r>
              <a:rPr lang="en-US" dirty="0"/>
              <a:t>Unit V: Family Law</a:t>
            </a:r>
          </a:p>
        </p:txBody>
      </p:sp>
    </p:spTree>
    <p:extLst>
      <p:ext uri="{BB962C8B-B14F-4D97-AF65-F5344CB8AC3E}">
        <p14:creationId xmlns:p14="http://schemas.microsoft.com/office/powerpoint/2010/main" val="1708713791"/>
      </p:ext>
    </p:extLst>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Day 58. Objectives</a:t>
            </a:r>
          </a:p>
        </p:txBody>
      </p:sp>
      <p:sp>
        <p:nvSpPr>
          <p:cNvPr id="3" name="Content Placeholder 2"/>
          <p:cNvSpPr>
            <a:spLocks noGrp="1"/>
          </p:cNvSpPr>
          <p:nvPr>
            <p:ph idx="1"/>
          </p:nvPr>
        </p:nvSpPr>
        <p:spPr>
          <a:xfrm>
            <a:off x="0" y="1609344"/>
            <a:ext cx="12192000" cy="5248656"/>
          </a:xfrm>
        </p:spPr>
        <p:txBody>
          <a:bodyPr/>
          <a:lstStyle/>
          <a:p>
            <a:pPr lvl="1"/>
            <a:r>
              <a:rPr lang="en-US" dirty="0"/>
              <a:t>Students will be able to:</a:t>
            </a:r>
          </a:p>
          <a:p>
            <a:pPr lvl="2"/>
            <a:r>
              <a:rPr lang="en-US" dirty="0"/>
              <a:t>Describe the requirements for a valid marriage and identify the people who cannot get married to one another in Massachusetts;</a:t>
            </a:r>
          </a:p>
          <a:p>
            <a:pPr lvl="2"/>
            <a:r>
              <a:rPr lang="en-US" dirty="0"/>
              <a:t>Identify the legal aspects of marriage and describe the marital relationship as a contract;</a:t>
            </a:r>
          </a:p>
          <a:p>
            <a:pPr lvl="2"/>
            <a:r>
              <a:rPr lang="en-US" dirty="0"/>
              <a:t>Define annulment and divorce and recognize the difference between them;</a:t>
            </a:r>
          </a:p>
          <a:p>
            <a:pPr lvl="2"/>
            <a:r>
              <a:rPr lang="en-US" dirty="0"/>
              <a:t>Describe the rights and responsibilities of the married couple; and</a:t>
            </a:r>
          </a:p>
          <a:p>
            <a:pPr lvl="2"/>
            <a:r>
              <a:rPr lang="en-US" dirty="0"/>
              <a:t>Explain the difference between separate property and marital property and describe how property is divided according to the doctrine of equitable distribution.</a:t>
            </a:r>
          </a:p>
          <a:p>
            <a:pPr lvl="2"/>
            <a:endParaRPr lang="en-US" dirty="0"/>
          </a:p>
        </p:txBody>
      </p:sp>
    </p:spTree>
    <p:extLst>
      <p:ext uri="{BB962C8B-B14F-4D97-AF65-F5344CB8AC3E}">
        <p14:creationId xmlns:p14="http://schemas.microsoft.com/office/powerpoint/2010/main" val="3275937887"/>
      </p:ext>
    </p:extLst>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Family Law: Marriage</a:t>
            </a:r>
          </a:p>
        </p:txBody>
      </p:sp>
      <p:sp>
        <p:nvSpPr>
          <p:cNvPr id="3" name="Content Placeholder 2"/>
          <p:cNvSpPr>
            <a:spLocks noGrp="1"/>
          </p:cNvSpPr>
          <p:nvPr>
            <p:ph idx="1"/>
          </p:nvPr>
        </p:nvSpPr>
        <p:spPr>
          <a:xfrm>
            <a:off x="0" y="1609344"/>
            <a:ext cx="12192000" cy="5248656"/>
          </a:xfrm>
        </p:spPr>
        <p:txBody>
          <a:bodyPr>
            <a:normAutofit/>
          </a:bodyPr>
          <a:lstStyle/>
          <a:p>
            <a:r>
              <a:rPr lang="en-US" b="1" dirty="0">
                <a:solidFill>
                  <a:srgbClr val="002060"/>
                </a:solidFill>
              </a:rPr>
              <a:t>Marriage Requirements:</a:t>
            </a:r>
          </a:p>
          <a:p>
            <a:pPr lvl="1"/>
            <a:r>
              <a:rPr lang="en-US" b="1" u="sng" dirty="0">
                <a:solidFill>
                  <a:srgbClr val="002060"/>
                </a:solidFill>
              </a:rPr>
              <a:t>Blood</a:t>
            </a:r>
            <a:r>
              <a:rPr lang="en-US" b="1" dirty="0">
                <a:solidFill>
                  <a:srgbClr val="002060"/>
                </a:solidFill>
              </a:rPr>
              <a:t> Test</a:t>
            </a:r>
            <a:r>
              <a:rPr lang="en-US" dirty="0"/>
              <a:t>- testing for STDs and a physical exam;</a:t>
            </a:r>
          </a:p>
          <a:p>
            <a:pPr lvl="1"/>
            <a:r>
              <a:rPr lang="en-US" b="1" u="sng" dirty="0">
                <a:solidFill>
                  <a:srgbClr val="002060"/>
                </a:solidFill>
              </a:rPr>
              <a:t>Marriage</a:t>
            </a:r>
            <a:r>
              <a:rPr lang="en-US" b="1" dirty="0">
                <a:solidFill>
                  <a:srgbClr val="002060"/>
                </a:solidFill>
              </a:rPr>
              <a:t> License </a:t>
            </a:r>
            <a:r>
              <a:rPr lang="en-US" dirty="0"/>
              <a:t>from the Town Clerk- application includes personal information, ages, and blood test results (under oath);</a:t>
            </a:r>
          </a:p>
          <a:p>
            <a:pPr lvl="1"/>
            <a:r>
              <a:rPr lang="en-US" b="1" u="sng" dirty="0">
                <a:solidFill>
                  <a:srgbClr val="002060"/>
                </a:solidFill>
              </a:rPr>
              <a:t>Waiting</a:t>
            </a:r>
            <a:r>
              <a:rPr lang="en-US" b="1" dirty="0">
                <a:solidFill>
                  <a:srgbClr val="002060"/>
                </a:solidFill>
              </a:rPr>
              <a:t> Period</a:t>
            </a:r>
            <a:r>
              <a:rPr lang="en-US" dirty="0"/>
              <a:t>- in Massachusetts a </a:t>
            </a:r>
            <a:r>
              <a:rPr lang="en-US" b="1" dirty="0">
                <a:solidFill>
                  <a:srgbClr val="002060"/>
                </a:solidFill>
              </a:rPr>
              <a:t>3-day</a:t>
            </a:r>
            <a:r>
              <a:rPr lang="en-US" b="1" dirty="0"/>
              <a:t> waiting period </a:t>
            </a:r>
            <a:r>
              <a:rPr lang="en-US" dirty="0"/>
              <a:t>must pass before submitting a marriage license application and the actual wedding ceremony (the couple must then get married within 60-days); and</a:t>
            </a:r>
          </a:p>
          <a:p>
            <a:pPr lvl="1"/>
            <a:r>
              <a:rPr lang="en-US" b="1" dirty="0">
                <a:solidFill>
                  <a:srgbClr val="002060"/>
                </a:solidFill>
              </a:rPr>
              <a:t>Wedding </a:t>
            </a:r>
            <a:r>
              <a:rPr lang="en-US" b="1" u="sng" dirty="0">
                <a:solidFill>
                  <a:srgbClr val="002060"/>
                </a:solidFill>
              </a:rPr>
              <a:t>Ceremony</a:t>
            </a:r>
            <a:r>
              <a:rPr lang="en-US" dirty="0"/>
              <a:t>- ceremony can be either religious (by a member of the clergy) or civil (performed by a public official like a judge or justice of the peace).</a:t>
            </a:r>
          </a:p>
          <a:p>
            <a:pPr lvl="2"/>
            <a:r>
              <a:rPr lang="en-US" dirty="0"/>
              <a:t>There are no specific requirements of the ceremony except that it must </a:t>
            </a:r>
            <a:r>
              <a:rPr lang="en-US" b="1" dirty="0"/>
              <a:t>be in the presence of an official and a witness.</a:t>
            </a:r>
          </a:p>
          <a:p>
            <a:r>
              <a:rPr lang="en-US" b="1" u="sng" dirty="0">
                <a:solidFill>
                  <a:srgbClr val="002060"/>
                </a:solidFill>
              </a:rPr>
              <a:t>Common Law</a:t>
            </a:r>
            <a:r>
              <a:rPr lang="en-US" b="1" dirty="0">
                <a:solidFill>
                  <a:srgbClr val="002060"/>
                </a:solidFill>
              </a:rPr>
              <a:t> Marriage- </a:t>
            </a:r>
            <a:r>
              <a:rPr lang="en-US" b="1" dirty="0"/>
              <a:t>marriage (without blood test, license, ceremony, or certificate) based on cohabitation over a period of time </a:t>
            </a:r>
            <a:r>
              <a:rPr lang="en-US" b="1" dirty="0">
                <a:solidFill>
                  <a:srgbClr val="002060"/>
                </a:solidFill>
              </a:rPr>
              <a:t>does not exist in Massachusetts </a:t>
            </a:r>
            <a:r>
              <a:rPr lang="en-US" dirty="0"/>
              <a:t>(but the state does recognize common law marriages of other states).</a:t>
            </a:r>
          </a:p>
          <a:p>
            <a:r>
              <a:rPr lang="en-US" b="1" dirty="0">
                <a:solidFill>
                  <a:srgbClr val="002060"/>
                </a:solidFill>
              </a:rPr>
              <a:t>People you cannot marry- mother, father, children, grandparent, grandchildren, siblings, stepmother, stepfather, grandparent’s spouses, grandchildren’s spouses, or your spouse’s parents, grandparents, children, grandchildren, or sibling’s children, or your first aunts or first uncles.</a:t>
            </a:r>
          </a:p>
        </p:txBody>
      </p:sp>
    </p:spTree>
    <p:extLst>
      <p:ext uri="{BB962C8B-B14F-4D97-AF65-F5344CB8AC3E}">
        <p14:creationId xmlns:p14="http://schemas.microsoft.com/office/powerpoint/2010/main" val="726605754"/>
      </p:ext>
    </p:extLst>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Legal Aspects of Marriage</a:t>
            </a:r>
          </a:p>
        </p:txBody>
      </p:sp>
      <p:sp>
        <p:nvSpPr>
          <p:cNvPr id="3" name="Content Placeholder 2"/>
          <p:cNvSpPr>
            <a:spLocks noGrp="1"/>
          </p:cNvSpPr>
          <p:nvPr>
            <p:ph idx="1"/>
          </p:nvPr>
        </p:nvSpPr>
        <p:spPr>
          <a:xfrm>
            <a:off x="0" y="1609344"/>
            <a:ext cx="12192000" cy="5248656"/>
          </a:xfrm>
        </p:spPr>
        <p:txBody>
          <a:bodyPr>
            <a:normAutofit fontScale="92500"/>
          </a:bodyPr>
          <a:lstStyle/>
          <a:p>
            <a:r>
              <a:rPr lang="en-US" b="1" dirty="0">
                <a:solidFill>
                  <a:srgbClr val="002060"/>
                </a:solidFill>
              </a:rPr>
              <a:t>Marriage is a legal </a:t>
            </a:r>
            <a:r>
              <a:rPr lang="en-US" b="1" u="sng" dirty="0">
                <a:solidFill>
                  <a:srgbClr val="002060"/>
                </a:solidFill>
              </a:rPr>
              <a:t>contract</a:t>
            </a:r>
            <a:r>
              <a:rPr lang="en-US" b="1" dirty="0">
                <a:solidFill>
                  <a:srgbClr val="002060"/>
                </a:solidFill>
              </a:rPr>
              <a:t> that creates legal rights and duties.</a:t>
            </a:r>
          </a:p>
          <a:p>
            <a:r>
              <a:rPr lang="en-US" b="1" dirty="0"/>
              <a:t>Marriage Laws are made by the individual states.</a:t>
            </a:r>
          </a:p>
          <a:p>
            <a:pPr lvl="1"/>
            <a:r>
              <a:rPr lang="en-US" b="1" dirty="0"/>
              <a:t>Age</a:t>
            </a:r>
            <a:r>
              <a:rPr lang="en-US" dirty="0"/>
              <a:t>- usually each must be 18 (or parental consent).</a:t>
            </a:r>
          </a:p>
          <a:p>
            <a:pPr lvl="1"/>
            <a:r>
              <a:rPr lang="en-US" b="1" dirty="0"/>
              <a:t>Relationship</a:t>
            </a:r>
            <a:r>
              <a:rPr lang="en-US" dirty="0"/>
              <a:t>- no marriage between close relatives (incest- marrying or having sexual relations with a close relative).</a:t>
            </a:r>
          </a:p>
          <a:p>
            <a:pPr lvl="1"/>
            <a:r>
              <a:rPr lang="en-US" b="1" dirty="0"/>
              <a:t>Two Persons Only- bigamy (2 spouses) or polygamy (multiple spouses) is illegal </a:t>
            </a:r>
            <a:r>
              <a:rPr lang="en-US" dirty="0"/>
              <a:t>(Reynolds vs. U.S. affirmed that polygamy is illegal even for Mormons).</a:t>
            </a:r>
          </a:p>
          <a:p>
            <a:pPr lvl="1"/>
            <a:r>
              <a:rPr lang="en-US" b="1" dirty="0"/>
              <a:t>Consent</a:t>
            </a:r>
            <a:r>
              <a:rPr lang="en-US" dirty="0"/>
              <a:t>- nobody can be forced into a marriage (no shotgun marriage).</a:t>
            </a:r>
          </a:p>
          <a:p>
            <a:pPr lvl="1"/>
            <a:r>
              <a:rPr lang="en-US" b="1" dirty="0"/>
              <a:t>Full Faith &amp; Credit Clause</a:t>
            </a:r>
            <a:r>
              <a:rPr lang="en-US" dirty="0"/>
              <a:t>- if a marriage occurs in one state, others states must also respect the marriage.</a:t>
            </a:r>
          </a:p>
          <a:p>
            <a:pPr lvl="1"/>
            <a:r>
              <a:rPr lang="en-US" b="1" dirty="0"/>
              <a:t>Same Sex Marriages</a:t>
            </a:r>
            <a:r>
              <a:rPr lang="en-US" dirty="0"/>
              <a:t>- legal since the Supreme Court decision on June 26, 2015 in the case </a:t>
            </a:r>
            <a:r>
              <a:rPr lang="en-US" b="1" i="1" u="sng" dirty="0"/>
              <a:t>Obergefell v. Hodges</a:t>
            </a:r>
            <a:r>
              <a:rPr lang="en-US" b="1" dirty="0"/>
              <a:t>.</a:t>
            </a:r>
            <a:endParaRPr lang="en-US" b="1" i="1" u="sng" dirty="0"/>
          </a:p>
          <a:p>
            <a:r>
              <a:rPr lang="en-US" b="1" u="sng" dirty="0">
                <a:solidFill>
                  <a:srgbClr val="002060"/>
                </a:solidFill>
              </a:rPr>
              <a:t>Annulment</a:t>
            </a:r>
            <a:r>
              <a:rPr lang="en-US" b="1" dirty="0">
                <a:solidFill>
                  <a:srgbClr val="002060"/>
                </a:solidFill>
              </a:rPr>
              <a:t>- court order declaring that a marriage never existed. Grounds for annulment include:</a:t>
            </a:r>
          </a:p>
          <a:p>
            <a:pPr lvl="1"/>
            <a:r>
              <a:rPr lang="en-US" b="1" dirty="0">
                <a:solidFill>
                  <a:srgbClr val="002060"/>
                </a:solidFill>
              </a:rPr>
              <a:t>Age;</a:t>
            </a:r>
          </a:p>
          <a:p>
            <a:pPr lvl="1"/>
            <a:r>
              <a:rPr lang="en-US" b="1" dirty="0">
                <a:solidFill>
                  <a:srgbClr val="002060"/>
                </a:solidFill>
              </a:rPr>
              <a:t>Bigamy;</a:t>
            </a:r>
          </a:p>
          <a:p>
            <a:pPr lvl="1"/>
            <a:r>
              <a:rPr lang="en-US" b="1" dirty="0">
                <a:solidFill>
                  <a:srgbClr val="002060"/>
                </a:solidFill>
              </a:rPr>
              <a:t>Fraud; and</a:t>
            </a:r>
          </a:p>
          <a:p>
            <a:pPr lvl="1"/>
            <a:r>
              <a:rPr lang="en-US" b="1" dirty="0">
                <a:solidFill>
                  <a:srgbClr val="002060"/>
                </a:solidFill>
              </a:rPr>
              <a:t>Lack of Consent.</a:t>
            </a:r>
          </a:p>
          <a:p>
            <a:r>
              <a:rPr lang="en-US" b="1" u="sng" dirty="0">
                <a:solidFill>
                  <a:srgbClr val="002060"/>
                </a:solidFill>
              </a:rPr>
              <a:t>Divorce</a:t>
            </a:r>
            <a:r>
              <a:rPr lang="en-US" b="1" dirty="0">
                <a:solidFill>
                  <a:srgbClr val="002060"/>
                </a:solidFill>
              </a:rPr>
              <a:t>- a court order that ends a valid marriage.</a:t>
            </a:r>
          </a:p>
        </p:txBody>
      </p:sp>
    </p:spTree>
    <p:extLst>
      <p:ext uri="{BB962C8B-B14F-4D97-AF65-F5344CB8AC3E}">
        <p14:creationId xmlns:p14="http://schemas.microsoft.com/office/powerpoint/2010/main" val="430362200"/>
      </p:ext>
    </p:extLst>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Rights &amp; Responsibilities of Marriage</a:t>
            </a:r>
          </a:p>
        </p:txBody>
      </p:sp>
      <p:sp>
        <p:nvSpPr>
          <p:cNvPr id="3" name="Content Placeholder 2"/>
          <p:cNvSpPr>
            <a:spLocks noGrp="1"/>
          </p:cNvSpPr>
          <p:nvPr>
            <p:ph idx="1"/>
          </p:nvPr>
        </p:nvSpPr>
        <p:spPr>
          <a:xfrm>
            <a:off x="0" y="1609344"/>
            <a:ext cx="12192000" cy="4961785"/>
          </a:xfrm>
        </p:spPr>
        <p:txBody>
          <a:bodyPr>
            <a:normAutofit fontScale="92500" lnSpcReduction="20000"/>
          </a:bodyPr>
          <a:lstStyle/>
          <a:p>
            <a:r>
              <a:rPr lang="en-US" b="1" dirty="0"/>
              <a:t>Financial Responsibilities</a:t>
            </a:r>
            <a:r>
              <a:rPr lang="en-US" dirty="0"/>
              <a:t>- modern concept of marriage is a </a:t>
            </a:r>
            <a:r>
              <a:rPr lang="en-US" b="1" dirty="0">
                <a:solidFill>
                  <a:srgbClr val="002060"/>
                </a:solidFill>
              </a:rPr>
              <a:t>partnership of </a:t>
            </a:r>
            <a:r>
              <a:rPr lang="en-US" b="1" u="sng" dirty="0">
                <a:solidFill>
                  <a:srgbClr val="002060"/>
                </a:solidFill>
              </a:rPr>
              <a:t>equals</a:t>
            </a:r>
            <a:r>
              <a:rPr lang="en-US" b="1" dirty="0">
                <a:solidFill>
                  <a:srgbClr val="002060"/>
                </a:solidFill>
              </a:rPr>
              <a:t> who support each other and also take care of one another financially.</a:t>
            </a:r>
          </a:p>
          <a:p>
            <a:r>
              <a:rPr lang="en-US" b="1" dirty="0"/>
              <a:t>Property Ownership</a:t>
            </a:r>
            <a:r>
              <a:rPr lang="en-US" dirty="0"/>
              <a:t>- in the past husband and wife were one legal entity, and until 1887, a woman’s property became her husband’s upon marriage. </a:t>
            </a:r>
            <a:r>
              <a:rPr lang="en-US" b="1" dirty="0"/>
              <a:t>Now women have a right to own their own property.</a:t>
            </a:r>
          </a:p>
          <a:p>
            <a:pPr lvl="1"/>
            <a:r>
              <a:rPr lang="en-US" b="1" u="sng" dirty="0">
                <a:solidFill>
                  <a:srgbClr val="002060"/>
                </a:solidFill>
              </a:rPr>
              <a:t>Separate</a:t>
            </a:r>
            <a:r>
              <a:rPr lang="en-US" b="1" dirty="0">
                <a:solidFill>
                  <a:srgbClr val="002060"/>
                </a:solidFill>
              </a:rPr>
              <a:t> Property- property owned by either spouse before marriage remains theirs throughout the marriage.</a:t>
            </a:r>
          </a:p>
          <a:p>
            <a:pPr lvl="1"/>
            <a:r>
              <a:rPr lang="en-US" b="1" u="sng" dirty="0">
                <a:solidFill>
                  <a:srgbClr val="002060"/>
                </a:solidFill>
              </a:rPr>
              <a:t>Marital</a:t>
            </a:r>
            <a:r>
              <a:rPr lang="en-US" b="1" dirty="0">
                <a:solidFill>
                  <a:srgbClr val="002060"/>
                </a:solidFill>
              </a:rPr>
              <a:t> Property- property acquired by either spouse during the marriage belongs to the couple (joint bank accounts, cars, and other property).</a:t>
            </a:r>
          </a:p>
          <a:p>
            <a:r>
              <a:rPr lang="en-US" b="1" dirty="0"/>
              <a:t>Marital Property</a:t>
            </a:r>
          </a:p>
          <a:p>
            <a:pPr lvl="1"/>
            <a:r>
              <a:rPr lang="en-US" b="1" u="sng" dirty="0"/>
              <a:t>Community</a:t>
            </a:r>
            <a:r>
              <a:rPr lang="en-US" b="1" dirty="0"/>
              <a:t> Property </a:t>
            </a:r>
            <a:r>
              <a:rPr lang="en-US" dirty="0"/>
              <a:t>(States of AZ, CA, ID, LA, NV, NM, TX, WA, WI and Puerto Rico)- </a:t>
            </a:r>
            <a:r>
              <a:rPr lang="en-US" b="1" dirty="0"/>
              <a:t>all property acquired during the marriage belongs 50%-50% to husband and wife regardless of who earned or purchased it.</a:t>
            </a:r>
          </a:p>
          <a:p>
            <a:pPr lvl="1"/>
            <a:r>
              <a:rPr lang="en-US" b="1" u="sng" dirty="0">
                <a:solidFill>
                  <a:srgbClr val="002060"/>
                </a:solidFill>
              </a:rPr>
              <a:t>Equitable Distribution </a:t>
            </a:r>
            <a:r>
              <a:rPr lang="en-US" b="1" dirty="0">
                <a:solidFill>
                  <a:srgbClr val="002060"/>
                </a:solidFill>
              </a:rPr>
              <a:t>(Majority of States)- equally divide property at the end of a marriage</a:t>
            </a:r>
            <a:r>
              <a:rPr lang="en-US" b="1" dirty="0"/>
              <a:t> using factors such as need, contributions, who acquired it, and length of the marriage.</a:t>
            </a:r>
          </a:p>
          <a:p>
            <a:r>
              <a:rPr lang="en-US" b="1" dirty="0"/>
              <a:t>Decisions- cooperate, share, and make important decisions together.</a:t>
            </a:r>
          </a:p>
          <a:p>
            <a:pPr lvl="1"/>
            <a:r>
              <a:rPr lang="en-US" b="1" dirty="0"/>
              <a:t>Name Change </a:t>
            </a:r>
            <a:r>
              <a:rPr lang="en-US" dirty="0"/>
              <a:t>(not legally required).</a:t>
            </a:r>
          </a:p>
          <a:p>
            <a:pPr lvl="1"/>
            <a:r>
              <a:rPr lang="en-US" b="1" dirty="0"/>
              <a:t>Support of Family </a:t>
            </a:r>
            <a:r>
              <a:rPr lang="en-US" dirty="0"/>
              <a:t>(now usually equally shared).</a:t>
            </a:r>
          </a:p>
          <a:p>
            <a:pPr lvl="1"/>
            <a:r>
              <a:rPr lang="en-US" b="1" dirty="0"/>
              <a:t>Private Communications (communications between married couples are </a:t>
            </a:r>
            <a:r>
              <a:rPr lang="en-US" b="1" u="sng" dirty="0"/>
              <a:t>privileged</a:t>
            </a:r>
            <a:r>
              <a:rPr lang="en-US" dirty="0"/>
              <a:t> and courts cannot force them to be divulged unless there is a criminal proceeding or an abuse case).</a:t>
            </a:r>
          </a:p>
          <a:p>
            <a:pPr lvl="1"/>
            <a:r>
              <a:rPr lang="en-US" b="1" dirty="0"/>
              <a:t>Inheritance- upon death of a spouse, the other is entitled to a share of the person’s estate (</a:t>
            </a:r>
            <a:r>
              <a:rPr lang="en-US" b="1" u="sng" dirty="0"/>
              <a:t>50%</a:t>
            </a:r>
            <a:r>
              <a:rPr lang="en-US" b="1" dirty="0"/>
              <a:t> in MA unless there is a will and the will amount is a larger percentage).</a:t>
            </a:r>
          </a:p>
        </p:txBody>
      </p:sp>
    </p:spTree>
    <p:extLst>
      <p:ext uri="{BB962C8B-B14F-4D97-AF65-F5344CB8AC3E}">
        <p14:creationId xmlns:p14="http://schemas.microsoft.com/office/powerpoint/2010/main" val="984568231"/>
      </p:ext>
    </p:extLst>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351. Which of the following is </a:t>
            </a:r>
            <a:r>
              <a:rPr lang="en-US" u="sng" dirty="0"/>
              <a:t>not</a:t>
            </a:r>
            <a:r>
              <a:rPr lang="en-US" dirty="0"/>
              <a:t> one of the typical marriage requirements?</a:t>
            </a:r>
          </a:p>
          <a:p>
            <a:pPr marL="0" indent="0">
              <a:buNone/>
            </a:pPr>
            <a:r>
              <a:rPr lang="en-US" dirty="0"/>
              <a:t>A. blood test</a:t>
            </a:r>
          </a:p>
          <a:p>
            <a:pPr marL="0" indent="0">
              <a:buNone/>
            </a:pPr>
            <a:r>
              <a:rPr lang="en-US" dirty="0"/>
              <a:t>B. waiting period</a:t>
            </a:r>
          </a:p>
          <a:p>
            <a:pPr marL="0" indent="0">
              <a:buNone/>
            </a:pPr>
            <a:r>
              <a:rPr lang="en-US" dirty="0"/>
              <a:t>C. marriage class</a:t>
            </a:r>
          </a:p>
          <a:p>
            <a:pPr marL="0" indent="0">
              <a:buNone/>
            </a:pPr>
            <a:r>
              <a:rPr lang="en-US" dirty="0"/>
              <a:t>D. marriage certificate</a:t>
            </a:r>
          </a:p>
          <a:p>
            <a:pPr marL="0" indent="0">
              <a:buNone/>
            </a:pPr>
            <a:endParaRPr lang="en-US" dirty="0"/>
          </a:p>
          <a:p>
            <a:pPr marL="0" indent="0">
              <a:buNone/>
            </a:pPr>
            <a:r>
              <a:rPr lang="en-US" dirty="0"/>
              <a:t>352. Which of the following people are you technically permitted to marry in Massachusetts? </a:t>
            </a:r>
          </a:p>
          <a:p>
            <a:pPr marL="0" indent="0">
              <a:buNone/>
            </a:pPr>
            <a:r>
              <a:rPr lang="en-US" dirty="0"/>
              <a:t>A. your first cousin</a:t>
            </a:r>
          </a:p>
          <a:p>
            <a:pPr marL="0" indent="0">
              <a:buNone/>
            </a:pPr>
            <a:r>
              <a:rPr lang="en-US" dirty="0"/>
              <a:t>B. your spouse’s mother or father</a:t>
            </a:r>
          </a:p>
          <a:p>
            <a:pPr marL="0" indent="0">
              <a:buNone/>
            </a:pPr>
            <a:r>
              <a:rPr lang="en-US" dirty="0"/>
              <a:t>C. your step mother or step father</a:t>
            </a:r>
          </a:p>
          <a:p>
            <a:pPr marL="0" indent="0">
              <a:buNone/>
            </a:pPr>
            <a:r>
              <a:rPr lang="en-US" dirty="0"/>
              <a:t>D. your grandchild’s spouse</a:t>
            </a:r>
          </a:p>
        </p:txBody>
      </p:sp>
    </p:spTree>
    <p:extLst>
      <p:ext uri="{BB962C8B-B14F-4D97-AF65-F5344CB8AC3E}">
        <p14:creationId xmlns:p14="http://schemas.microsoft.com/office/powerpoint/2010/main" val="1496697430"/>
      </p:ext>
    </p:extLst>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353. What is a court order declaring that a marriage never existed?</a:t>
            </a:r>
          </a:p>
          <a:p>
            <a:pPr marL="0" indent="0">
              <a:buNone/>
            </a:pPr>
            <a:r>
              <a:rPr lang="en-US" dirty="0"/>
              <a:t>A. divorce</a:t>
            </a:r>
          </a:p>
          <a:p>
            <a:pPr marL="0" indent="0">
              <a:buNone/>
            </a:pPr>
            <a:r>
              <a:rPr lang="en-US" dirty="0"/>
              <a:t>B. separation</a:t>
            </a:r>
          </a:p>
          <a:p>
            <a:pPr marL="0" indent="0">
              <a:buNone/>
            </a:pPr>
            <a:r>
              <a:rPr lang="en-US" dirty="0"/>
              <a:t>C. annulment</a:t>
            </a:r>
          </a:p>
          <a:p>
            <a:pPr marL="0" indent="0">
              <a:buNone/>
            </a:pPr>
            <a:r>
              <a:rPr lang="en-US" dirty="0"/>
              <a:t>D. retroactive cancelation</a:t>
            </a:r>
          </a:p>
          <a:p>
            <a:pPr marL="0" indent="0">
              <a:buNone/>
            </a:pPr>
            <a:endParaRPr lang="en-US" dirty="0"/>
          </a:p>
          <a:p>
            <a:pPr marL="0" indent="0">
              <a:buNone/>
            </a:pPr>
            <a:r>
              <a:rPr lang="en-US" dirty="0"/>
              <a:t>354. What is a court order that ends a valid marriage?</a:t>
            </a:r>
          </a:p>
          <a:p>
            <a:pPr marL="0" indent="0">
              <a:buNone/>
            </a:pPr>
            <a:r>
              <a:rPr lang="en-US" dirty="0"/>
              <a:t>A. divorce</a:t>
            </a:r>
          </a:p>
          <a:p>
            <a:pPr marL="0" indent="0">
              <a:buNone/>
            </a:pPr>
            <a:r>
              <a:rPr lang="en-US" dirty="0"/>
              <a:t>B. separation</a:t>
            </a:r>
          </a:p>
          <a:p>
            <a:pPr marL="0" indent="0">
              <a:buNone/>
            </a:pPr>
            <a:r>
              <a:rPr lang="en-US" dirty="0"/>
              <a:t>C. annulment</a:t>
            </a:r>
          </a:p>
          <a:p>
            <a:pPr marL="0" indent="0">
              <a:buNone/>
            </a:pPr>
            <a:r>
              <a:rPr lang="en-US" dirty="0"/>
              <a:t>D. retroactive cancelation</a:t>
            </a:r>
          </a:p>
        </p:txBody>
      </p:sp>
    </p:spTree>
    <p:extLst>
      <p:ext uri="{BB962C8B-B14F-4D97-AF65-F5344CB8AC3E}">
        <p14:creationId xmlns:p14="http://schemas.microsoft.com/office/powerpoint/2010/main" val="2752159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lstStyle/>
          <a:p>
            <a:pPr marL="0" indent="0">
              <a:buNone/>
            </a:pPr>
            <a:r>
              <a:rPr lang="en-US" dirty="0"/>
              <a:t>23. What is the best example of democracy?</a:t>
            </a:r>
          </a:p>
          <a:p>
            <a:pPr marL="0" indent="0">
              <a:buNone/>
            </a:pPr>
            <a:r>
              <a:rPr lang="en-US" dirty="0"/>
              <a:t>A. voting for representatives </a:t>
            </a:r>
          </a:p>
          <a:p>
            <a:pPr marL="0" indent="0">
              <a:buNone/>
            </a:pPr>
            <a:r>
              <a:rPr lang="en-US" dirty="0"/>
              <a:t>B. advocating for a cause</a:t>
            </a:r>
          </a:p>
          <a:p>
            <a:pPr marL="0" indent="0">
              <a:buNone/>
            </a:pPr>
            <a:r>
              <a:rPr lang="en-US" dirty="0"/>
              <a:t>C. voting for the president</a:t>
            </a:r>
          </a:p>
          <a:p>
            <a:pPr marL="0" indent="0">
              <a:buNone/>
            </a:pPr>
            <a:r>
              <a:rPr lang="en-US" dirty="0"/>
              <a:t>D. voting on a binding referendum</a:t>
            </a:r>
          </a:p>
          <a:p>
            <a:pPr marL="0" indent="0">
              <a:buNone/>
            </a:pPr>
            <a:endParaRPr lang="en-US" dirty="0"/>
          </a:p>
          <a:p>
            <a:pPr marL="0" indent="0">
              <a:buNone/>
            </a:pPr>
            <a:r>
              <a:rPr lang="en-US" dirty="0"/>
              <a:t>24. Following the Civil War, the Fifteenth Amendment gave which group the right to vote?</a:t>
            </a:r>
          </a:p>
          <a:p>
            <a:pPr marL="0" indent="0">
              <a:buNone/>
            </a:pPr>
            <a:r>
              <a:rPr lang="en-US" dirty="0"/>
              <a:t>A. African American men and women</a:t>
            </a:r>
          </a:p>
          <a:p>
            <a:pPr marL="0" indent="0">
              <a:buNone/>
            </a:pPr>
            <a:r>
              <a:rPr lang="en-US" dirty="0"/>
              <a:t>B. Native American men and women</a:t>
            </a:r>
          </a:p>
          <a:p>
            <a:pPr marL="0" indent="0">
              <a:buNone/>
            </a:pPr>
            <a:r>
              <a:rPr lang="en-US" dirty="0"/>
              <a:t>C. Native American men but not women</a:t>
            </a:r>
          </a:p>
          <a:p>
            <a:pPr marL="0" indent="0">
              <a:buNone/>
            </a:pPr>
            <a:r>
              <a:rPr lang="en-US" dirty="0"/>
              <a:t>D. African American men but not women</a:t>
            </a:r>
          </a:p>
        </p:txBody>
      </p:sp>
    </p:spTree>
    <p:extLst>
      <p:ext uri="{BB962C8B-B14F-4D97-AF65-F5344CB8AC3E}">
        <p14:creationId xmlns:p14="http://schemas.microsoft.com/office/powerpoint/2010/main" val="2950242283"/>
      </p:ext>
    </p:extLst>
  </p:cSld>
  <p:clrMapOvr>
    <a:masterClrMapping/>
  </p:clrMapOvr>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355. What type of property is acquired by either spouse during the marriage and belongs to the couple (joint bank accounts, cars, and other property)?</a:t>
            </a:r>
          </a:p>
          <a:p>
            <a:pPr marL="0" indent="0">
              <a:buNone/>
            </a:pPr>
            <a:r>
              <a:rPr lang="en-US" dirty="0"/>
              <a:t>A. personal property</a:t>
            </a:r>
          </a:p>
          <a:p>
            <a:pPr marL="0" indent="0">
              <a:buNone/>
            </a:pPr>
            <a:r>
              <a:rPr lang="en-US" dirty="0"/>
              <a:t>B. separate property</a:t>
            </a:r>
          </a:p>
          <a:p>
            <a:pPr marL="0" indent="0">
              <a:buNone/>
            </a:pPr>
            <a:r>
              <a:rPr lang="en-US" dirty="0"/>
              <a:t>C. marital property</a:t>
            </a:r>
          </a:p>
          <a:p>
            <a:pPr marL="0" indent="0">
              <a:buNone/>
            </a:pPr>
            <a:r>
              <a:rPr lang="en-US" dirty="0"/>
              <a:t>D. real property</a:t>
            </a:r>
          </a:p>
          <a:p>
            <a:pPr marL="0" indent="0">
              <a:buNone/>
            </a:pPr>
            <a:endParaRPr lang="en-US" dirty="0"/>
          </a:p>
          <a:p>
            <a:pPr marL="0" indent="0">
              <a:buNone/>
            </a:pPr>
            <a:r>
              <a:rPr lang="en-US" dirty="0"/>
              <a:t>356. What type of property is property owned by either spouse before marriage that remains theirs throughout the marriage?</a:t>
            </a:r>
          </a:p>
          <a:p>
            <a:pPr marL="0" indent="0">
              <a:buNone/>
            </a:pPr>
            <a:r>
              <a:rPr lang="en-US" dirty="0"/>
              <a:t>A. personal property</a:t>
            </a:r>
          </a:p>
          <a:p>
            <a:pPr marL="0" indent="0">
              <a:buNone/>
            </a:pPr>
            <a:r>
              <a:rPr lang="en-US" dirty="0"/>
              <a:t>B. separate property</a:t>
            </a:r>
          </a:p>
          <a:p>
            <a:pPr marL="0" indent="0">
              <a:buNone/>
            </a:pPr>
            <a:r>
              <a:rPr lang="en-US" dirty="0"/>
              <a:t>C. marital property</a:t>
            </a:r>
          </a:p>
          <a:p>
            <a:pPr marL="0" indent="0">
              <a:buNone/>
            </a:pPr>
            <a:r>
              <a:rPr lang="en-US" dirty="0"/>
              <a:t>D. real property</a:t>
            </a:r>
          </a:p>
        </p:txBody>
      </p:sp>
    </p:spTree>
    <p:extLst>
      <p:ext uri="{BB962C8B-B14F-4D97-AF65-F5344CB8AC3E}">
        <p14:creationId xmlns:p14="http://schemas.microsoft.com/office/powerpoint/2010/main" val="2447337139"/>
      </p:ext>
    </p:extLst>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357. With regards to the division of marital property upon divorce, how do the majority of states view property?</a:t>
            </a:r>
          </a:p>
          <a:p>
            <a:pPr marL="0" indent="0">
              <a:buNone/>
            </a:pPr>
            <a:r>
              <a:rPr lang="en-US" dirty="0"/>
              <a:t>A. community property</a:t>
            </a:r>
          </a:p>
          <a:p>
            <a:pPr marL="0" indent="0">
              <a:buNone/>
            </a:pPr>
            <a:r>
              <a:rPr lang="en-US" dirty="0"/>
              <a:t>B. equitable distribution of property</a:t>
            </a:r>
          </a:p>
          <a:p>
            <a:pPr marL="0" indent="0">
              <a:buNone/>
            </a:pPr>
            <a:r>
              <a:rPr lang="en-US" dirty="0"/>
              <a:t>C. final division of property</a:t>
            </a:r>
          </a:p>
          <a:p>
            <a:pPr marL="0" indent="0">
              <a:buNone/>
            </a:pPr>
            <a:r>
              <a:rPr lang="en-US" dirty="0"/>
              <a:t>D. acquisition of property</a:t>
            </a:r>
          </a:p>
        </p:txBody>
      </p:sp>
    </p:spTree>
    <p:extLst>
      <p:ext uri="{BB962C8B-B14F-4D97-AF65-F5344CB8AC3E}">
        <p14:creationId xmlns:p14="http://schemas.microsoft.com/office/powerpoint/2010/main" val="1815054347"/>
      </p:ext>
    </p:extLst>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normAutofit/>
          </a:bodyPr>
          <a:lstStyle/>
          <a:p>
            <a:pPr algn="ctr"/>
            <a:r>
              <a:rPr lang="en-US" sz="4800" dirty="0">
                <a:solidFill>
                  <a:srgbClr val="00B050"/>
                </a:solidFill>
              </a:rPr>
              <a:t>Problem 67. The Case of Loving v. Virginia</a:t>
            </a:r>
          </a:p>
        </p:txBody>
      </p:sp>
      <p:sp>
        <p:nvSpPr>
          <p:cNvPr id="3" name="Content Placeholder 2"/>
          <p:cNvSpPr>
            <a:spLocks noGrp="1"/>
          </p:cNvSpPr>
          <p:nvPr>
            <p:ph idx="1"/>
          </p:nvPr>
        </p:nvSpPr>
        <p:spPr>
          <a:xfrm>
            <a:off x="0" y="1609344"/>
            <a:ext cx="12192000" cy="5248656"/>
          </a:xfrm>
        </p:spPr>
        <p:txBody>
          <a:bodyPr/>
          <a:lstStyle/>
          <a:p>
            <a:pPr marL="0" indent="0">
              <a:buNone/>
            </a:pPr>
            <a:r>
              <a:rPr lang="en-US" dirty="0"/>
              <a:t>In 1958, Harvey Loving, a white man, and Diana Jeter, an African American woman, decided to get married. Legal residents of Virginia, they went to Washington D.C. to get around a Virginia law forbidding marriage between white and non-white people. After their marriage, they returned to Virginia, where they were arrested and charged with violating the ban on interracial marriage. The </a:t>
            </a:r>
            <a:r>
              <a:rPr lang="en-US" dirty="0" err="1"/>
              <a:t>Lovings</a:t>
            </a:r>
            <a:r>
              <a:rPr lang="en-US" dirty="0"/>
              <a:t> pleaded guilty and were each sentenced to one year in jail. The judge agreed to suspend the sentence if the </a:t>
            </a:r>
            <a:r>
              <a:rPr lang="en-US" dirty="0" err="1"/>
              <a:t>Lovings</a:t>
            </a:r>
            <a:r>
              <a:rPr lang="en-US" dirty="0"/>
              <a:t> would leave Virginia for 25 years. The </a:t>
            </a:r>
            <a:r>
              <a:rPr lang="en-US" dirty="0" err="1"/>
              <a:t>Lovings</a:t>
            </a:r>
            <a:r>
              <a:rPr lang="en-US" dirty="0"/>
              <a:t> moved to Washington D.C. but appealed their case to the U.S. Supreme Court. They asked that the state law against interracial marriages be declared unconstitutional.</a:t>
            </a:r>
          </a:p>
          <a:p>
            <a:pPr marL="0" indent="0">
              <a:buNone/>
            </a:pPr>
            <a:endParaRPr lang="en-US" dirty="0"/>
          </a:p>
          <a:p>
            <a:pPr marL="457200" indent="-457200">
              <a:buFont typeface="+mj-lt"/>
              <a:buAutoNum type="arabicPeriod"/>
            </a:pPr>
            <a:r>
              <a:rPr lang="en-US" dirty="0"/>
              <a:t>What arguments do you think the state made in favor of the law? What arguments do you think the </a:t>
            </a:r>
            <a:r>
              <a:rPr lang="en-US" dirty="0" err="1"/>
              <a:t>Lovings</a:t>
            </a:r>
            <a:r>
              <a:rPr lang="en-US" dirty="0"/>
              <a:t> made against the law?</a:t>
            </a:r>
          </a:p>
          <a:p>
            <a:pPr marL="457200" indent="-457200">
              <a:buFont typeface="+mj-lt"/>
              <a:buAutoNum type="arabicPeriod"/>
            </a:pPr>
            <a:r>
              <a:rPr lang="en-US" dirty="0"/>
              <a:t>How would you decide this case? Explain.</a:t>
            </a:r>
          </a:p>
          <a:p>
            <a:pPr marL="457200" indent="-457200">
              <a:buFont typeface="+mj-lt"/>
              <a:buAutoNum type="arabicPeriod"/>
            </a:pPr>
            <a:r>
              <a:rPr lang="en-US" dirty="0"/>
              <a:t>Some marriage regulations are appropriate and others are not. Should states regulate marriage based on age? Mental capacity? Physical disability? Health? Religious, ethnic, or racial differenced? Explain.</a:t>
            </a:r>
          </a:p>
        </p:txBody>
      </p:sp>
    </p:spTree>
    <p:extLst>
      <p:ext uri="{BB962C8B-B14F-4D97-AF65-F5344CB8AC3E}">
        <p14:creationId xmlns:p14="http://schemas.microsoft.com/office/powerpoint/2010/main" val="4132293089"/>
      </p:ext>
    </p:extLst>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Day 59. Objectives</a:t>
            </a:r>
          </a:p>
        </p:txBody>
      </p:sp>
      <p:sp>
        <p:nvSpPr>
          <p:cNvPr id="3" name="Content Placeholder 2"/>
          <p:cNvSpPr>
            <a:spLocks noGrp="1"/>
          </p:cNvSpPr>
          <p:nvPr>
            <p:ph idx="1"/>
          </p:nvPr>
        </p:nvSpPr>
        <p:spPr>
          <a:xfrm>
            <a:off x="0" y="1609344"/>
            <a:ext cx="12192000" cy="5248656"/>
          </a:xfrm>
        </p:spPr>
        <p:txBody>
          <a:bodyPr/>
          <a:lstStyle/>
          <a:p>
            <a:pPr lvl="1"/>
            <a:r>
              <a:rPr lang="en-US" dirty="0"/>
              <a:t>Students will be able to:</a:t>
            </a:r>
          </a:p>
          <a:p>
            <a:pPr lvl="2"/>
            <a:r>
              <a:rPr lang="en-US" dirty="0"/>
              <a:t>Explain what spousal abuse is and identify some of the common characteristics of abusers;</a:t>
            </a:r>
          </a:p>
          <a:p>
            <a:pPr lvl="2"/>
            <a:r>
              <a:rPr lang="en-US" dirty="0"/>
              <a:t>List the steps to take in case of spousal abuse; and</a:t>
            </a:r>
          </a:p>
          <a:p>
            <a:pPr lvl="2"/>
            <a:r>
              <a:rPr lang="en-US" dirty="0"/>
              <a:t>Discuss the legal rights that non-traditional marriages have following the Supreme Court decision in </a:t>
            </a:r>
            <a:r>
              <a:rPr lang="en-US" i="1" dirty="0"/>
              <a:t>Obergefell v. Hodges</a:t>
            </a:r>
            <a:r>
              <a:rPr lang="en-US" dirty="0"/>
              <a:t>.</a:t>
            </a:r>
          </a:p>
          <a:p>
            <a:pPr lvl="2"/>
            <a:endParaRPr lang="en-US" dirty="0"/>
          </a:p>
          <a:p>
            <a:pPr lvl="2"/>
            <a:endParaRPr lang="en-US" dirty="0"/>
          </a:p>
        </p:txBody>
      </p:sp>
    </p:spTree>
    <p:extLst>
      <p:ext uri="{BB962C8B-B14F-4D97-AF65-F5344CB8AC3E}">
        <p14:creationId xmlns:p14="http://schemas.microsoft.com/office/powerpoint/2010/main" val="310167616"/>
      </p:ext>
    </p:extLst>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Spousal Abuse</a:t>
            </a:r>
          </a:p>
        </p:txBody>
      </p:sp>
      <p:sp>
        <p:nvSpPr>
          <p:cNvPr id="3" name="Content Placeholder 2"/>
          <p:cNvSpPr>
            <a:spLocks noGrp="1"/>
          </p:cNvSpPr>
          <p:nvPr>
            <p:ph idx="1"/>
          </p:nvPr>
        </p:nvSpPr>
        <p:spPr>
          <a:xfrm>
            <a:off x="0" y="1609344"/>
            <a:ext cx="12192000" cy="5248656"/>
          </a:xfrm>
        </p:spPr>
        <p:txBody>
          <a:bodyPr>
            <a:normAutofit fontScale="92500" lnSpcReduction="20000"/>
          </a:bodyPr>
          <a:lstStyle/>
          <a:p>
            <a:r>
              <a:rPr lang="en-US" b="1" u="sng" dirty="0">
                <a:solidFill>
                  <a:srgbClr val="002060"/>
                </a:solidFill>
              </a:rPr>
              <a:t>Domestic Abuse</a:t>
            </a:r>
            <a:r>
              <a:rPr lang="en-US" b="1" dirty="0">
                <a:solidFill>
                  <a:srgbClr val="002060"/>
                </a:solidFill>
              </a:rPr>
              <a:t>- abuse of one partner by another in a relationship.</a:t>
            </a:r>
          </a:p>
          <a:p>
            <a:pPr lvl="1"/>
            <a:r>
              <a:rPr lang="en-US" b="1" dirty="0">
                <a:solidFill>
                  <a:srgbClr val="002060"/>
                </a:solidFill>
              </a:rPr>
              <a:t>Batterers usually repeat their abuses </a:t>
            </a:r>
            <a:r>
              <a:rPr lang="en-US" dirty="0"/>
              <a:t>(often increasing in severity).</a:t>
            </a:r>
          </a:p>
          <a:p>
            <a:pPr lvl="1"/>
            <a:r>
              <a:rPr lang="en-US" b="1" dirty="0">
                <a:solidFill>
                  <a:srgbClr val="002060"/>
                </a:solidFill>
              </a:rPr>
              <a:t>Frequently abusers were once abused themselves- cycle.</a:t>
            </a:r>
          </a:p>
          <a:p>
            <a:pPr lvl="1"/>
            <a:r>
              <a:rPr lang="en-US" b="1" dirty="0"/>
              <a:t>The abused also sometimes believes that the abuse was deserved or she can make the situation better.</a:t>
            </a:r>
          </a:p>
          <a:p>
            <a:pPr lvl="1"/>
            <a:r>
              <a:rPr lang="en-US" dirty="0"/>
              <a:t>Until 1800 it was legal for a man to strike his wife.</a:t>
            </a:r>
          </a:p>
          <a:p>
            <a:pPr lvl="1"/>
            <a:r>
              <a:rPr lang="en-US" b="1" dirty="0">
                <a:solidFill>
                  <a:srgbClr val="002060"/>
                </a:solidFill>
              </a:rPr>
              <a:t>Law requires the </a:t>
            </a:r>
            <a:r>
              <a:rPr lang="en-US" b="1" u="sng" dirty="0">
                <a:solidFill>
                  <a:srgbClr val="002060"/>
                </a:solidFill>
              </a:rPr>
              <a:t>arrest</a:t>
            </a:r>
            <a:r>
              <a:rPr lang="en-US" b="1" dirty="0">
                <a:solidFill>
                  <a:srgbClr val="002060"/>
                </a:solidFill>
              </a:rPr>
              <a:t> of the alleged abuser if there is any sign of abuse.</a:t>
            </a:r>
          </a:p>
          <a:p>
            <a:pPr lvl="1"/>
            <a:r>
              <a:rPr lang="en-US" dirty="0"/>
              <a:t>Prosecutors sometimes reduce charges or fail to bring cases of abuse.</a:t>
            </a:r>
          </a:p>
          <a:p>
            <a:pPr lvl="2"/>
            <a:r>
              <a:rPr lang="en-US" dirty="0"/>
              <a:t>Evidence is more difficult to provide.</a:t>
            </a:r>
          </a:p>
          <a:p>
            <a:pPr lvl="2"/>
            <a:r>
              <a:rPr lang="en-US" dirty="0"/>
              <a:t>Protection of family privacy.</a:t>
            </a:r>
          </a:p>
          <a:p>
            <a:pPr lvl="2"/>
            <a:r>
              <a:rPr lang="en-US" dirty="0"/>
              <a:t>Promotion of family harmony.</a:t>
            </a:r>
          </a:p>
          <a:p>
            <a:pPr lvl="1"/>
            <a:r>
              <a:rPr lang="en-US" b="1" u="sng" dirty="0">
                <a:solidFill>
                  <a:srgbClr val="002060"/>
                </a:solidFill>
              </a:rPr>
              <a:t>Violence Against Women</a:t>
            </a:r>
            <a:r>
              <a:rPr lang="en-US" b="1" dirty="0">
                <a:solidFill>
                  <a:srgbClr val="002060"/>
                </a:solidFill>
              </a:rPr>
              <a:t> Act</a:t>
            </a:r>
            <a:r>
              <a:rPr lang="en-US" b="1" dirty="0"/>
              <a:t>- created a division of the U.S. Department of Justice- counseling, education, shelters, advocacy groups, and victim protection services.</a:t>
            </a:r>
          </a:p>
          <a:p>
            <a:pPr lvl="1"/>
            <a:r>
              <a:rPr lang="en-US" dirty="0"/>
              <a:t>Fear:</a:t>
            </a:r>
          </a:p>
          <a:p>
            <a:pPr lvl="2"/>
            <a:r>
              <a:rPr lang="en-US" dirty="0"/>
              <a:t>Retaliation;</a:t>
            </a:r>
          </a:p>
          <a:p>
            <a:pPr lvl="2"/>
            <a:r>
              <a:rPr lang="en-US" dirty="0"/>
              <a:t>Economic;</a:t>
            </a:r>
          </a:p>
          <a:p>
            <a:pPr lvl="2"/>
            <a:r>
              <a:rPr lang="en-US" dirty="0"/>
              <a:t>Cultural, language, or immigrant status; or</a:t>
            </a:r>
          </a:p>
          <a:p>
            <a:pPr lvl="2"/>
            <a:r>
              <a:rPr lang="en-US" dirty="0"/>
              <a:t>Hurting the family.</a:t>
            </a:r>
          </a:p>
          <a:p>
            <a:pPr lvl="1"/>
            <a:r>
              <a:rPr lang="en-US" dirty="0"/>
              <a:t>Alcohol and drug addition.</a:t>
            </a:r>
          </a:p>
          <a:p>
            <a:pPr lvl="1"/>
            <a:r>
              <a:rPr lang="en-US" dirty="0"/>
              <a:t>Many abused do not want their partners going to jail so they do not cooperate with the police and prosecutors.</a:t>
            </a:r>
          </a:p>
          <a:p>
            <a:r>
              <a:rPr lang="en-US" b="1" dirty="0">
                <a:solidFill>
                  <a:srgbClr val="002060"/>
                </a:solidFill>
              </a:rPr>
              <a:t>Rape of a </a:t>
            </a:r>
            <a:r>
              <a:rPr lang="en-US" b="1" u="sng" dirty="0">
                <a:solidFill>
                  <a:srgbClr val="002060"/>
                </a:solidFill>
              </a:rPr>
              <a:t>spouse</a:t>
            </a:r>
            <a:r>
              <a:rPr lang="en-US" b="1" dirty="0">
                <a:solidFill>
                  <a:srgbClr val="002060"/>
                </a:solidFill>
              </a:rPr>
              <a:t> is now a crime recognized in all 50 states.</a:t>
            </a:r>
          </a:p>
        </p:txBody>
      </p:sp>
    </p:spTree>
    <p:extLst>
      <p:ext uri="{BB962C8B-B14F-4D97-AF65-F5344CB8AC3E}">
        <p14:creationId xmlns:p14="http://schemas.microsoft.com/office/powerpoint/2010/main" val="2550953886"/>
      </p:ext>
    </p:extLst>
  </p:cSld>
  <p:clrMapOvr>
    <a:masterClrMapping/>
  </p:clrMapOvr>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Steps to Take in Case of Spouse Abuse</a:t>
            </a:r>
          </a:p>
        </p:txBody>
      </p:sp>
      <p:sp>
        <p:nvSpPr>
          <p:cNvPr id="3" name="Content Placeholder 2"/>
          <p:cNvSpPr>
            <a:spLocks noGrp="1"/>
          </p:cNvSpPr>
          <p:nvPr>
            <p:ph idx="1"/>
          </p:nvPr>
        </p:nvSpPr>
        <p:spPr>
          <a:xfrm>
            <a:off x="0" y="1609344"/>
            <a:ext cx="12192000" cy="5248656"/>
          </a:xfrm>
        </p:spPr>
        <p:txBody>
          <a:bodyPr>
            <a:normAutofit fontScale="85000" lnSpcReduction="20000"/>
          </a:bodyPr>
          <a:lstStyle/>
          <a:p>
            <a:r>
              <a:rPr lang="en-US" dirty="0"/>
              <a:t>1. </a:t>
            </a:r>
            <a:r>
              <a:rPr lang="en-US" b="1" dirty="0">
                <a:solidFill>
                  <a:srgbClr val="002060"/>
                </a:solidFill>
              </a:rPr>
              <a:t>Call the </a:t>
            </a:r>
            <a:r>
              <a:rPr lang="en-US" b="1" u="sng" dirty="0">
                <a:solidFill>
                  <a:srgbClr val="002060"/>
                </a:solidFill>
              </a:rPr>
              <a:t>Police</a:t>
            </a:r>
          </a:p>
          <a:p>
            <a:pPr lvl="1"/>
            <a:r>
              <a:rPr lang="en-US" dirty="0"/>
              <a:t>Arrest</a:t>
            </a:r>
          </a:p>
          <a:p>
            <a:pPr lvl="1"/>
            <a:r>
              <a:rPr lang="en-US" dirty="0"/>
              <a:t>Even if no arrest, the abused can file charges on own</a:t>
            </a:r>
          </a:p>
          <a:p>
            <a:r>
              <a:rPr lang="en-US" dirty="0"/>
              <a:t>2. </a:t>
            </a:r>
            <a:r>
              <a:rPr lang="en-US" b="1" dirty="0">
                <a:solidFill>
                  <a:srgbClr val="002060"/>
                </a:solidFill>
              </a:rPr>
              <a:t>Contact a Domestic Violence Advocate</a:t>
            </a:r>
          </a:p>
          <a:p>
            <a:pPr lvl="1"/>
            <a:r>
              <a:rPr lang="en-US" dirty="0"/>
              <a:t>Economic assistance</a:t>
            </a:r>
          </a:p>
          <a:p>
            <a:pPr lvl="1"/>
            <a:r>
              <a:rPr lang="en-US" dirty="0"/>
              <a:t>Safe housing</a:t>
            </a:r>
          </a:p>
          <a:p>
            <a:r>
              <a:rPr lang="en-US" dirty="0"/>
              <a:t>3. </a:t>
            </a:r>
            <a:r>
              <a:rPr lang="en-US" b="1" dirty="0">
                <a:solidFill>
                  <a:srgbClr val="002060"/>
                </a:solidFill>
              </a:rPr>
              <a:t>Obtain a </a:t>
            </a:r>
            <a:r>
              <a:rPr lang="en-US" b="1" u="sng" dirty="0">
                <a:solidFill>
                  <a:srgbClr val="002060"/>
                </a:solidFill>
              </a:rPr>
              <a:t>Protective Order</a:t>
            </a:r>
            <a:r>
              <a:rPr lang="en-US" dirty="0">
                <a:solidFill>
                  <a:srgbClr val="002060"/>
                </a:solidFill>
              </a:rPr>
              <a:t> </a:t>
            </a:r>
            <a:r>
              <a:rPr lang="en-US" dirty="0"/>
              <a:t>that orders the abuser to:</a:t>
            </a:r>
          </a:p>
          <a:p>
            <a:pPr lvl="1"/>
            <a:r>
              <a:rPr lang="en-US" dirty="0"/>
              <a:t>Stop the abuse</a:t>
            </a:r>
          </a:p>
          <a:p>
            <a:pPr lvl="1"/>
            <a:r>
              <a:rPr lang="en-US" dirty="0"/>
              <a:t>No contact</a:t>
            </a:r>
          </a:p>
          <a:p>
            <a:pPr lvl="1"/>
            <a:r>
              <a:rPr lang="en-US" dirty="0"/>
              <a:t>Leave the home</a:t>
            </a:r>
          </a:p>
          <a:p>
            <a:pPr lvl="1"/>
            <a:r>
              <a:rPr lang="en-US" dirty="0"/>
              <a:t>Get counseling</a:t>
            </a:r>
          </a:p>
          <a:p>
            <a:pPr lvl="1"/>
            <a:r>
              <a:rPr lang="en-US" dirty="0"/>
              <a:t>Do something else</a:t>
            </a:r>
          </a:p>
          <a:p>
            <a:r>
              <a:rPr lang="en-US" dirty="0"/>
              <a:t>4. </a:t>
            </a:r>
            <a:r>
              <a:rPr lang="en-US" b="1" u="sng" dirty="0">
                <a:solidFill>
                  <a:srgbClr val="002060"/>
                </a:solidFill>
              </a:rPr>
              <a:t>Move Out</a:t>
            </a:r>
          </a:p>
          <a:p>
            <a:pPr lvl="1"/>
            <a:r>
              <a:rPr lang="en-US" dirty="0"/>
              <a:t>Crisis hotline</a:t>
            </a:r>
          </a:p>
          <a:p>
            <a:pPr lvl="1"/>
            <a:r>
              <a:rPr lang="en-US" dirty="0"/>
              <a:t>Temporary shelters</a:t>
            </a:r>
          </a:p>
          <a:p>
            <a:r>
              <a:rPr lang="en-US" dirty="0"/>
              <a:t>5. </a:t>
            </a:r>
            <a:r>
              <a:rPr lang="en-US" b="1" dirty="0">
                <a:solidFill>
                  <a:srgbClr val="002060"/>
                </a:solidFill>
              </a:rPr>
              <a:t>Get Divorced</a:t>
            </a:r>
          </a:p>
          <a:p>
            <a:pPr lvl="1"/>
            <a:r>
              <a:rPr lang="en-US" dirty="0"/>
              <a:t>Family court</a:t>
            </a:r>
          </a:p>
          <a:p>
            <a:pPr lvl="1"/>
            <a:r>
              <a:rPr lang="en-US" dirty="0"/>
              <a:t>Legal aid</a:t>
            </a:r>
          </a:p>
          <a:p>
            <a:pPr lvl="1"/>
            <a:r>
              <a:rPr lang="en-US" dirty="0"/>
              <a:t>Women’s organizations</a:t>
            </a:r>
          </a:p>
        </p:txBody>
      </p:sp>
    </p:spTree>
    <p:extLst>
      <p:ext uri="{BB962C8B-B14F-4D97-AF65-F5344CB8AC3E}">
        <p14:creationId xmlns:p14="http://schemas.microsoft.com/office/powerpoint/2010/main" val="3848141958"/>
      </p:ext>
    </p:extLst>
  </p:cSld>
  <p:clrMapOvr>
    <a:masterClrMapping/>
  </p:clrMapOvr>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Non-Traditional Relationships</a:t>
            </a:r>
          </a:p>
        </p:txBody>
      </p:sp>
      <p:sp>
        <p:nvSpPr>
          <p:cNvPr id="3" name="Content Placeholder 2"/>
          <p:cNvSpPr>
            <a:spLocks noGrp="1"/>
          </p:cNvSpPr>
          <p:nvPr>
            <p:ph idx="1"/>
          </p:nvPr>
        </p:nvSpPr>
        <p:spPr>
          <a:xfrm>
            <a:off x="0" y="1609344"/>
            <a:ext cx="12192000" cy="5248656"/>
          </a:xfrm>
        </p:spPr>
        <p:txBody>
          <a:bodyPr>
            <a:normAutofit/>
          </a:bodyPr>
          <a:lstStyle/>
          <a:p>
            <a:r>
              <a:rPr lang="en-US" b="1" dirty="0">
                <a:solidFill>
                  <a:srgbClr val="002060"/>
                </a:solidFill>
              </a:rPr>
              <a:t>Non-Traditional Marriages- now have the </a:t>
            </a:r>
            <a:r>
              <a:rPr lang="en-US" b="1" u="sng" dirty="0">
                <a:solidFill>
                  <a:srgbClr val="002060"/>
                </a:solidFill>
              </a:rPr>
              <a:t>same legal status</a:t>
            </a:r>
            <a:r>
              <a:rPr lang="en-US" b="1" dirty="0">
                <a:solidFill>
                  <a:srgbClr val="002060"/>
                </a:solidFill>
              </a:rPr>
              <a:t> as marriages between men and women. The following are now the same:</a:t>
            </a:r>
          </a:p>
          <a:p>
            <a:pPr lvl="1"/>
            <a:r>
              <a:rPr lang="en-US" b="1" dirty="0">
                <a:solidFill>
                  <a:srgbClr val="002060"/>
                </a:solidFill>
              </a:rPr>
              <a:t>Social Security benefits;</a:t>
            </a:r>
          </a:p>
          <a:p>
            <a:pPr lvl="1"/>
            <a:r>
              <a:rPr lang="en-US" b="1" dirty="0">
                <a:solidFill>
                  <a:srgbClr val="002060"/>
                </a:solidFill>
              </a:rPr>
              <a:t>Veteran’s benefits;</a:t>
            </a:r>
          </a:p>
          <a:p>
            <a:pPr lvl="1"/>
            <a:r>
              <a:rPr lang="en-US" b="1" dirty="0">
                <a:solidFill>
                  <a:srgbClr val="002060"/>
                </a:solidFill>
              </a:rPr>
              <a:t>Health benefits;</a:t>
            </a:r>
          </a:p>
          <a:p>
            <a:pPr lvl="1"/>
            <a:r>
              <a:rPr lang="en-US" b="1" dirty="0">
                <a:solidFill>
                  <a:srgbClr val="002060"/>
                </a:solidFill>
              </a:rPr>
              <a:t>Hospitalization visitation;</a:t>
            </a:r>
          </a:p>
          <a:p>
            <a:pPr lvl="1"/>
            <a:r>
              <a:rPr lang="en-US" b="1" dirty="0">
                <a:solidFill>
                  <a:srgbClr val="002060"/>
                </a:solidFill>
              </a:rPr>
              <a:t>Tax benefits;</a:t>
            </a:r>
          </a:p>
          <a:p>
            <a:pPr lvl="1"/>
            <a:r>
              <a:rPr lang="en-US" b="1" dirty="0">
                <a:solidFill>
                  <a:srgbClr val="002060"/>
                </a:solidFill>
              </a:rPr>
              <a:t>Pensions; and</a:t>
            </a:r>
          </a:p>
          <a:p>
            <a:pPr lvl="1"/>
            <a:r>
              <a:rPr lang="en-US" b="1" dirty="0">
                <a:solidFill>
                  <a:srgbClr val="002060"/>
                </a:solidFill>
              </a:rPr>
              <a:t>Family leave.</a:t>
            </a:r>
          </a:p>
          <a:p>
            <a:r>
              <a:rPr lang="en-US" b="1" i="1" u="sng" dirty="0">
                <a:solidFill>
                  <a:srgbClr val="002060"/>
                </a:solidFill>
              </a:rPr>
              <a:t>Obergefell v. Hodges</a:t>
            </a:r>
            <a:r>
              <a:rPr lang="en-US" b="1" dirty="0">
                <a:solidFill>
                  <a:srgbClr val="002060"/>
                </a:solidFill>
              </a:rPr>
              <a:t>- in 2015 the Supreme Court ruled that same sex couples are entitled to marry and to the same rights as a marriage between a man and women as a matter of Constitutional law.</a:t>
            </a:r>
          </a:p>
          <a:p>
            <a:pPr lvl="1"/>
            <a:r>
              <a:rPr lang="en-US" dirty="0"/>
              <a:t>Overturned the 1996 Defense of Marriage Act signed by President Bill Clinton (which defined marriage as a union between a man and a woman and allowed each state to decide whether to recognize same-sex marriage and whether or not the state would accept same-sex marriages conducted in other states).</a:t>
            </a:r>
          </a:p>
          <a:p>
            <a:r>
              <a:rPr lang="en-US" b="1" u="sng" dirty="0"/>
              <a:t>Massachusetts</a:t>
            </a:r>
            <a:r>
              <a:rPr lang="en-US" b="1" dirty="0"/>
              <a:t> was the first state to allow same-sex marriages in 2004.</a:t>
            </a:r>
          </a:p>
        </p:txBody>
      </p:sp>
    </p:spTree>
    <p:extLst>
      <p:ext uri="{BB962C8B-B14F-4D97-AF65-F5344CB8AC3E}">
        <p14:creationId xmlns:p14="http://schemas.microsoft.com/office/powerpoint/2010/main" val="1991309458"/>
      </p:ext>
    </p:extLst>
  </p:cSld>
  <p:clrMapOvr>
    <a:masterClrMapping/>
  </p:clrMapOvr>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358. In 2015, the Supreme Court ruled that same sex couples are entitled to marry and to the same rights as a marriage between a man and women as a matter of Constitutional law. What was the name of this landmark decision?</a:t>
            </a:r>
          </a:p>
          <a:p>
            <a:pPr marL="0" indent="0">
              <a:buNone/>
            </a:pPr>
            <a:r>
              <a:rPr lang="en-US" dirty="0"/>
              <a:t>A. </a:t>
            </a:r>
            <a:r>
              <a:rPr lang="en-US" i="1" dirty="0"/>
              <a:t>Obergefell v. Hodges</a:t>
            </a:r>
          </a:p>
          <a:p>
            <a:pPr marL="0" indent="0">
              <a:buNone/>
            </a:pPr>
            <a:r>
              <a:rPr lang="en-US" dirty="0"/>
              <a:t>B. </a:t>
            </a:r>
            <a:r>
              <a:rPr lang="en-US" i="1" dirty="0" err="1"/>
              <a:t>Boumediene</a:t>
            </a:r>
            <a:r>
              <a:rPr lang="en-US" i="1" dirty="0"/>
              <a:t> v. Bush</a:t>
            </a:r>
          </a:p>
          <a:p>
            <a:pPr marL="0" indent="0">
              <a:buNone/>
            </a:pPr>
            <a:r>
              <a:rPr lang="en-US" dirty="0"/>
              <a:t>C. </a:t>
            </a:r>
            <a:r>
              <a:rPr lang="en-US" i="1" dirty="0"/>
              <a:t>Loving v. Virginia</a:t>
            </a:r>
          </a:p>
          <a:p>
            <a:pPr marL="0" indent="0">
              <a:buNone/>
            </a:pPr>
            <a:r>
              <a:rPr lang="en-US" dirty="0"/>
              <a:t>D. </a:t>
            </a:r>
            <a:r>
              <a:rPr lang="en-US" i="1" dirty="0"/>
              <a:t>Plessy v. Ferguson</a:t>
            </a:r>
          </a:p>
          <a:p>
            <a:pPr marL="0" indent="0">
              <a:buNone/>
            </a:pPr>
            <a:endParaRPr lang="en-US" dirty="0"/>
          </a:p>
          <a:p>
            <a:pPr marL="0" indent="0">
              <a:buNone/>
            </a:pPr>
            <a:r>
              <a:rPr lang="en-US" dirty="0"/>
              <a:t>359. Which of the following are rights of non-traditional married couples?</a:t>
            </a:r>
          </a:p>
          <a:p>
            <a:pPr marL="0" indent="0">
              <a:buNone/>
            </a:pPr>
            <a:r>
              <a:rPr lang="en-US" dirty="0"/>
              <a:t>A. social security benefits</a:t>
            </a:r>
          </a:p>
          <a:p>
            <a:pPr marL="0" indent="0">
              <a:buNone/>
            </a:pPr>
            <a:r>
              <a:rPr lang="en-US" dirty="0"/>
              <a:t>B. health benefits</a:t>
            </a:r>
          </a:p>
          <a:p>
            <a:pPr marL="0" indent="0">
              <a:buNone/>
            </a:pPr>
            <a:r>
              <a:rPr lang="en-US" dirty="0"/>
              <a:t>C. tax benefits</a:t>
            </a:r>
          </a:p>
          <a:p>
            <a:pPr marL="0" indent="0">
              <a:buNone/>
            </a:pPr>
            <a:r>
              <a:rPr lang="en-US" dirty="0"/>
              <a:t>D. all of the above</a:t>
            </a:r>
          </a:p>
        </p:txBody>
      </p:sp>
    </p:spTree>
    <p:extLst>
      <p:ext uri="{BB962C8B-B14F-4D97-AF65-F5344CB8AC3E}">
        <p14:creationId xmlns:p14="http://schemas.microsoft.com/office/powerpoint/2010/main" val="849299396"/>
      </p:ext>
    </p:extLst>
  </p:cSld>
  <p:clrMapOvr>
    <a:masterClrMapping/>
  </p:clrMapOvr>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360. Which of the following is </a:t>
            </a:r>
            <a:r>
              <a:rPr lang="en-US" u="sng" dirty="0"/>
              <a:t>not</a:t>
            </a:r>
            <a:r>
              <a:rPr lang="en-US" dirty="0"/>
              <a:t> a true statement about domestic abuse?</a:t>
            </a:r>
          </a:p>
          <a:p>
            <a:pPr marL="0" indent="0">
              <a:buNone/>
            </a:pPr>
            <a:r>
              <a:rPr lang="en-US" dirty="0"/>
              <a:t>A. batterers usually repeat their abuses</a:t>
            </a:r>
          </a:p>
          <a:p>
            <a:pPr marL="0" indent="0">
              <a:buNone/>
            </a:pPr>
            <a:r>
              <a:rPr lang="en-US" dirty="0"/>
              <a:t>B. frequently abusers were abused themselves</a:t>
            </a:r>
          </a:p>
          <a:p>
            <a:pPr marL="0" indent="0">
              <a:buNone/>
            </a:pPr>
            <a:r>
              <a:rPr lang="en-US" dirty="0"/>
              <a:t>C. spousal rape is now a crime in all 50 states</a:t>
            </a:r>
          </a:p>
          <a:p>
            <a:pPr marL="0" indent="0">
              <a:buNone/>
            </a:pPr>
            <a:r>
              <a:rPr lang="en-US" dirty="0"/>
              <a:t>D. the police usually have discretion on whether to arrest the abuser when there are signs of abuse</a:t>
            </a:r>
          </a:p>
        </p:txBody>
      </p:sp>
    </p:spTree>
    <p:extLst>
      <p:ext uri="{BB962C8B-B14F-4D97-AF65-F5344CB8AC3E}">
        <p14:creationId xmlns:p14="http://schemas.microsoft.com/office/powerpoint/2010/main" val="2701401133"/>
      </p:ext>
    </p:extLst>
  </p:cSld>
  <p:clrMapOvr>
    <a:masterClrMapping/>
  </p:clrMapOvr>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normAutofit/>
          </a:bodyPr>
          <a:lstStyle/>
          <a:p>
            <a:pPr algn="ctr"/>
            <a:r>
              <a:rPr lang="en-US" sz="4800" dirty="0">
                <a:solidFill>
                  <a:srgbClr val="00B050"/>
                </a:solidFill>
              </a:rPr>
              <a:t>Problem 68. The Case of Spouse Abuse</a:t>
            </a:r>
          </a:p>
        </p:txBody>
      </p:sp>
      <p:sp>
        <p:nvSpPr>
          <p:cNvPr id="3" name="Content Placeholder 2"/>
          <p:cNvSpPr>
            <a:spLocks noGrp="1"/>
          </p:cNvSpPr>
          <p:nvPr>
            <p:ph idx="1"/>
          </p:nvPr>
        </p:nvSpPr>
        <p:spPr>
          <a:xfrm>
            <a:off x="0" y="1609344"/>
            <a:ext cx="12192000" cy="5248656"/>
          </a:xfrm>
        </p:spPr>
        <p:txBody>
          <a:bodyPr>
            <a:normAutofit lnSpcReduction="10000"/>
          </a:bodyPr>
          <a:lstStyle/>
          <a:p>
            <a:pPr marL="0" indent="0">
              <a:buNone/>
            </a:pPr>
            <a:r>
              <a:rPr lang="en-US" dirty="0"/>
              <a:t>Late one night, you hear screams and the sounds of crashing furniture coming from the apartment next door. You look out in the hall and see your neighbor, Mrs. Darwin, being slapped and punched by her husband. Before she can get away, Mr. Darwin pulls her back in and slams the door. You hear breaking glass and more screams. You know that Mr. Darwin has a drinking problem. You also know that this is not the first time he has beaten his wife.</a:t>
            </a:r>
          </a:p>
          <a:p>
            <a:pPr marL="0" indent="0">
              <a:buNone/>
            </a:pPr>
            <a:endParaRPr lang="en-US" dirty="0"/>
          </a:p>
          <a:p>
            <a:pPr marL="457200" indent="-457200">
              <a:buFont typeface="+mj-lt"/>
              <a:buAutoNum type="arabicPeriod"/>
            </a:pPr>
            <a:r>
              <a:rPr lang="en-US" dirty="0"/>
              <a:t>If you were the </a:t>
            </a:r>
            <a:r>
              <a:rPr lang="en-US" dirty="0" err="1"/>
              <a:t>Darwins</a:t>
            </a:r>
            <a:r>
              <a:rPr lang="en-US" dirty="0"/>
              <a:t>’ neighbor, what would you do? Would you call the police? If so, what would you tell them? If you would not call the police, explain why not.</a:t>
            </a:r>
          </a:p>
          <a:p>
            <a:pPr marL="457200" indent="-457200">
              <a:buFont typeface="+mj-lt"/>
              <a:buAutoNum type="arabicPeriod"/>
            </a:pPr>
            <a:r>
              <a:rPr lang="en-US" dirty="0"/>
              <a:t>If you were a police officer, what would you do in this situation? Would you question the couple? Would you arrest the husband? Would you remove the wife from the house?</a:t>
            </a:r>
          </a:p>
          <a:p>
            <a:pPr marL="457200" indent="-457200">
              <a:buFont typeface="+mj-lt"/>
              <a:buAutoNum type="arabicPeriod"/>
            </a:pPr>
            <a:r>
              <a:rPr lang="en-US" dirty="0"/>
              <a:t>If you were the husband, how would you react to the police in this situation? If you were the wife, how would you react? Would you press charges against your husband? Would you stay in the home? Would you do something else?</a:t>
            </a:r>
          </a:p>
          <a:p>
            <a:pPr marL="457200" indent="-457200">
              <a:buFont typeface="+mj-lt"/>
              <a:buAutoNum type="arabicPeriod"/>
            </a:pPr>
            <a:r>
              <a:rPr lang="en-US" dirty="0"/>
              <a:t>Suppose you are a judge confronted with the Darwin case. Would you send Mr. Darwin to jail? Would you take some other action? What other information would you want to know?</a:t>
            </a:r>
          </a:p>
          <a:p>
            <a:pPr marL="457200" indent="-457200">
              <a:buFont typeface="+mj-lt"/>
              <a:buAutoNum type="arabicPeriod"/>
            </a:pPr>
            <a:r>
              <a:rPr lang="en-US" dirty="0"/>
              <a:t>Besides calling the police, what are some other things Mrs. Darwin could do about the problem?</a:t>
            </a:r>
          </a:p>
        </p:txBody>
      </p:sp>
    </p:spTree>
    <p:extLst>
      <p:ext uri="{BB962C8B-B14F-4D97-AF65-F5344CB8AC3E}">
        <p14:creationId xmlns:p14="http://schemas.microsoft.com/office/powerpoint/2010/main" val="8132836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lstStyle/>
          <a:p>
            <a:pPr marL="0" indent="0">
              <a:buNone/>
            </a:pPr>
            <a:r>
              <a:rPr lang="en-US" dirty="0"/>
              <a:t>25. Which of the following was </a:t>
            </a:r>
            <a:r>
              <a:rPr lang="en-US" u="sng" dirty="0"/>
              <a:t>not</a:t>
            </a:r>
            <a:r>
              <a:rPr lang="en-US" dirty="0"/>
              <a:t> prohibited by the Voting Rights Act of 1965?</a:t>
            </a:r>
          </a:p>
          <a:p>
            <a:pPr marL="0" indent="0">
              <a:buNone/>
            </a:pPr>
            <a:r>
              <a:rPr lang="en-US" dirty="0"/>
              <a:t>A. poll taxes</a:t>
            </a:r>
          </a:p>
          <a:p>
            <a:pPr marL="0" indent="0">
              <a:buNone/>
            </a:pPr>
            <a:r>
              <a:rPr lang="en-US" dirty="0"/>
              <a:t>B. citizenship requirements</a:t>
            </a:r>
          </a:p>
          <a:p>
            <a:pPr marL="0" indent="0">
              <a:buNone/>
            </a:pPr>
            <a:r>
              <a:rPr lang="en-US" dirty="0"/>
              <a:t>C. literacy tests</a:t>
            </a:r>
          </a:p>
          <a:p>
            <a:pPr marL="0" indent="0">
              <a:buNone/>
            </a:pPr>
            <a:r>
              <a:rPr lang="en-US" dirty="0"/>
              <a:t>D. character exams</a:t>
            </a:r>
          </a:p>
          <a:p>
            <a:pPr marL="0" indent="0">
              <a:buNone/>
            </a:pPr>
            <a:endParaRPr lang="en-US" dirty="0"/>
          </a:p>
          <a:p>
            <a:pPr marL="0" indent="0">
              <a:buNone/>
            </a:pPr>
            <a:r>
              <a:rPr lang="en-US" dirty="0"/>
              <a:t>26. How might candidates for public office raise money for their campaigns?</a:t>
            </a:r>
          </a:p>
          <a:p>
            <a:pPr marL="0" indent="0">
              <a:buNone/>
            </a:pPr>
            <a:r>
              <a:rPr lang="en-US" dirty="0"/>
              <a:t>A. accept donations from private individuals</a:t>
            </a:r>
          </a:p>
          <a:p>
            <a:pPr marL="0" indent="0">
              <a:buNone/>
            </a:pPr>
            <a:r>
              <a:rPr lang="en-US" dirty="0"/>
              <a:t>B. raise money through solicitation, phone banking, and fundraising dinners</a:t>
            </a:r>
          </a:p>
          <a:p>
            <a:pPr marL="0" indent="0">
              <a:buNone/>
            </a:pPr>
            <a:r>
              <a:rPr lang="en-US" dirty="0"/>
              <a:t>C. receive money from corporations</a:t>
            </a:r>
          </a:p>
          <a:p>
            <a:pPr marL="0" indent="0">
              <a:buNone/>
            </a:pPr>
            <a:r>
              <a:rPr lang="en-US" dirty="0"/>
              <a:t>D. all of the above</a:t>
            </a:r>
          </a:p>
        </p:txBody>
      </p:sp>
    </p:spTree>
    <p:extLst>
      <p:ext uri="{BB962C8B-B14F-4D97-AF65-F5344CB8AC3E}">
        <p14:creationId xmlns:p14="http://schemas.microsoft.com/office/powerpoint/2010/main" val="2265818841"/>
      </p:ext>
    </p:extLst>
  </p:cSld>
  <p:clrMapOvr>
    <a:masterClrMapping/>
  </p:clrMapOvr>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Day 60. Objectives</a:t>
            </a:r>
          </a:p>
        </p:txBody>
      </p:sp>
      <p:sp>
        <p:nvSpPr>
          <p:cNvPr id="3" name="Content Placeholder 2"/>
          <p:cNvSpPr>
            <a:spLocks noGrp="1"/>
          </p:cNvSpPr>
          <p:nvPr>
            <p:ph idx="1"/>
          </p:nvPr>
        </p:nvSpPr>
        <p:spPr>
          <a:xfrm>
            <a:off x="0" y="1609344"/>
            <a:ext cx="12192000" cy="5248656"/>
          </a:xfrm>
        </p:spPr>
        <p:txBody>
          <a:bodyPr/>
          <a:lstStyle/>
          <a:p>
            <a:pPr lvl="1"/>
            <a:r>
              <a:rPr lang="en-US" dirty="0"/>
              <a:t>Students will be able to:</a:t>
            </a:r>
          </a:p>
          <a:p>
            <a:pPr lvl="2"/>
            <a:r>
              <a:rPr lang="en-US" dirty="0"/>
              <a:t>Describe the legal responsibilities parents have with respect to their children;</a:t>
            </a:r>
          </a:p>
          <a:p>
            <a:pPr lvl="2"/>
            <a:r>
              <a:rPr lang="en-US" dirty="0"/>
              <a:t>Identify what parents must do in order to legally “support” their children;</a:t>
            </a:r>
          </a:p>
          <a:p>
            <a:pPr lvl="2"/>
            <a:r>
              <a:rPr lang="en-US" dirty="0"/>
              <a:t>Define emancipation and how it can be achieved;</a:t>
            </a:r>
          </a:p>
          <a:p>
            <a:pPr lvl="2"/>
            <a:r>
              <a:rPr lang="en-US" dirty="0"/>
              <a:t>Describe the rights and responsibilities that exist for educating children;</a:t>
            </a:r>
          </a:p>
          <a:p>
            <a:pPr lvl="2"/>
            <a:r>
              <a:rPr lang="en-US" dirty="0"/>
              <a:t>Explain what is meant by parental supervision and what the consequences are for a parent’s failure to supervise his/her children; and</a:t>
            </a:r>
          </a:p>
          <a:p>
            <a:pPr lvl="2"/>
            <a:r>
              <a:rPr lang="en-US" dirty="0"/>
              <a:t>Explain the difference between disciplining and abusing children.</a:t>
            </a:r>
          </a:p>
          <a:p>
            <a:pPr lvl="2"/>
            <a:endParaRPr lang="en-US" dirty="0"/>
          </a:p>
          <a:p>
            <a:pPr lvl="2"/>
            <a:endParaRPr lang="en-US" dirty="0"/>
          </a:p>
          <a:p>
            <a:pPr lvl="2"/>
            <a:endParaRPr lang="en-US" dirty="0"/>
          </a:p>
          <a:p>
            <a:pPr lvl="2"/>
            <a:endParaRPr lang="en-US" dirty="0"/>
          </a:p>
        </p:txBody>
      </p:sp>
    </p:spTree>
    <p:extLst>
      <p:ext uri="{BB962C8B-B14F-4D97-AF65-F5344CB8AC3E}">
        <p14:creationId xmlns:p14="http://schemas.microsoft.com/office/powerpoint/2010/main" val="3187051756"/>
      </p:ext>
    </p:extLst>
  </p:cSld>
  <p:clrMapOvr>
    <a:masterClrMapping/>
  </p:clrMapOvr>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Parents &amp; Children</a:t>
            </a:r>
          </a:p>
        </p:txBody>
      </p:sp>
      <p:sp>
        <p:nvSpPr>
          <p:cNvPr id="3" name="Content Placeholder 2"/>
          <p:cNvSpPr>
            <a:spLocks noGrp="1"/>
          </p:cNvSpPr>
          <p:nvPr>
            <p:ph idx="1"/>
          </p:nvPr>
        </p:nvSpPr>
        <p:spPr>
          <a:xfrm>
            <a:off x="0" y="1609344"/>
            <a:ext cx="12192000" cy="5069362"/>
          </a:xfrm>
        </p:spPr>
        <p:txBody>
          <a:bodyPr>
            <a:normAutofit lnSpcReduction="10000"/>
          </a:bodyPr>
          <a:lstStyle/>
          <a:p>
            <a:r>
              <a:rPr lang="en-US" b="1" dirty="0">
                <a:solidFill>
                  <a:srgbClr val="002060"/>
                </a:solidFill>
              </a:rPr>
              <a:t>Parents are legally responsible to care for, </a:t>
            </a:r>
            <a:r>
              <a:rPr lang="en-US" b="1" u="sng" dirty="0">
                <a:solidFill>
                  <a:srgbClr val="002060"/>
                </a:solidFill>
              </a:rPr>
              <a:t>support</a:t>
            </a:r>
            <a:r>
              <a:rPr lang="en-US" b="1" dirty="0">
                <a:solidFill>
                  <a:srgbClr val="002060"/>
                </a:solidFill>
              </a:rPr>
              <a:t>, and </a:t>
            </a:r>
            <a:r>
              <a:rPr lang="en-US" b="1" u="sng" dirty="0">
                <a:solidFill>
                  <a:srgbClr val="002060"/>
                </a:solidFill>
              </a:rPr>
              <a:t>discipline</a:t>
            </a:r>
            <a:r>
              <a:rPr lang="en-US" b="1" dirty="0">
                <a:solidFill>
                  <a:srgbClr val="002060"/>
                </a:solidFill>
              </a:rPr>
              <a:t> their children (</a:t>
            </a:r>
            <a:r>
              <a:rPr lang="en-US" b="1" u="sng" dirty="0">
                <a:solidFill>
                  <a:srgbClr val="002060"/>
                </a:solidFill>
              </a:rPr>
              <a:t>necessities</a:t>
            </a:r>
            <a:r>
              <a:rPr lang="en-US" b="1" dirty="0">
                <a:solidFill>
                  <a:srgbClr val="002060"/>
                </a:solidFill>
              </a:rPr>
              <a:t> of life) and they must help in their social and moral development and supervise their children.</a:t>
            </a:r>
          </a:p>
          <a:p>
            <a:pPr lvl="1"/>
            <a:r>
              <a:rPr lang="en-US" dirty="0"/>
              <a:t>Must support children whether or not the parents are married.</a:t>
            </a:r>
          </a:p>
          <a:p>
            <a:pPr lvl="1"/>
            <a:r>
              <a:rPr lang="en-US" b="1" dirty="0"/>
              <a:t>Mother can bring a </a:t>
            </a:r>
            <a:r>
              <a:rPr lang="en-US" b="1" u="sng" dirty="0">
                <a:solidFill>
                  <a:srgbClr val="002060"/>
                </a:solidFill>
              </a:rPr>
              <a:t>paternity</a:t>
            </a:r>
            <a:r>
              <a:rPr lang="en-US" b="1" dirty="0">
                <a:solidFill>
                  <a:srgbClr val="002060"/>
                </a:solidFill>
              </a:rPr>
              <a:t> suit to establish fatherhood </a:t>
            </a:r>
            <a:r>
              <a:rPr lang="en-US" dirty="0"/>
              <a:t>(using DNA from blood samples).</a:t>
            </a:r>
          </a:p>
          <a:p>
            <a:r>
              <a:rPr lang="en-US" b="1" u="sng" dirty="0">
                <a:solidFill>
                  <a:srgbClr val="002060"/>
                </a:solidFill>
              </a:rPr>
              <a:t>Support</a:t>
            </a:r>
            <a:r>
              <a:rPr lang="en-US" b="1" dirty="0">
                <a:solidFill>
                  <a:srgbClr val="002060"/>
                </a:solidFill>
              </a:rPr>
              <a:t>- requires parents to provide life necessities </a:t>
            </a:r>
            <a:r>
              <a:rPr lang="en-US" b="1" dirty="0"/>
              <a:t>to their children (law is moving towards making mother and father equally responsible for this) at least until age 18 but probably until the end of college. The necessities of life include:</a:t>
            </a:r>
          </a:p>
          <a:p>
            <a:pPr lvl="1"/>
            <a:r>
              <a:rPr lang="en-US" b="1" u="sng" dirty="0">
                <a:solidFill>
                  <a:srgbClr val="002060"/>
                </a:solidFill>
              </a:rPr>
              <a:t>Food</a:t>
            </a:r>
            <a:r>
              <a:rPr lang="en-US" b="1" dirty="0">
                <a:solidFill>
                  <a:srgbClr val="002060"/>
                </a:solidFill>
              </a:rPr>
              <a:t>;</a:t>
            </a:r>
          </a:p>
          <a:p>
            <a:pPr lvl="1"/>
            <a:r>
              <a:rPr lang="en-US" b="1" u="sng" dirty="0">
                <a:solidFill>
                  <a:srgbClr val="002060"/>
                </a:solidFill>
              </a:rPr>
              <a:t>Clothing</a:t>
            </a:r>
            <a:r>
              <a:rPr lang="en-US" b="1" dirty="0">
                <a:solidFill>
                  <a:srgbClr val="002060"/>
                </a:solidFill>
              </a:rPr>
              <a:t>;</a:t>
            </a:r>
          </a:p>
          <a:p>
            <a:pPr lvl="1"/>
            <a:r>
              <a:rPr lang="en-US" b="1" u="sng" dirty="0">
                <a:solidFill>
                  <a:srgbClr val="002060"/>
                </a:solidFill>
              </a:rPr>
              <a:t>Shelter</a:t>
            </a:r>
            <a:r>
              <a:rPr lang="en-US" b="1" dirty="0">
                <a:solidFill>
                  <a:srgbClr val="002060"/>
                </a:solidFill>
              </a:rPr>
              <a:t>;</a:t>
            </a:r>
          </a:p>
          <a:p>
            <a:pPr lvl="1"/>
            <a:r>
              <a:rPr lang="en-US" b="1" u="sng" dirty="0">
                <a:solidFill>
                  <a:srgbClr val="002060"/>
                </a:solidFill>
              </a:rPr>
              <a:t>Education</a:t>
            </a:r>
            <a:r>
              <a:rPr lang="en-US" b="1" dirty="0">
                <a:solidFill>
                  <a:srgbClr val="002060"/>
                </a:solidFill>
              </a:rPr>
              <a:t>; and</a:t>
            </a:r>
          </a:p>
          <a:p>
            <a:pPr lvl="1"/>
            <a:r>
              <a:rPr lang="en-US" b="1" u="sng" dirty="0">
                <a:solidFill>
                  <a:srgbClr val="002060"/>
                </a:solidFill>
              </a:rPr>
              <a:t>Medical Care</a:t>
            </a:r>
            <a:r>
              <a:rPr lang="en-US" b="1" dirty="0">
                <a:solidFill>
                  <a:srgbClr val="002060"/>
                </a:solidFill>
              </a:rPr>
              <a:t>.</a:t>
            </a:r>
          </a:p>
          <a:p>
            <a:r>
              <a:rPr lang="en-US" b="1" u="sng" dirty="0">
                <a:solidFill>
                  <a:srgbClr val="002060"/>
                </a:solidFill>
              </a:rPr>
              <a:t>Emancipation</a:t>
            </a:r>
            <a:r>
              <a:rPr lang="en-US" b="1" dirty="0">
                <a:solidFill>
                  <a:srgbClr val="002060"/>
                </a:solidFill>
              </a:rPr>
              <a:t>- when a child becomes free from the legal custody and control of his parents </a:t>
            </a:r>
            <a:r>
              <a:rPr lang="en-US" b="1" dirty="0"/>
              <a:t>(usually takes place at age </a:t>
            </a:r>
            <a:r>
              <a:rPr lang="en-US" b="1" u="sng" dirty="0"/>
              <a:t>18</a:t>
            </a:r>
            <a:r>
              <a:rPr lang="en-US" b="1" dirty="0"/>
              <a:t> or when the child </a:t>
            </a:r>
            <a:r>
              <a:rPr lang="en-US" b="1" u="sng" dirty="0"/>
              <a:t>petitions</a:t>
            </a:r>
            <a:r>
              <a:rPr lang="en-US" b="1" dirty="0"/>
              <a:t> a court to grant emancipation earlier).</a:t>
            </a:r>
          </a:p>
          <a:p>
            <a:pPr lvl="1"/>
            <a:r>
              <a:rPr lang="en-US" dirty="0"/>
              <a:t>Emancipation case- child would have to prove: steady source of income and permanent place to live (rarely granted).</a:t>
            </a:r>
          </a:p>
          <a:p>
            <a:pPr marL="0" indent="0">
              <a:buNone/>
            </a:pPr>
            <a:endParaRPr lang="en-US" dirty="0"/>
          </a:p>
        </p:txBody>
      </p:sp>
    </p:spTree>
    <p:extLst>
      <p:ext uri="{BB962C8B-B14F-4D97-AF65-F5344CB8AC3E}">
        <p14:creationId xmlns:p14="http://schemas.microsoft.com/office/powerpoint/2010/main" val="2165663368"/>
      </p:ext>
    </p:extLst>
  </p:cSld>
  <p:clrMapOvr>
    <a:masterClrMapping/>
  </p:clrMapOvr>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Children</a:t>
            </a:r>
          </a:p>
        </p:txBody>
      </p:sp>
      <p:sp>
        <p:nvSpPr>
          <p:cNvPr id="3" name="Content Placeholder 2"/>
          <p:cNvSpPr>
            <a:spLocks noGrp="1"/>
          </p:cNvSpPr>
          <p:nvPr>
            <p:ph idx="1"/>
          </p:nvPr>
        </p:nvSpPr>
        <p:spPr>
          <a:xfrm>
            <a:off x="0" y="1609345"/>
            <a:ext cx="12192000" cy="5248656"/>
          </a:xfrm>
        </p:spPr>
        <p:txBody>
          <a:bodyPr>
            <a:normAutofit fontScale="85000" lnSpcReduction="10000"/>
          </a:bodyPr>
          <a:lstStyle/>
          <a:p>
            <a:r>
              <a:rPr lang="en-US" b="1" dirty="0">
                <a:solidFill>
                  <a:srgbClr val="002060"/>
                </a:solidFill>
              </a:rPr>
              <a:t>Education- all children in the U.S. have a right to a </a:t>
            </a:r>
            <a:r>
              <a:rPr lang="en-US" b="1" u="sng" dirty="0">
                <a:solidFill>
                  <a:srgbClr val="002060"/>
                </a:solidFill>
              </a:rPr>
              <a:t>free public education</a:t>
            </a:r>
            <a:r>
              <a:rPr lang="en-US" b="1" dirty="0">
                <a:solidFill>
                  <a:srgbClr val="002060"/>
                </a:solidFill>
              </a:rPr>
              <a:t> through 12</a:t>
            </a:r>
            <a:r>
              <a:rPr lang="en-US" b="1" baseline="30000" dirty="0">
                <a:solidFill>
                  <a:srgbClr val="002060"/>
                </a:solidFill>
              </a:rPr>
              <a:t>th</a:t>
            </a:r>
            <a:r>
              <a:rPr lang="en-US" b="1" dirty="0">
                <a:solidFill>
                  <a:srgbClr val="002060"/>
                </a:solidFill>
              </a:rPr>
              <a:t> grade </a:t>
            </a:r>
            <a:r>
              <a:rPr lang="en-US" b="1" dirty="0"/>
              <a:t>but parents have the right to choose the kind of school to send their children to (public, private, parochial, or homeschool).</a:t>
            </a:r>
          </a:p>
          <a:p>
            <a:pPr lvl="1"/>
            <a:r>
              <a:rPr lang="en-US" b="1" dirty="0">
                <a:solidFill>
                  <a:srgbClr val="002060"/>
                </a:solidFill>
              </a:rPr>
              <a:t>Children must attend school between 7 to 16 otherwise they can be considered </a:t>
            </a:r>
            <a:r>
              <a:rPr lang="en-US" b="1" u="sng" dirty="0">
                <a:solidFill>
                  <a:srgbClr val="002060"/>
                </a:solidFill>
              </a:rPr>
              <a:t>truant</a:t>
            </a:r>
            <a:r>
              <a:rPr lang="en-US" b="1" dirty="0">
                <a:solidFill>
                  <a:srgbClr val="002060"/>
                </a:solidFill>
              </a:rPr>
              <a:t> </a:t>
            </a:r>
            <a:r>
              <a:rPr lang="en-US" b="1" dirty="0"/>
              <a:t>(if parents fail to send their children to school they can be fined or arrested).</a:t>
            </a:r>
          </a:p>
          <a:p>
            <a:pPr lvl="1"/>
            <a:r>
              <a:rPr lang="en-US" b="1" dirty="0">
                <a:solidFill>
                  <a:srgbClr val="002060"/>
                </a:solidFill>
              </a:rPr>
              <a:t>Individuals with Disabilities Act (“IDEA”)- provides for a public education for children with </a:t>
            </a:r>
            <a:r>
              <a:rPr lang="en-US" b="1" u="sng" dirty="0">
                <a:solidFill>
                  <a:srgbClr val="002060"/>
                </a:solidFill>
              </a:rPr>
              <a:t>disabilities</a:t>
            </a:r>
            <a:r>
              <a:rPr lang="en-US" b="1" dirty="0">
                <a:solidFill>
                  <a:srgbClr val="002060"/>
                </a:solidFill>
              </a:rPr>
              <a:t>.</a:t>
            </a:r>
            <a:endParaRPr lang="en-US" b="1" u="sng" dirty="0">
              <a:solidFill>
                <a:srgbClr val="002060"/>
              </a:solidFill>
            </a:endParaRPr>
          </a:p>
          <a:p>
            <a:pPr lvl="2"/>
            <a:r>
              <a:rPr lang="en-US" b="1" dirty="0"/>
              <a:t>Children with physical, mental, or emotional disabilities who </a:t>
            </a:r>
            <a:r>
              <a:rPr lang="en-US" b="1" dirty="0">
                <a:solidFill>
                  <a:srgbClr val="002060"/>
                </a:solidFill>
              </a:rPr>
              <a:t>need special services in order to learn are given an evaluation,</a:t>
            </a:r>
            <a:r>
              <a:rPr lang="en-US" b="1" dirty="0"/>
              <a:t> and if necessary, given </a:t>
            </a:r>
            <a:r>
              <a:rPr lang="en-US" b="1" dirty="0">
                <a:solidFill>
                  <a:srgbClr val="002060"/>
                </a:solidFill>
              </a:rPr>
              <a:t>special education services through an Individual Education Plan (“</a:t>
            </a:r>
            <a:r>
              <a:rPr lang="en-US" b="1" u="sng" dirty="0">
                <a:solidFill>
                  <a:srgbClr val="002060"/>
                </a:solidFill>
              </a:rPr>
              <a:t>IEP</a:t>
            </a:r>
            <a:r>
              <a:rPr lang="en-US" b="1" dirty="0">
                <a:solidFill>
                  <a:srgbClr val="002060"/>
                </a:solidFill>
              </a:rPr>
              <a:t>”).</a:t>
            </a:r>
          </a:p>
          <a:p>
            <a:pPr lvl="2"/>
            <a:r>
              <a:rPr lang="en-US" dirty="0"/>
              <a:t>IEPs can call for specialized instruction or other services such as special transportation, speech and language therapy, and psychological or psychiatric counseling provided at no cost to the family.</a:t>
            </a:r>
          </a:p>
          <a:p>
            <a:r>
              <a:rPr lang="en-US" b="1" u="sng" dirty="0">
                <a:solidFill>
                  <a:srgbClr val="002060"/>
                </a:solidFill>
              </a:rPr>
              <a:t>Medical</a:t>
            </a:r>
            <a:r>
              <a:rPr lang="en-US" b="1" dirty="0">
                <a:solidFill>
                  <a:srgbClr val="002060"/>
                </a:solidFill>
              </a:rPr>
              <a:t> Care- parents must provide proper medical and dental care for their children </a:t>
            </a:r>
            <a:r>
              <a:rPr lang="en-US" dirty="0"/>
              <a:t>and children must have up to date immunizations.</a:t>
            </a:r>
          </a:p>
          <a:p>
            <a:pPr lvl="1"/>
            <a:r>
              <a:rPr lang="en-US" dirty="0"/>
              <a:t>Parents can be charged with </a:t>
            </a:r>
            <a:r>
              <a:rPr lang="en-US" b="1" dirty="0"/>
              <a:t>neglect if they ignore their child’s health problems </a:t>
            </a:r>
            <a:r>
              <a:rPr lang="en-US" dirty="0"/>
              <a:t>(sometimes courts can order treatment and doctor’s can act in life threatening situations even without consent).</a:t>
            </a:r>
          </a:p>
          <a:p>
            <a:r>
              <a:rPr lang="en-US" b="1" dirty="0">
                <a:solidFill>
                  <a:srgbClr val="002060"/>
                </a:solidFill>
              </a:rPr>
              <a:t>Care and </a:t>
            </a:r>
            <a:r>
              <a:rPr lang="en-US" b="1" u="sng" dirty="0">
                <a:solidFill>
                  <a:srgbClr val="002060"/>
                </a:solidFill>
              </a:rPr>
              <a:t>Supervision</a:t>
            </a:r>
            <a:r>
              <a:rPr lang="en-US" b="1" dirty="0">
                <a:solidFill>
                  <a:srgbClr val="002060"/>
                </a:solidFill>
              </a:rPr>
              <a:t>- parents decide what is best for their children as long as they don’t abuse or neglect them </a:t>
            </a:r>
            <a:r>
              <a:rPr lang="en-US" dirty="0"/>
              <a:t>(state law indicates what age children need to be in order to be left home alone (no minimum age indicated in MA).</a:t>
            </a:r>
          </a:p>
          <a:p>
            <a:r>
              <a:rPr lang="en-US" b="1" dirty="0">
                <a:solidFill>
                  <a:srgbClr val="002060"/>
                </a:solidFill>
              </a:rPr>
              <a:t>Parents who do not properly supervise and control children may be held legally </a:t>
            </a:r>
            <a:r>
              <a:rPr lang="en-US" b="1" u="sng" dirty="0">
                <a:solidFill>
                  <a:srgbClr val="002060"/>
                </a:solidFill>
              </a:rPr>
              <a:t>responsible</a:t>
            </a:r>
            <a:r>
              <a:rPr lang="en-US" b="1" dirty="0">
                <a:solidFill>
                  <a:srgbClr val="002060"/>
                </a:solidFill>
              </a:rPr>
              <a:t> for what they do (especially if they aid or encourage improper conduct- like drinking or drug use).</a:t>
            </a:r>
          </a:p>
          <a:p>
            <a:pPr lvl="1"/>
            <a:r>
              <a:rPr lang="en-US" b="1" dirty="0"/>
              <a:t>Mass Parental Responsibility Law- Parents pay for property damage, theft, vandalism done by their children ages 7-18 up to </a:t>
            </a:r>
            <a:r>
              <a:rPr lang="en-US" b="1" u="sng" dirty="0"/>
              <a:t>$5,000</a:t>
            </a:r>
            <a:r>
              <a:rPr lang="en-US" b="1" dirty="0"/>
              <a:t> (M.G.L. c. 231 § 85G).</a:t>
            </a:r>
          </a:p>
          <a:p>
            <a:pPr lvl="1"/>
            <a:r>
              <a:rPr lang="en-US" b="1" u="sng" dirty="0"/>
              <a:t>Family Car</a:t>
            </a:r>
            <a:r>
              <a:rPr lang="en-US" b="1" dirty="0"/>
              <a:t> Doctrine- parents are held responsible when their children under age 18 are negligent or at fault in an auto accident.</a:t>
            </a:r>
            <a:endParaRPr lang="en-US" dirty="0"/>
          </a:p>
          <a:p>
            <a:endParaRPr lang="en-US" dirty="0"/>
          </a:p>
          <a:p>
            <a:pPr lvl="1"/>
            <a:endParaRPr lang="en-US" dirty="0"/>
          </a:p>
        </p:txBody>
      </p:sp>
    </p:spTree>
    <p:extLst>
      <p:ext uri="{BB962C8B-B14F-4D97-AF65-F5344CB8AC3E}">
        <p14:creationId xmlns:p14="http://schemas.microsoft.com/office/powerpoint/2010/main" val="2998086046"/>
      </p:ext>
    </p:extLst>
  </p:cSld>
  <p:clrMapOvr>
    <a:masterClrMapping/>
  </p:clrMapOvr>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Discipline or Child Abuse</a:t>
            </a:r>
          </a:p>
        </p:txBody>
      </p:sp>
      <p:sp>
        <p:nvSpPr>
          <p:cNvPr id="3" name="Content Placeholder 2"/>
          <p:cNvSpPr>
            <a:spLocks noGrp="1"/>
          </p:cNvSpPr>
          <p:nvPr>
            <p:ph idx="1"/>
          </p:nvPr>
        </p:nvSpPr>
        <p:spPr>
          <a:xfrm>
            <a:off x="0" y="1609344"/>
            <a:ext cx="12192000" cy="5248656"/>
          </a:xfrm>
        </p:spPr>
        <p:txBody>
          <a:bodyPr>
            <a:normAutofit fontScale="92500" lnSpcReduction="10000"/>
          </a:bodyPr>
          <a:lstStyle/>
          <a:p>
            <a:r>
              <a:rPr lang="en-US" b="1" u="sng" dirty="0">
                <a:solidFill>
                  <a:srgbClr val="002060"/>
                </a:solidFill>
              </a:rPr>
              <a:t>Discipline</a:t>
            </a:r>
            <a:r>
              <a:rPr lang="en-US" b="1" dirty="0">
                <a:solidFill>
                  <a:srgbClr val="002060"/>
                </a:solidFill>
              </a:rPr>
              <a:t>- parents have a duty to supervise and children have an obligation to obey parents</a:t>
            </a:r>
            <a:r>
              <a:rPr lang="en-US" dirty="0">
                <a:solidFill>
                  <a:srgbClr val="002060"/>
                </a:solidFill>
              </a:rPr>
              <a:t> </a:t>
            </a:r>
            <a:r>
              <a:rPr lang="en-US" dirty="0"/>
              <a:t>(follow rules, do chores, attend religious events, and other aspects of daily life) unless it would result in something dangerous or illegal.</a:t>
            </a:r>
          </a:p>
          <a:p>
            <a:pPr lvl="1"/>
            <a:r>
              <a:rPr lang="en-US" dirty="0"/>
              <a:t>Children who consistently </a:t>
            </a:r>
            <a:r>
              <a:rPr lang="en-US" b="1" dirty="0"/>
              <a:t>disobey or run away can be charged as status offenders </a:t>
            </a:r>
            <a:r>
              <a:rPr lang="en-US" dirty="0"/>
              <a:t>(not illegal if committed by an adult but are if committed by a minor) and put under court supervision (Child in Need of Supervision).</a:t>
            </a:r>
          </a:p>
          <a:p>
            <a:pPr lvl="1"/>
            <a:r>
              <a:rPr lang="en-US" b="1" u="sng" dirty="0">
                <a:solidFill>
                  <a:srgbClr val="002060"/>
                </a:solidFill>
              </a:rPr>
              <a:t>Spanking</a:t>
            </a:r>
            <a:r>
              <a:rPr lang="en-US" b="1" dirty="0">
                <a:solidFill>
                  <a:srgbClr val="002060"/>
                </a:solidFill>
              </a:rPr>
              <a:t> in Massachusetts is Legal</a:t>
            </a:r>
            <a:r>
              <a:rPr lang="en-US" b="1" dirty="0"/>
              <a:t>- In 2015 the SJC Ruled- Spanking or other mild physical punishment was permissible </a:t>
            </a:r>
            <a:r>
              <a:rPr lang="en-US" b="1" dirty="0">
                <a:solidFill>
                  <a:srgbClr val="002060"/>
                </a:solidFill>
              </a:rPr>
              <a:t>if "the force used against the minor child is </a:t>
            </a:r>
            <a:r>
              <a:rPr lang="en-US" b="1" u="sng" dirty="0">
                <a:solidFill>
                  <a:srgbClr val="002060"/>
                </a:solidFill>
              </a:rPr>
              <a:t>reasonable</a:t>
            </a:r>
            <a:r>
              <a:rPr lang="en-US" b="1" dirty="0">
                <a:solidFill>
                  <a:srgbClr val="002060"/>
                </a:solidFill>
              </a:rPr>
              <a:t>," </a:t>
            </a:r>
            <a:r>
              <a:rPr lang="en-US" b="1" dirty="0"/>
              <a:t>and used for the purpose of "safeguarding or promoting the welfare of the minor, including the prevention or </a:t>
            </a:r>
            <a:r>
              <a:rPr lang="en-US" b="1" dirty="0">
                <a:solidFill>
                  <a:srgbClr val="002060"/>
                </a:solidFill>
              </a:rPr>
              <a:t>punishment</a:t>
            </a:r>
            <a:r>
              <a:rPr lang="en-US" b="1" dirty="0"/>
              <a:t> of the minor's misconduct."</a:t>
            </a:r>
          </a:p>
          <a:p>
            <a:r>
              <a:rPr lang="en-US" b="1" u="sng" dirty="0">
                <a:solidFill>
                  <a:srgbClr val="002060"/>
                </a:solidFill>
              </a:rPr>
              <a:t>Child Abuse</a:t>
            </a:r>
            <a:r>
              <a:rPr lang="en-US" dirty="0"/>
              <a:t>- when any adult or older child </a:t>
            </a:r>
            <a:r>
              <a:rPr lang="en-US" b="1" dirty="0">
                <a:solidFill>
                  <a:srgbClr val="002060"/>
                </a:solidFill>
              </a:rPr>
              <a:t>inflicts or threatens to inflict intentional physical, emotional, or sexual harm on a child.</a:t>
            </a:r>
          </a:p>
          <a:p>
            <a:r>
              <a:rPr lang="en-US" b="1" u="sng" dirty="0">
                <a:solidFill>
                  <a:srgbClr val="002060"/>
                </a:solidFill>
              </a:rPr>
              <a:t>Child Neglect</a:t>
            </a:r>
            <a:r>
              <a:rPr lang="en-US" dirty="0">
                <a:solidFill>
                  <a:srgbClr val="002060"/>
                </a:solidFill>
              </a:rPr>
              <a:t>- </a:t>
            </a:r>
            <a:r>
              <a:rPr lang="en-US" b="1" dirty="0">
                <a:solidFill>
                  <a:srgbClr val="002060"/>
                </a:solidFill>
              </a:rPr>
              <a:t>a failure to properly feed, clothe, shelter, educate, supervise, or tend to the medical needs of a child.</a:t>
            </a:r>
          </a:p>
          <a:p>
            <a:r>
              <a:rPr lang="en-US" b="1" u="sng" dirty="0">
                <a:solidFill>
                  <a:srgbClr val="002060"/>
                </a:solidFill>
              </a:rPr>
              <a:t>Sexual Abuse</a:t>
            </a:r>
            <a:r>
              <a:rPr lang="en-US" b="1" dirty="0"/>
              <a:t>- can cause physical, emotional, and/or psychological injury to a child and is often committed by someone the child knows and trusts.</a:t>
            </a:r>
          </a:p>
          <a:p>
            <a:r>
              <a:rPr lang="en-US" b="1" u="sng" dirty="0"/>
              <a:t>Mandatory Reporting</a:t>
            </a:r>
            <a:r>
              <a:rPr lang="en-US" b="1" dirty="0"/>
              <a:t>- certain adults are required by law to report suspected child abuse, child neglect, or sexual abuse (doctors, nurses, teachers, social workers, etc.).</a:t>
            </a:r>
          </a:p>
          <a:p>
            <a:r>
              <a:rPr lang="en-US" dirty="0"/>
              <a:t>Employment with Children- now background screenings, fingerprinting, and licensing are required.</a:t>
            </a:r>
          </a:p>
        </p:txBody>
      </p:sp>
    </p:spTree>
    <p:extLst>
      <p:ext uri="{BB962C8B-B14F-4D97-AF65-F5344CB8AC3E}">
        <p14:creationId xmlns:p14="http://schemas.microsoft.com/office/powerpoint/2010/main" val="1755324853"/>
      </p:ext>
    </p:extLst>
  </p:cSld>
  <p:clrMapOvr>
    <a:masterClrMapping/>
  </p:clrMapOvr>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361. Which of the following are parents legally responsible for providing to their children?</a:t>
            </a:r>
          </a:p>
          <a:p>
            <a:pPr marL="0" indent="0">
              <a:buNone/>
            </a:pPr>
            <a:r>
              <a:rPr lang="en-US" dirty="0"/>
              <a:t>A. care and support</a:t>
            </a:r>
          </a:p>
          <a:p>
            <a:pPr marL="0" indent="0">
              <a:buNone/>
            </a:pPr>
            <a:r>
              <a:rPr lang="en-US" dirty="0"/>
              <a:t>B. discipline and supervision</a:t>
            </a:r>
          </a:p>
          <a:p>
            <a:pPr marL="0" indent="0">
              <a:buNone/>
            </a:pPr>
            <a:r>
              <a:rPr lang="en-US" dirty="0"/>
              <a:t>C. assistance in social and moral development</a:t>
            </a:r>
          </a:p>
          <a:p>
            <a:pPr marL="0" indent="0">
              <a:buNone/>
            </a:pPr>
            <a:r>
              <a:rPr lang="en-US" dirty="0"/>
              <a:t>D. all of the above</a:t>
            </a:r>
          </a:p>
          <a:p>
            <a:pPr marL="0" indent="0">
              <a:buNone/>
            </a:pPr>
            <a:endParaRPr lang="en-US" dirty="0"/>
          </a:p>
          <a:p>
            <a:pPr marL="0" indent="0">
              <a:buNone/>
            </a:pPr>
            <a:r>
              <a:rPr lang="en-US" dirty="0"/>
              <a:t>362. Which of the following is not considered “support” that parents must provide to their children?</a:t>
            </a:r>
          </a:p>
          <a:p>
            <a:pPr marL="0" indent="0">
              <a:buNone/>
            </a:pPr>
            <a:r>
              <a:rPr lang="en-US" dirty="0"/>
              <a:t>A. food and clothing</a:t>
            </a:r>
          </a:p>
          <a:p>
            <a:pPr marL="0" indent="0">
              <a:buNone/>
            </a:pPr>
            <a:r>
              <a:rPr lang="en-US" dirty="0"/>
              <a:t>B. education</a:t>
            </a:r>
          </a:p>
          <a:p>
            <a:pPr marL="0" indent="0">
              <a:buNone/>
            </a:pPr>
            <a:r>
              <a:rPr lang="en-US" dirty="0"/>
              <a:t>C. allowance</a:t>
            </a:r>
          </a:p>
          <a:p>
            <a:pPr marL="0" indent="0">
              <a:buNone/>
            </a:pPr>
            <a:r>
              <a:rPr lang="en-US" dirty="0"/>
              <a:t>D. shelter</a:t>
            </a:r>
          </a:p>
        </p:txBody>
      </p:sp>
    </p:spTree>
    <p:extLst>
      <p:ext uri="{BB962C8B-B14F-4D97-AF65-F5344CB8AC3E}">
        <p14:creationId xmlns:p14="http://schemas.microsoft.com/office/powerpoint/2010/main" val="1555575120"/>
      </p:ext>
    </p:extLst>
  </p:cSld>
  <p:clrMapOvr>
    <a:masterClrMapping/>
  </p:clrMapOvr>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363. When a child becomes free from the legal custody and control of his parents, it is known as what?</a:t>
            </a:r>
          </a:p>
          <a:p>
            <a:pPr marL="0" indent="0">
              <a:buNone/>
            </a:pPr>
            <a:r>
              <a:rPr lang="en-US" dirty="0"/>
              <a:t>A. freedom</a:t>
            </a:r>
          </a:p>
          <a:p>
            <a:pPr marL="0" indent="0">
              <a:buNone/>
            </a:pPr>
            <a:r>
              <a:rPr lang="en-US" dirty="0"/>
              <a:t>B. emancipation</a:t>
            </a:r>
          </a:p>
          <a:p>
            <a:pPr marL="0" indent="0">
              <a:buNone/>
            </a:pPr>
            <a:r>
              <a:rPr lang="en-US" dirty="0"/>
              <a:t>C. parental divorce</a:t>
            </a:r>
          </a:p>
          <a:p>
            <a:pPr marL="0" indent="0">
              <a:buNone/>
            </a:pPr>
            <a:r>
              <a:rPr lang="en-US" dirty="0"/>
              <a:t>D. all of the above</a:t>
            </a:r>
          </a:p>
          <a:p>
            <a:pPr marL="0" indent="0">
              <a:buNone/>
            </a:pPr>
            <a:endParaRPr lang="en-US" dirty="0"/>
          </a:p>
          <a:p>
            <a:pPr marL="0" indent="0">
              <a:buNone/>
            </a:pPr>
            <a:r>
              <a:rPr lang="en-US" dirty="0"/>
              <a:t>364. Spanking a child in Massachusetts is an example of what?</a:t>
            </a:r>
          </a:p>
          <a:p>
            <a:pPr marL="0" indent="0">
              <a:buNone/>
            </a:pPr>
            <a:r>
              <a:rPr lang="en-US" dirty="0"/>
              <a:t>A. child abuse</a:t>
            </a:r>
          </a:p>
          <a:p>
            <a:pPr marL="0" indent="0">
              <a:buNone/>
            </a:pPr>
            <a:r>
              <a:rPr lang="en-US" dirty="0"/>
              <a:t>B. child neglect</a:t>
            </a:r>
          </a:p>
          <a:p>
            <a:pPr marL="0" indent="0">
              <a:buNone/>
            </a:pPr>
            <a:r>
              <a:rPr lang="en-US" dirty="0"/>
              <a:t>C. discipline</a:t>
            </a:r>
          </a:p>
          <a:p>
            <a:pPr marL="0" indent="0">
              <a:buNone/>
            </a:pPr>
            <a:r>
              <a:rPr lang="en-US" dirty="0"/>
              <a:t>D. all of the above</a:t>
            </a:r>
          </a:p>
        </p:txBody>
      </p:sp>
    </p:spTree>
    <p:extLst>
      <p:ext uri="{BB962C8B-B14F-4D97-AF65-F5344CB8AC3E}">
        <p14:creationId xmlns:p14="http://schemas.microsoft.com/office/powerpoint/2010/main" val="272739410"/>
      </p:ext>
    </p:extLst>
  </p:cSld>
  <p:clrMapOvr>
    <a:masterClrMapping/>
  </p:clrMapOvr>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365. A failure to properly feed, clothe, shelter, educate, supervise, or tend to the medical needs of a child is known as what?</a:t>
            </a:r>
          </a:p>
          <a:p>
            <a:pPr marL="0" indent="0">
              <a:buNone/>
            </a:pPr>
            <a:r>
              <a:rPr lang="en-US" dirty="0"/>
              <a:t>A. child abuse</a:t>
            </a:r>
          </a:p>
          <a:p>
            <a:pPr marL="0" indent="0">
              <a:buNone/>
            </a:pPr>
            <a:r>
              <a:rPr lang="en-US" dirty="0"/>
              <a:t>B. child neglect</a:t>
            </a:r>
          </a:p>
          <a:p>
            <a:pPr marL="0" indent="0">
              <a:buNone/>
            </a:pPr>
            <a:r>
              <a:rPr lang="en-US" dirty="0"/>
              <a:t>C. sexual abuse</a:t>
            </a:r>
          </a:p>
          <a:p>
            <a:pPr marL="0" indent="0">
              <a:buNone/>
            </a:pPr>
            <a:r>
              <a:rPr lang="en-US" dirty="0"/>
              <a:t>D. discipline</a:t>
            </a:r>
          </a:p>
          <a:p>
            <a:pPr marL="0" indent="0">
              <a:buNone/>
            </a:pPr>
            <a:endParaRPr lang="en-US" dirty="0"/>
          </a:p>
          <a:p>
            <a:pPr marL="0" indent="0">
              <a:buNone/>
            </a:pPr>
            <a:r>
              <a:rPr lang="en-US" dirty="0"/>
              <a:t>366. When any adult or older child inflicts or threatens to inflict intentional physical, emotional, or sexual harm on a child it is known as what?</a:t>
            </a:r>
          </a:p>
          <a:p>
            <a:pPr marL="0" indent="0">
              <a:buNone/>
            </a:pPr>
            <a:r>
              <a:rPr lang="en-US" dirty="0"/>
              <a:t>A. child abuse</a:t>
            </a:r>
          </a:p>
          <a:p>
            <a:pPr marL="0" indent="0">
              <a:buNone/>
            </a:pPr>
            <a:r>
              <a:rPr lang="en-US" dirty="0"/>
              <a:t>B. child neglect</a:t>
            </a:r>
          </a:p>
          <a:p>
            <a:pPr marL="0" indent="0">
              <a:buNone/>
            </a:pPr>
            <a:r>
              <a:rPr lang="en-US" dirty="0"/>
              <a:t>C. sexual abuse</a:t>
            </a:r>
          </a:p>
          <a:p>
            <a:pPr marL="0" indent="0">
              <a:buNone/>
            </a:pPr>
            <a:r>
              <a:rPr lang="en-US" dirty="0"/>
              <a:t>D. discipline</a:t>
            </a:r>
          </a:p>
        </p:txBody>
      </p:sp>
    </p:spTree>
    <p:extLst>
      <p:ext uri="{BB962C8B-B14F-4D97-AF65-F5344CB8AC3E}">
        <p14:creationId xmlns:p14="http://schemas.microsoft.com/office/powerpoint/2010/main" val="2416337859"/>
      </p:ext>
    </p:extLst>
  </p:cSld>
  <p:clrMapOvr>
    <a:masterClrMapping/>
  </p:clrMapOvr>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normAutofit/>
          </a:bodyPr>
          <a:lstStyle/>
          <a:p>
            <a:pPr algn="ctr"/>
            <a:r>
              <a:rPr lang="en-US" dirty="0">
                <a:solidFill>
                  <a:srgbClr val="00B050"/>
                </a:solidFill>
              </a:rPr>
              <a:t>Problem 69. Supervision of a Child</a:t>
            </a:r>
          </a:p>
        </p:txBody>
      </p:sp>
      <p:sp>
        <p:nvSpPr>
          <p:cNvPr id="3" name="Content Placeholder 2"/>
          <p:cNvSpPr>
            <a:spLocks noGrp="1"/>
          </p:cNvSpPr>
          <p:nvPr>
            <p:ph idx="1"/>
          </p:nvPr>
        </p:nvSpPr>
        <p:spPr>
          <a:xfrm>
            <a:off x="0" y="1609344"/>
            <a:ext cx="12192000" cy="5248656"/>
          </a:xfrm>
        </p:spPr>
        <p:txBody>
          <a:bodyPr/>
          <a:lstStyle/>
          <a:p>
            <a:pPr marL="0" indent="0">
              <a:buNone/>
            </a:pPr>
            <a:r>
              <a:rPr lang="en-US" dirty="0"/>
              <a:t>Vanessa (age 14) stays out late at night and often misses school. She seems to have a lot of cash and nice clothes. When her parents ask where she gets the money, she says she earns it from babysitting. Her parents suspect that she’s involved in selling drugs. One night Vanessa and her boyfriend break into a neighbor’s house, steal a television, and sell it to get money for drugs. A neighbor sees them buying drugs, calls the police, and Vanessa and her boyfriend are arrested.</a:t>
            </a:r>
          </a:p>
          <a:p>
            <a:pPr marL="0" indent="0">
              <a:buNone/>
            </a:pPr>
            <a:endParaRPr lang="en-US" dirty="0"/>
          </a:p>
          <a:p>
            <a:pPr marL="457200" indent="-457200">
              <a:buFont typeface="+mj-lt"/>
              <a:buAutoNum type="arabicPeriod"/>
            </a:pPr>
            <a:r>
              <a:rPr lang="en-US" dirty="0"/>
              <a:t>Have Vanessa’s parents adequately supervised their daughter? If not, what should they have done differently? Can parents’ actions affect the actions of their children?</a:t>
            </a:r>
          </a:p>
          <a:p>
            <a:pPr marL="457200" indent="-457200">
              <a:buFont typeface="+mj-lt"/>
              <a:buAutoNum type="arabicPeriod"/>
            </a:pPr>
            <a:r>
              <a:rPr lang="en-US" dirty="0"/>
              <a:t>Should Vanessa’s parents have to pay for their neighbor’s television? Why or why not?</a:t>
            </a:r>
          </a:p>
          <a:p>
            <a:pPr marL="457200" indent="-457200">
              <a:buFont typeface="+mj-lt"/>
              <a:buAutoNum type="arabicPeriod"/>
            </a:pPr>
            <a:r>
              <a:rPr lang="en-US" dirty="0"/>
              <a:t>Should parents be held criminally responsible for the actions of their children? If so, under what circumstances?</a:t>
            </a:r>
          </a:p>
        </p:txBody>
      </p:sp>
    </p:spTree>
    <p:extLst>
      <p:ext uri="{BB962C8B-B14F-4D97-AF65-F5344CB8AC3E}">
        <p14:creationId xmlns:p14="http://schemas.microsoft.com/office/powerpoint/2010/main" val="3551645463"/>
      </p:ext>
    </p:extLst>
  </p:cSld>
  <p:clrMapOvr>
    <a:masterClrMapping/>
  </p:clrMapOvr>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 y="0"/>
            <a:ext cx="12192000" cy="1609344"/>
          </a:xfrm>
        </p:spPr>
        <p:txBody>
          <a:bodyPr>
            <a:normAutofit/>
          </a:bodyPr>
          <a:lstStyle/>
          <a:p>
            <a:pPr algn="ctr"/>
            <a:r>
              <a:rPr lang="en-US" dirty="0">
                <a:solidFill>
                  <a:srgbClr val="00B050"/>
                </a:solidFill>
              </a:rPr>
              <a:t>Problem 70. Parent Supervision</a:t>
            </a:r>
          </a:p>
        </p:txBody>
      </p:sp>
      <p:sp>
        <p:nvSpPr>
          <p:cNvPr id="3" name="Content Placeholder 2"/>
          <p:cNvSpPr>
            <a:spLocks noGrp="1"/>
          </p:cNvSpPr>
          <p:nvPr>
            <p:ph idx="1"/>
          </p:nvPr>
        </p:nvSpPr>
        <p:spPr>
          <a:xfrm>
            <a:off x="3048" y="1609344"/>
            <a:ext cx="12188952" cy="5248656"/>
          </a:xfrm>
        </p:spPr>
        <p:txBody>
          <a:bodyPr/>
          <a:lstStyle/>
          <a:p>
            <a:pPr marL="0" indent="0">
              <a:buNone/>
            </a:pPr>
            <a:r>
              <a:rPr lang="en-US" dirty="0"/>
              <a:t>Consider the following situations. In each case, decide whether the parents have the legal authority to make the decision involved. What arguments can you make in support of the parents? In support of the child?</a:t>
            </a:r>
          </a:p>
          <a:p>
            <a:pPr marL="0" indent="0">
              <a:buNone/>
            </a:pPr>
            <a:endParaRPr lang="en-US" dirty="0"/>
          </a:p>
          <a:p>
            <a:pPr marL="457200" indent="-457200">
              <a:buFont typeface="+mj-lt"/>
              <a:buAutoNum type="arabicPeriod"/>
            </a:pPr>
            <a:r>
              <a:rPr lang="en-US" dirty="0"/>
              <a:t>Mr. McBride disapproves of the lifestyle of his 19-year old son, Larry, who regularly smokes marijuana. When Larry refuses to stop using the drug, Mr. McBride cuts off his financial support to Larry, including college tuition.</a:t>
            </a:r>
          </a:p>
          <a:p>
            <a:pPr marL="457200" indent="-457200">
              <a:buFont typeface="+mj-lt"/>
              <a:buAutoNum type="arabicPeriod"/>
            </a:pPr>
            <a:r>
              <a:rPr lang="en-US" dirty="0"/>
              <a:t>Hiroshi, a high school senior, does not want to move to a new city with his parents. He wants to finish high school with his friends. His parents insist that he live with them.</a:t>
            </a:r>
          </a:p>
          <a:p>
            <a:pPr marL="457200" indent="-457200">
              <a:buFont typeface="+mj-lt"/>
              <a:buAutoNum type="arabicPeriod"/>
            </a:pPr>
            <a:r>
              <a:rPr lang="en-US" dirty="0"/>
              <a:t>Mr. and Mrs. Parham think that their 16-year old daughter is mentally ill and needs psychiatric treatment. The daughter objects but her parents decide to commit her to a mental institute.</a:t>
            </a:r>
          </a:p>
        </p:txBody>
      </p:sp>
    </p:spTree>
    <p:extLst>
      <p:ext uri="{BB962C8B-B14F-4D97-AF65-F5344CB8AC3E}">
        <p14:creationId xmlns:p14="http://schemas.microsoft.com/office/powerpoint/2010/main" val="628986026"/>
      </p:ext>
    </p:extLst>
  </p:cSld>
  <p:clrMapOvr>
    <a:masterClrMapping/>
  </p:clrMapOvr>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Day 61. Objectives</a:t>
            </a:r>
          </a:p>
        </p:txBody>
      </p:sp>
      <p:sp>
        <p:nvSpPr>
          <p:cNvPr id="3" name="Content Placeholder 2"/>
          <p:cNvSpPr>
            <a:spLocks noGrp="1"/>
          </p:cNvSpPr>
          <p:nvPr>
            <p:ph idx="1"/>
          </p:nvPr>
        </p:nvSpPr>
        <p:spPr>
          <a:xfrm>
            <a:off x="0" y="1609344"/>
            <a:ext cx="12192000" cy="5248656"/>
          </a:xfrm>
        </p:spPr>
        <p:txBody>
          <a:bodyPr/>
          <a:lstStyle/>
          <a:p>
            <a:pPr lvl="1"/>
            <a:r>
              <a:rPr lang="en-US" dirty="0"/>
              <a:t>Students will be able to:</a:t>
            </a:r>
          </a:p>
          <a:p>
            <a:pPr lvl="2"/>
            <a:r>
              <a:rPr lang="en-US" dirty="0"/>
              <a:t>Describe the problems of child abuse, child, neglect, and sexual abuse and their long lasting results;</a:t>
            </a:r>
          </a:p>
          <a:p>
            <a:pPr lvl="2"/>
            <a:r>
              <a:rPr lang="en-US" dirty="0"/>
              <a:t>Explain what happens when the state removes a child from the home and places the child in foster care;</a:t>
            </a:r>
          </a:p>
          <a:p>
            <a:pPr lvl="2"/>
            <a:r>
              <a:rPr lang="en-US" dirty="0"/>
              <a:t>Describe the different living situations that children in state custody could experience;</a:t>
            </a:r>
          </a:p>
          <a:p>
            <a:pPr lvl="2"/>
            <a:r>
              <a:rPr lang="en-US" dirty="0"/>
              <a:t>List the legal steps in removing a child from his/her family; and</a:t>
            </a:r>
          </a:p>
          <a:p>
            <a:pPr lvl="2"/>
            <a:r>
              <a:rPr lang="en-US" dirty="0"/>
              <a:t>Describe the process of adoption.</a:t>
            </a:r>
          </a:p>
          <a:p>
            <a:pPr lvl="2"/>
            <a:endParaRPr lang="en-US" dirty="0"/>
          </a:p>
          <a:p>
            <a:pPr lvl="2"/>
            <a:endParaRPr lang="en-US" dirty="0"/>
          </a:p>
          <a:p>
            <a:pPr lvl="2"/>
            <a:endParaRPr lang="en-US" dirty="0"/>
          </a:p>
          <a:p>
            <a:pPr lvl="2"/>
            <a:endParaRPr lang="en-US" dirty="0"/>
          </a:p>
          <a:p>
            <a:pPr lvl="2"/>
            <a:endParaRPr lang="en-US" dirty="0"/>
          </a:p>
        </p:txBody>
      </p:sp>
    </p:spTree>
    <p:extLst>
      <p:ext uri="{BB962C8B-B14F-4D97-AF65-F5344CB8AC3E}">
        <p14:creationId xmlns:p14="http://schemas.microsoft.com/office/powerpoint/2010/main" val="38344269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normAutofit/>
          </a:bodyPr>
          <a:lstStyle/>
          <a:p>
            <a:pPr algn="ctr"/>
            <a:r>
              <a:rPr lang="en-US" dirty="0">
                <a:solidFill>
                  <a:srgbClr val="00B050"/>
                </a:solidFill>
              </a:rPr>
              <a:t>Problem 6. Voting</a:t>
            </a:r>
          </a:p>
        </p:txBody>
      </p:sp>
      <p:sp>
        <p:nvSpPr>
          <p:cNvPr id="3" name="Content Placeholder 2"/>
          <p:cNvSpPr>
            <a:spLocks noGrp="1"/>
          </p:cNvSpPr>
          <p:nvPr>
            <p:ph idx="1"/>
          </p:nvPr>
        </p:nvSpPr>
        <p:spPr>
          <a:xfrm>
            <a:off x="0" y="1609344"/>
            <a:ext cx="12192000" cy="5248656"/>
          </a:xfrm>
        </p:spPr>
        <p:txBody>
          <a:bodyPr/>
          <a:lstStyle/>
          <a:p>
            <a:pPr marL="0" indent="0">
              <a:buNone/>
            </a:pPr>
            <a:r>
              <a:rPr lang="en-US" dirty="0"/>
              <a:t>The following proposals have been made to encourage people to vote. Explain why you either favor or do not favor each of the proposals:</a:t>
            </a:r>
          </a:p>
          <a:p>
            <a:pPr marL="0" indent="0">
              <a:buNone/>
            </a:pPr>
            <a:endParaRPr lang="en-US" dirty="0"/>
          </a:p>
          <a:p>
            <a:pPr marL="457200" indent="-457200">
              <a:buFont typeface="+mj-lt"/>
              <a:buAutoNum type="arabicPeriod"/>
            </a:pPr>
            <a:r>
              <a:rPr lang="en-US" dirty="0"/>
              <a:t>Allow people to register and vote on the same day.</a:t>
            </a:r>
          </a:p>
          <a:p>
            <a:pPr marL="457200" indent="-457200">
              <a:buFont typeface="+mj-lt"/>
              <a:buAutoNum type="arabicPeriod"/>
            </a:pPr>
            <a:r>
              <a:rPr lang="en-US" dirty="0"/>
              <a:t>Lower the voting age to 16 so more high school students can vote.</a:t>
            </a:r>
          </a:p>
          <a:p>
            <a:pPr marL="457200" indent="-457200">
              <a:buFont typeface="+mj-lt"/>
              <a:buAutoNum type="arabicPeriod"/>
            </a:pPr>
            <a:r>
              <a:rPr lang="en-US" dirty="0"/>
              <a:t>Keep the polls open for a week instead of one day or allow for early voting.</a:t>
            </a:r>
          </a:p>
          <a:p>
            <a:pPr marL="457200" indent="-457200">
              <a:buFont typeface="+mj-lt"/>
              <a:buAutoNum type="arabicPeriod"/>
            </a:pPr>
            <a:r>
              <a:rPr lang="en-US" dirty="0"/>
              <a:t>Automatically register everyone who has a driver’s license.</a:t>
            </a:r>
          </a:p>
          <a:p>
            <a:pPr marL="457200" indent="-457200">
              <a:buFont typeface="+mj-lt"/>
              <a:buAutoNum type="arabicPeriod"/>
            </a:pPr>
            <a:r>
              <a:rPr lang="en-US" dirty="0"/>
              <a:t>Set up a system for online voting.</a:t>
            </a:r>
          </a:p>
        </p:txBody>
      </p:sp>
    </p:spTree>
    <p:extLst>
      <p:ext uri="{BB962C8B-B14F-4D97-AF65-F5344CB8AC3E}">
        <p14:creationId xmlns:p14="http://schemas.microsoft.com/office/powerpoint/2010/main" val="862734045"/>
      </p:ext>
    </p:extLst>
  </p:cSld>
  <p:clrMapOvr>
    <a:masterClrMapping/>
  </p:clrMapOvr>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Foster Care</a:t>
            </a:r>
          </a:p>
        </p:txBody>
      </p:sp>
      <p:sp>
        <p:nvSpPr>
          <p:cNvPr id="3" name="Content Placeholder 2"/>
          <p:cNvSpPr>
            <a:spLocks noGrp="1"/>
          </p:cNvSpPr>
          <p:nvPr>
            <p:ph idx="1"/>
          </p:nvPr>
        </p:nvSpPr>
        <p:spPr>
          <a:xfrm>
            <a:off x="0" y="1609344"/>
            <a:ext cx="12192000" cy="5248656"/>
          </a:xfrm>
        </p:spPr>
        <p:txBody>
          <a:bodyPr>
            <a:normAutofit fontScale="92500" lnSpcReduction="10000"/>
          </a:bodyPr>
          <a:lstStyle/>
          <a:p>
            <a:r>
              <a:rPr lang="en-US" b="1" dirty="0"/>
              <a:t>What happens to children who are abused, neglected, or who experience deaths of their parents?</a:t>
            </a:r>
          </a:p>
          <a:p>
            <a:pPr lvl="1"/>
            <a:r>
              <a:rPr lang="en-US" b="1" u="sng" dirty="0">
                <a:solidFill>
                  <a:srgbClr val="002060"/>
                </a:solidFill>
              </a:rPr>
              <a:t>Temporary</a:t>
            </a:r>
            <a:r>
              <a:rPr lang="en-US" b="1" dirty="0">
                <a:solidFill>
                  <a:srgbClr val="002060"/>
                </a:solidFill>
              </a:rPr>
              <a:t> Legal Guardian- the state </a:t>
            </a:r>
            <a:r>
              <a:rPr lang="en-US" b="1" dirty="0"/>
              <a:t>becomes the temporary legal guardian of the child, making most decisions for children whose parents are temporarily unable to care for them but parents usually retain some limited rights.</a:t>
            </a:r>
          </a:p>
          <a:p>
            <a:pPr lvl="1"/>
            <a:r>
              <a:rPr lang="en-US" b="1" dirty="0">
                <a:solidFill>
                  <a:srgbClr val="002060"/>
                </a:solidFill>
              </a:rPr>
              <a:t>Family </a:t>
            </a:r>
            <a:r>
              <a:rPr lang="en-US" b="1" u="sng" dirty="0">
                <a:solidFill>
                  <a:srgbClr val="002060"/>
                </a:solidFill>
              </a:rPr>
              <a:t>Foster Care</a:t>
            </a:r>
            <a:r>
              <a:rPr lang="en-US" b="1" dirty="0"/>
              <a:t>- a system of licensed families in each state who act as temporary parents for children </a:t>
            </a:r>
            <a:r>
              <a:rPr lang="en-US" dirty="0"/>
              <a:t>who cannot live with their families (not legal guardians).</a:t>
            </a:r>
          </a:p>
          <a:p>
            <a:pPr lvl="1"/>
            <a:r>
              <a:rPr lang="en-US" b="1" dirty="0">
                <a:solidFill>
                  <a:srgbClr val="002060"/>
                </a:solidFill>
              </a:rPr>
              <a:t>Group Homes</a:t>
            </a:r>
            <a:r>
              <a:rPr lang="en-US" b="1" dirty="0"/>
              <a:t>- residences in which several children in foster care live together</a:t>
            </a:r>
            <a:r>
              <a:rPr lang="en-US" dirty="0"/>
              <a:t> under the supervision and care of licensed individuals (not legal guardians).</a:t>
            </a:r>
          </a:p>
          <a:p>
            <a:pPr lvl="1"/>
            <a:r>
              <a:rPr lang="en-US" b="1" u="sng" dirty="0">
                <a:solidFill>
                  <a:srgbClr val="002060"/>
                </a:solidFill>
              </a:rPr>
              <a:t>Kinship</a:t>
            </a:r>
            <a:r>
              <a:rPr lang="en-US" b="1" dirty="0">
                <a:solidFill>
                  <a:srgbClr val="002060"/>
                </a:solidFill>
              </a:rPr>
              <a:t> Care</a:t>
            </a:r>
            <a:r>
              <a:rPr lang="en-US" b="1" dirty="0"/>
              <a:t>- placement of a vulnerable youth in the continuous care and supervision of relatives</a:t>
            </a:r>
            <a:r>
              <a:rPr lang="en-US" dirty="0"/>
              <a:t> who are not the parents but these relatives must be licensed like other foster families.</a:t>
            </a:r>
          </a:p>
          <a:p>
            <a:r>
              <a:rPr lang="en-US" dirty="0"/>
              <a:t>Ultimate Goal is to place children in permanent homes.</a:t>
            </a:r>
          </a:p>
          <a:p>
            <a:r>
              <a:rPr lang="en-US" b="1" dirty="0">
                <a:solidFill>
                  <a:srgbClr val="002060"/>
                </a:solidFill>
              </a:rPr>
              <a:t>Ways out of the system:</a:t>
            </a:r>
          </a:p>
          <a:p>
            <a:pPr lvl="1"/>
            <a:r>
              <a:rPr lang="en-US" b="1" u="sng" dirty="0">
                <a:solidFill>
                  <a:srgbClr val="002060"/>
                </a:solidFill>
              </a:rPr>
              <a:t>Family Reunification</a:t>
            </a:r>
            <a:r>
              <a:rPr lang="en-US" b="1" dirty="0">
                <a:solidFill>
                  <a:srgbClr val="002060"/>
                </a:solidFill>
              </a:rPr>
              <a:t>- the process a family goes through to make the necessary changes to provide a safe home for a child to return home to.</a:t>
            </a:r>
          </a:p>
          <a:p>
            <a:pPr lvl="1"/>
            <a:r>
              <a:rPr lang="en-US" b="1" dirty="0">
                <a:solidFill>
                  <a:srgbClr val="002060"/>
                </a:solidFill>
              </a:rPr>
              <a:t>Terminate </a:t>
            </a:r>
            <a:r>
              <a:rPr lang="en-US" b="1" u="sng" dirty="0">
                <a:solidFill>
                  <a:srgbClr val="002060"/>
                </a:solidFill>
              </a:rPr>
              <a:t>Parental</a:t>
            </a:r>
            <a:r>
              <a:rPr lang="en-US" b="1" dirty="0">
                <a:solidFill>
                  <a:srgbClr val="002060"/>
                </a:solidFill>
              </a:rPr>
              <a:t> Rights</a:t>
            </a:r>
            <a:r>
              <a:rPr lang="en-US" dirty="0"/>
              <a:t>- a court decision ending the rights of an unfit parent, leaving the child available for adoption.</a:t>
            </a:r>
          </a:p>
          <a:p>
            <a:pPr lvl="1"/>
            <a:r>
              <a:rPr lang="en-US" b="1" u="sng" dirty="0">
                <a:solidFill>
                  <a:srgbClr val="002060"/>
                </a:solidFill>
              </a:rPr>
              <a:t>Age out</a:t>
            </a:r>
            <a:r>
              <a:rPr lang="en-US" b="1" dirty="0">
                <a:solidFill>
                  <a:srgbClr val="002060"/>
                </a:solidFill>
              </a:rPr>
              <a:t> of the system- reaching 18 </a:t>
            </a:r>
            <a:r>
              <a:rPr lang="en-US" dirty="0"/>
              <a:t>(nobody has custody- the new adult is on his own but there are services available to assist until age 21 under the Foster Care Independence Act of 1999)- high risk for poverty, homelessness, substance abuse, domestic violence, and crime.</a:t>
            </a:r>
          </a:p>
          <a:p>
            <a:endParaRPr lang="en-US" dirty="0"/>
          </a:p>
        </p:txBody>
      </p:sp>
    </p:spTree>
    <p:extLst>
      <p:ext uri="{BB962C8B-B14F-4D97-AF65-F5344CB8AC3E}">
        <p14:creationId xmlns:p14="http://schemas.microsoft.com/office/powerpoint/2010/main" val="2412309503"/>
      </p:ext>
    </p:extLst>
  </p:cSld>
  <p:clrMapOvr>
    <a:masterClrMapping/>
  </p:clrMapOvr>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normAutofit/>
          </a:bodyPr>
          <a:lstStyle/>
          <a:p>
            <a:pPr algn="ctr"/>
            <a:r>
              <a:rPr lang="en-US" dirty="0"/>
              <a:t>Legal Proceedings in Removing Children from the Family</a:t>
            </a:r>
          </a:p>
        </p:txBody>
      </p:sp>
      <p:sp>
        <p:nvSpPr>
          <p:cNvPr id="3" name="Content Placeholder 2"/>
          <p:cNvSpPr>
            <a:spLocks noGrp="1"/>
          </p:cNvSpPr>
          <p:nvPr>
            <p:ph idx="1"/>
          </p:nvPr>
        </p:nvSpPr>
        <p:spPr>
          <a:xfrm>
            <a:off x="0" y="1609344"/>
            <a:ext cx="12192000" cy="5248656"/>
          </a:xfrm>
        </p:spPr>
        <p:txBody>
          <a:bodyPr>
            <a:normAutofit/>
          </a:bodyPr>
          <a:lstStyle/>
          <a:p>
            <a:r>
              <a:rPr lang="en-US" b="1" u="sng" dirty="0">
                <a:solidFill>
                  <a:srgbClr val="002060"/>
                </a:solidFill>
              </a:rPr>
              <a:t>Preliminary Protective</a:t>
            </a:r>
            <a:r>
              <a:rPr lang="en-US" b="1" dirty="0">
                <a:solidFill>
                  <a:srgbClr val="002060"/>
                </a:solidFill>
              </a:rPr>
              <a:t> Hearing</a:t>
            </a:r>
            <a:r>
              <a:rPr lang="en-US" b="1" dirty="0"/>
              <a:t>- </a:t>
            </a:r>
            <a:r>
              <a:rPr lang="en-US" b="1" dirty="0">
                <a:solidFill>
                  <a:srgbClr val="002060"/>
                </a:solidFill>
              </a:rPr>
              <a:t>immediately before or after social services remove a child- judge identifies immediate needs and determines whether the child should stay in state custody until full hearing.</a:t>
            </a:r>
          </a:p>
          <a:p>
            <a:r>
              <a:rPr lang="en-US" b="1" dirty="0"/>
              <a:t>Jurisdictional or </a:t>
            </a:r>
            <a:r>
              <a:rPr lang="en-US" b="1" u="sng" dirty="0">
                <a:solidFill>
                  <a:srgbClr val="002060"/>
                </a:solidFill>
              </a:rPr>
              <a:t>Adjudication</a:t>
            </a:r>
            <a:r>
              <a:rPr lang="en-US" b="1" dirty="0">
                <a:solidFill>
                  <a:srgbClr val="002060"/>
                </a:solidFill>
              </a:rPr>
              <a:t> Hearing</a:t>
            </a:r>
            <a:r>
              <a:rPr lang="en-US" dirty="0"/>
              <a:t>- </a:t>
            </a:r>
            <a:r>
              <a:rPr lang="en-US" b="1" dirty="0"/>
              <a:t>testimony from social services, parents, and court-appointed guardians are heard (guardian ad litem)</a:t>
            </a:r>
            <a:r>
              <a:rPr lang="en-US" dirty="0"/>
              <a:t>- </a:t>
            </a:r>
            <a:r>
              <a:rPr lang="en-US" b="1" dirty="0">
                <a:solidFill>
                  <a:srgbClr val="002060"/>
                </a:solidFill>
              </a:rPr>
              <a:t>judge determines either child stays in state custody or goes back home.</a:t>
            </a:r>
          </a:p>
          <a:p>
            <a:r>
              <a:rPr lang="en-US" b="1" u="sng" dirty="0">
                <a:solidFill>
                  <a:srgbClr val="002060"/>
                </a:solidFill>
              </a:rPr>
              <a:t>Disposition</a:t>
            </a:r>
            <a:r>
              <a:rPr lang="en-US" b="1" dirty="0">
                <a:solidFill>
                  <a:srgbClr val="002060"/>
                </a:solidFill>
              </a:rPr>
              <a:t> Hearing- determining where or with whom the child should live</a:t>
            </a:r>
            <a:r>
              <a:rPr lang="en-US" dirty="0">
                <a:solidFill>
                  <a:srgbClr val="002060"/>
                </a:solidFill>
              </a:rPr>
              <a:t> </a:t>
            </a:r>
            <a:r>
              <a:rPr lang="en-US" dirty="0"/>
              <a:t>(</a:t>
            </a:r>
            <a:r>
              <a:rPr lang="en-US" b="1" dirty="0"/>
              <a:t>decision reviewed regularly with the goal of eventually returning the child to the family</a:t>
            </a:r>
            <a:r>
              <a:rPr lang="en-US" dirty="0"/>
              <a:t>).</a:t>
            </a:r>
          </a:p>
          <a:p>
            <a:r>
              <a:rPr lang="en-US" b="1" u="sng" dirty="0">
                <a:solidFill>
                  <a:srgbClr val="002060"/>
                </a:solidFill>
              </a:rPr>
              <a:t>Permanency</a:t>
            </a:r>
            <a:r>
              <a:rPr lang="en-US" b="1" dirty="0">
                <a:solidFill>
                  <a:srgbClr val="002060"/>
                </a:solidFill>
              </a:rPr>
              <a:t> Hearing- determining a permanent, stable home for the child </a:t>
            </a:r>
            <a:r>
              <a:rPr lang="en-US" dirty="0"/>
              <a:t>(</a:t>
            </a:r>
            <a:r>
              <a:rPr lang="en-US" b="1" dirty="0"/>
              <a:t>child usually has a say</a:t>
            </a:r>
            <a:r>
              <a:rPr lang="en-US" dirty="0"/>
              <a:t>).</a:t>
            </a:r>
          </a:p>
          <a:p>
            <a:r>
              <a:rPr lang="en-US" b="1" dirty="0">
                <a:solidFill>
                  <a:srgbClr val="002060"/>
                </a:solidFill>
              </a:rPr>
              <a:t>Termination of Parental Rights Hearing- when the court determines a parent cannot or will not ever be able to provide a safe home </a:t>
            </a:r>
            <a:r>
              <a:rPr lang="en-US" b="1" dirty="0"/>
              <a:t>for the child and the parent’s rights are terminated.</a:t>
            </a:r>
          </a:p>
          <a:p>
            <a:endParaRPr lang="en-US" dirty="0"/>
          </a:p>
        </p:txBody>
      </p:sp>
    </p:spTree>
    <p:extLst>
      <p:ext uri="{BB962C8B-B14F-4D97-AF65-F5344CB8AC3E}">
        <p14:creationId xmlns:p14="http://schemas.microsoft.com/office/powerpoint/2010/main" val="1950716808"/>
      </p:ext>
    </p:extLst>
  </p:cSld>
  <p:clrMapOvr>
    <a:masterClrMapping/>
  </p:clrMapOvr>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Adoption Process</a:t>
            </a:r>
          </a:p>
        </p:txBody>
      </p:sp>
      <p:sp>
        <p:nvSpPr>
          <p:cNvPr id="3" name="Content Placeholder 2"/>
          <p:cNvSpPr>
            <a:spLocks noGrp="1"/>
          </p:cNvSpPr>
          <p:nvPr>
            <p:ph idx="1"/>
          </p:nvPr>
        </p:nvSpPr>
        <p:spPr>
          <a:xfrm>
            <a:off x="0" y="1609344"/>
            <a:ext cx="12192000" cy="5248656"/>
          </a:xfrm>
        </p:spPr>
        <p:txBody>
          <a:bodyPr>
            <a:normAutofit/>
          </a:bodyPr>
          <a:lstStyle/>
          <a:p>
            <a:r>
              <a:rPr lang="en-US" b="1" u="sng" dirty="0">
                <a:solidFill>
                  <a:srgbClr val="002060"/>
                </a:solidFill>
              </a:rPr>
              <a:t>Adoption</a:t>
            </a:r>
            <a:r>
              <a:rPr lang="en-US" b="1" dirty="0">
                <a:solidFill>
                  <a:srgbClr val="002060"/>
                </a:solidFill>
              </a:rPr>
              <a:t>- legal process by which adults become the legal parents</a:t>
            </a:r>
            <a:r>
              <a:rPr lang="en-US" b="1" dirty="0"/>
              <a:t> of another (usually a child).</a:t>
            </a:r>
          </a:p>
          <a:p>
            <a:r>
              <a:rPr lang="en-US" dirty="0"/>
              <a:t>Potential Adopting Parents Procedure:</a:t>
            </a:r>
          </a:p>
          <a:p>
            <a:pPr lvl="1"/>
            <a:r>
              <a:rPr lang="en-US" b="1" dirty="0">
                <a:solidFill>
                  <a:srgbClr val="002060"/>
                </a:solidFill>
              </a:rPr>
              <a:t>Application, Investigation, Evaluation</a:t>
            </a:r>
            <a:r>
              <a:rPr lang="en-US" dirty="0">
                <a:solidFill>
                  <a:srgbClr val="002060"/>
                </a:solidFill>
              </a:rPr>
              <a:t> </a:t>
            </a:r>
            <a:r>
              <a:rPr lang="en-US" dirty="0"/>
              <a:t>(is it a good fit for the child?);</a:t>
            </a:r>
          </a:p>
          <a:p>
            <a:pPr lvl="1"/>
            <a:r>
              <a:rPr lang="en-US" b="1" dirty="0">
                <a:solidFill>
                  <a:srgbClr val="002060"/>
                </a:solidFill>
              </a:rPr>
              <a:t>Court approval</a:t>
            </a:r>
            <a:r>
              <a:rPr lang="en-US" dirty="0">
                <a:solidFill>
                  <a:srgbClr val="002060"/>
                </a:solidFill>
              </a:rPr>
              <a:t> </a:t>
            </a:r>
            <a:r>
              <a:rPr lang="en-US" dirty="0"/>
              <a:t>for adoptions;</a:t>
            </a:r>
          </a:p>
          <a:p>
            <a:pPr lvl="1"/>
            <a:r>
              <a:rPr lang="en-US" b="1" dirty="0">
                <a:solidFill>
                  <a:srgbClr val="002060"/>
                </a:solidFill>
              </a:rPr>
              <a:t>Adoption agency report </a:t>
            </a:r>
            <a:r>
              <a:rPr lang="en-US" dirty="0"/>
              <a:t>on adopting, written consent of birth parents, children over 14 must also consent; and</a:t>
            </a:r>
          </a:p>
          <a:p>
            <a:pPr lvl="1"/>
            <a:r>
              <a:rPr lang="en-US" b="1" dirty="0">
                <a:solidFill>
                  <a:srgbClr val="002060"/>
                </a:solidFill>
              </a:rPr>
              <a:t>Temporary Order of Court</a:t>
            </a:r>
            <a:r>
              <a:rPr lang="en-US" b="1" dirty="0"/>
              <a:t>- if court approves the adoption there is a </a:t>
            </a:r>
            <a:r>
              <a:rPr lang="en-US" b="1" dirty="0">
                <a:solidFill>
                  <a:srgbClr val="002060"/>
                </a:solidFill>
              </a:rPr>
              <a:t>6-month waiting period </a:t>
            </a:r>
            <a:r>
              <a:rPr lang="en-US" b="1" dirty="0"/>
              <a:t>before the adopting parents official become legal guardians</a:t>
            </a:r>
            <a:r>
              <a:rPr lang="en-US" dirty="0"/>
              <a:t>- then new birth certificate naming the adopting parents and it becomes official.</a:t>
            </a:r>
          </a:p>
          <a:p>
            <a:r>
              <a:rPr lang="en-US" b="1" u="sng" dirty="0"/>
              <a:t>Surrogate</a:t>
            </a:r>
            <a:r>
              <a:rPr lang="en-US" b="1" dirty="0"/>
              <a:t> Mothers- a woman other than the wife who is artificially inseminated with the husband’s sperm and carries a baby for a couple </a:t>
            </a:r>
            <a:r>
              <a:rPr lang="en-US" dirty="0"/>
              <a:t>(contract signed before the procedure, whereby the surrogate agrees to give up the child upon birth, consents to the adoption, and releases all parental rights).</a:t>
            </a:r>
          </a:p>
          <a:p>
            <a:endParaRPr lang="en-US" dirty="0"/>
          </a:p>
        </p:txBody>
      </p:sp>
    </p:spTree>
    <p:extLst>
      <p:ext uri="{BB962C8B-B14F-4D97-AF65-F5344CB8AC3E}">
        <p14:creationId xmlns:p14="http://schemas.microsoft.com/office/powerpoint/2010/main" val="1755038264"/>
      </p:ext>
    </p:extLst>
  </p:cSld>
  <p:clrMapOvr>
    <a:masterClrMapping/>
  </p:clrMapOvr>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367. Which of the following is not a possible placement for a child who is neglected or abused?</a:t>
            </a:r>
          </a:p>
          <a:p>
            <a:pPr marL="0" indent="0">
              <a:buNone/>
            </a:pPr>
            <a:r>
              <a:rPr lang="en-US" dirty="0"/>
              <a:t>A. temporary legal guardianship</a:t>
            </a:r>
          </a:p>
          <a:p>
            <a:pPr marL="0" indent="0">
              <a:buNone/>
            </a:pPr>
            <a:r>
              <a:rPr lang="en-US" dirty="0"/>
              <a:t>B. family foster care</a:t>
            </a:r>
          </a:p>
          <a:p>
            <a:pPr marL="0" indent="0">
              <a:buNone/>
            </a:pPr>
            <a:r>
              <a:rPr lang="en-US" dirty="0"/>
              <a:t>C. kinship care</a:t>
            </a:r>
          </a:p>
          <a:p>
            <a:pPr marL="0" indent="0">
              <a:buNone/>
            </a:pPr>
            <a:r>
              <a:rPr lang="en-US" dirty="0"/>
              <a:t>D. juvenile detention</a:t>
            </a:r>
          </a:p>
          <a:p>
            <a:pPr marL="0" indent="0">
              <a:buNone/>
            </a:pPr>
            <a:endParaRPr lang="en-US" dirty="0"/>
          </a:p>
          <a:p>
            <a:pPr marL="0" indent="0">
              <a:buNone/>
            </a:pPr>
            <a:r>
              <a:rPr lang="en-US" dirty="0"/>
              <a:t>368. Which of the following is not a possible way out of the foster system?</a:t>
            </a:r>
          </a:p>
          <a:p>
            <a:pPr marL="0" indent="0">
              <a:buNone/>
            </a:pPr>
            <a:r>
              <a:rPr lang="en-US" dirty="0"/>
              <a:t>A. terminate parental rights</a:t>
            </a:r>
          </a:p>
          <a:p>
            <a:pPr marL="0" indent="0">
              <a:buNone/>
            </a:pPr>
            <a:r>
              <a:rPr lang="en-US" dirty="0"/>
              <a:t>B. extradition</a:t>
            </a:r>
          </a:p>
          <a:p>
            <a:pPr marL="0" indent="0">
              <a:buNone/>
            </a:pPr>
            <a:r>
              <a:rPr lang="en-US" dirty="0"/>
              <a:t>C. sexual abuse</a:t>
            </a:r>
          </a:p>
          <a:p>
            <a:pPr marL="0" indent="0">
              <a:buNone/>
            </a:pPr>
            <a:r>
              <a:rPr lang="en-US" dirty="0"/>
              <a:t>D. family reunification</a:t>
            </a:r>
          </a:p>
        </p:txBody>
      </p:sp>
    </p:spTree>
    <p:extLst>
      <p:ext uri="{BB962C8B-B14F-4D97-AF65-F5344CB8AC3E}">
        <p14:creationId xmlns:p14="http://schemas.microsoft.com/office/powerpoint/2010/main" val="4233630049"/>
      </p:ext>
    </p:extLst>
  </p:cSld>
  <p:clrMapOvr>
    <a:masterClrMapping/>
  </p:clrMapOvr>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fontScale="92500" lnSpcReduction="10000"/>
          </a:bodyPr>
          <a:lstStyle/>
          <a:p>
            <a:pPr marL="0" indent="0">
              <a:buNone/>
            </a:pPr>
            <a:r>
              <a:rPr lang="en-US" dirty="0"/>
              <a:t>369. Which of the following hearings is when the court determines that a parent cannot or will not ever be able to provide a safe home?</a:t>
            </a:r>
          </a:p>
          <a:p>
            <a:pPr marL="0" indent="0">
              <a:buNone/>
            </a:pPr>
            <a:r>
              <a:rPr lang="en-US" dirty="0"/>
              <a:t>A. preliminary protective hearing</a:t>
            </a:r>
          </a:p>
          <a:p>
            <a:pPr marL="0" indent="0">
              <a:buNone/>
            </a:pPr>
            <a:r>
              <a:rPr lang="en-US" dirty="0"/>
              <a:t>B. termination of parental rights hearing</a:t>
            </a:r>
          </a:p>
          <a:p>
            <a:pPr marL="0" indent="0">
              <a:buNone/>
            </a:pPr>
            <a:r>
              <a:rPr lang="en-US" dirty="0"/>
              <a:t>C. dispositional hearing</a:t>
            </a:r>
          </a:p>
          <a:p>
            <a:pPr marL="0" indent="0">
              <a:buNone/>
            </a:pPr>
            <a:r>
              <a:rPr lang="en-US" dirty="0"/>
              <a:t>D. adjudication hearing</a:t>
            </a:r>
          </a:p>
          <a:p>
            <a:pPr marL="0" indent="0">
              <a:buNone/>
            </a:pPr>
            <a:endParaRPr lang="en-US" dirty="0"/>
          </a:p>
          <a:p>
            <a:pPr marL="0" indent="0">
              <a:buNone/>
            </a:pPr>
            <a:r>
              <a:rPr lang="en-US" dirty="0"/>
              <a:t>370. Which of the following hearings occurs immediately before or after social services removes a child and the judge identifies the immediate needs of the child and determines whether of not the child should stay in state custody until full hearing?</a:t>
            </a:r>
          </a:p>
          <a:p>
            <a:pPr marL="0" indent="0">
              <a:buNone/>
            </a:pPr>
            <a:r>
              <a:rPr lang="en-US" dirty="0"/>
              <a:t>A. preliminary protective hearing</a:t>
            </a:r>
          </a:p>
          <a:p>
            <a:pPr marL="0" indent="0">
              <a:buNone/>
            </a:pPr>
            <a:r>
              <a:rPr lang="en-US" dirty="0"/>
              <a:t>B. termination of parental rights hearing</a:t>
            </a:r>
          </a:p>
          <a:p>
            <a:pPr marL="0" indent="0">
              <a:buNone/>
            </a:pPr>
            <a:r>
              <a:rPr lang="en-US" dirty="0"/>
              <a:t>C. dispositional hearing</a:t>
            </a:r>
          </a:p>
          <a:p>
            <a:pPr marL="0" indent="0">
              <a:buNone/>
            </a:pPr>
            <a:r>
              <a:rPr lang="en-US" dirty="0"/>
              <a:t>D. adjudication hearing</a:t>
            </a:r>
          </a:p>
        </p:txBody>
      </p:sp>
    </p:spTree>
    <p:extLst>
      <p:ext uri="{BB962C8B-B14F-4D97-AF65-F5344CB8AC3E}">
        <p14:creationId xmlns:p14="http://schemas.microsoft.com/office/powerpoint/2010/main" val="1296990272"/>
      </p:ext>
    </p:extLst>
  </p:cSld>
  <p:clrMapOvr>
    <a:masterClrMapping/>
  </p:clrMapOvr>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371. Which of the following hearings is when the court determines where or with whom a child should live?</a:t>
            </a:r>
          </a:p>
          <a:p>
            <a:pPr marL="0" indent="0">
              <a:buNone/>
            </a:pPr>
            <a:r>
              <a:rPr lang="en-US" dirty="0"/>
              <a:t>A. preliminary protective hearing</a:t>
            </a:r>
          </a:p>
          <a:p>
            <a:pPr marL="0" indent="0">
              <a:buNone/>
            </a:pPr>
            <a:r>
              <a:rPr lang="en-US" dirty="0"/>
              <a:t>B. termination of parental rights hearing</a:t>
            </a:r>
          </a:p>
          <a:p>
            <a:pPr marL="0" indent="0">
              <a:buNone/>
            </a:pPr>
            <a:r>
              <a:rPr lang="en-US" dirty="0"/>
              <a:t>C. dispositional hearing</a:t>
            </a:r>
          </a:p>
          <a:p>
            <a:pPr marL="0" indent="0">
              <a:buNone/>
            </a:pPr>
            <a:r>
              <a:rPr lang="en-US" dirty="0"/>
              <a:t>D. adjudication hearing</a:t>
            </a:r>
          </a:p>
          <a:p>
            <a:pPr marL="0" indent="0">
              <a:buNone/>
            </a:pPr>
            <a:endParaRPr lang="en-US" dirty="0"/>
          </a:p>
          <a:p>
            <a:pPr marL="0" indent="0">
              <a:buNone/>
            </a:pPr>
            <a:r>
              <a:rPr lang="en-US" dirty="0"/>
              <a:t>372. Which of the following hearings is when the judge determines either that a child stays in state custody or that he goes back home?</a:t>
            </a:r>
          </a:p>
          <a:p>
            <a:pPr marL="0" indent="0">
              <a:buNone/>
            </a:pPr>
            <a:r>
              <a:rPr lang="en-US" dirty="0"/>
              <a:t>A. preliminary protective hearing</a:t>
            </a:r>
          </a:p>
          <a:p>
            <a:pPr marL="0" indent="0">
              <a:buNone/>
            </a:pPr>
            <a:r>
              <a:rPr lang="en-US" dirty="0"/>
              <a:t>B. termination of parental rights hearing</a:t>
            </a:r>
          </a:p>
          <a:p>
            <a:pPr marL="0" indent="0">
              <a:buNone/>
            </a:pPr>
            <a:r>
              <a:rPr lang="en-US" dirty="0"/>
              <a:t>C. dispositional hearing</a:t>
            </a:r>
          </a:p>
          <a:p>
            <a:pPr marL="0" indent="0">
              <a:buNone/>
            </a:pPr>
            <a:r>
              <a:rPr lang="en-US" dirty="0"/>
              <a:t>D. adjudication hearing</a:t>
            </a:r>
          </a:p>
        </p:txBody>
      </p:sp>
    </p:spTree>
    <p:extLst>
      <p:ext uri="{BB962C8B-B14F-4D97-AF65-F5344CB8AC3E}">
        <p14:creationId xmlns:p14="http://schemas.microsoft.com/office/powerpoint/2010/main" val="843827734"/>
      </p:ext>
    </p:extLst>
  </p:cSld>
  <p:clrMapOvr>
    <a:masterClrMapping/>
  </p:clrMapOvr>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373. What is the legal process by which adults become the legal parents of a child?</a:t>
            </a:r>
          </a:p>
          <a:p>
            <a:pPr marL="0" indent="0">
              <a:buNone/>
            </a:pPr>
            <a:r>
              <a:rPr lang="en-US" dirty="0"/>
              <a:t>A. foster care</a:t>
            </a:r>
          </a:p>
          <a:p>
            <a:pPr marL="0" indent="0">
              <a:buNone/>
            </a:pPr>
            <a:r>
              <a:rPr lang="en-US" dirty="0"/>
              <a:t>B. legal adoption</a:t>
            </a:r>
          </a:p>
          <a:p>
            <a:pPr marL="0" indent="0">
              <a:buNone/>
            </a:pPr>
            <a:r>
              <a:rPr lang="en-US" dirty="0"/>
              <a:t>C. group care</a:t>
            </a:r>
          </a:p>
          <a:p>
            <a:pPr marL="0" indent="0">
              <a:buNone/>
            </a:pPr>
            <a:r>
              <a:rPr lang="en-US" dirty="0"/>
              <a:t>D. kinship care</a:t>
            </a:r>
          </a:p>
          <a:p>
            <a:pPr marL="0" indent="0">
              <a:buNone/>
            </a:pPr>
            <a:endParaRPr lang="en-US" dirty="0"/>
          </a:p>
          <a:p>
            <a:pPr marL="0" indent="0">
              <a:buNone/>
            </a:pPr>
            <a:r>
              <a:rPr lang="en-US" dirty="0"/>
              <a:t>374. Which of the following is not a step in the legal adoption procedure?</a:t>
            </a:r>
          </a:p>
          <a:p>
            <a:pPr marL="0" indent="0">
              <a:buNone/>
            </a:pPr>
            <a:r>
              <a:rPr lang="en-US" dirty="0"/>
              <a:t>A. application</a:t>
            </a:r>
          </a:p>
          <a:p>
            <a:pPr marL="0" indent="0">
              <a:buNone/>
            </a:pPr>
            <a:r>
              <a:rPr lang="en-US" dirty="0"/>
              <a:t>B. investigation</a:t>
            </a:r>
          </a:p>
          <a:p>
            <a:pPr marL="0" indent="0">
              <a:buNone/>
            </a:pPr>
            <a:r>
              <a:rPr lang="en-US" dirty="0"/>
              <a:t>C. evaluation</a:t>
            </a:r>
          </a:p>
          <a:p>
            <a:pPr marL="0" indent="0">
              <a:buNone/>
            </a:pPr>
            <a:r>
              <a:rPr lang="en-US" dirty="0"/>
              <a:t>D. surrogacy</a:t>
            </a:r>
          </a:p>
        </p:txBody>
      </p:sp>
    </p:spTree>
    <p:extLst>
      <p:ext uri="{BB962C8B-B14F-4D97-AF65-F5344CB8AC3E}">
        <p14:creationId xmlns:p14="http://schemas.microsoft.com/office/powerpoint/2010/main" val="2097370939"/>
      </p:ext>
    </p:extLst>
  </p:cSld>
  <p:clrMapOvr>
    <a:masterClrMapping/>
  </p:clrMapOvr>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normAutofit/>
          </a:bodyPr>
          <a:lstStyle/>
          <a:p>
            <a:pPr algn="ctr"/>
            <a:r>
              <a:rPr lang="en-US" sz="3600" dirty="0">
                <a:solidFill>
                  <a:srgbClr val="00B050"/>
                </a:solidFill>
              </a:rPr>
              <a:t>Problem 71. The Case of A Parent, Drug Use, and Neglect</a:t>
            </a:r>
          </a:p>
        </p:txBody>
      </p:sp>
      <p:sp>
        <p:nvSpPr>
          <p:cNvPr id="3" name="Content Placeholder 2"/>
          <p:cNvSpPr>
            <a:spLocks noGrp="1"/>
          </p:cNvSpPr>
          <p:nvPr>
            <p:ph idx="1"/>
          </p:nvPr>
        </p:nvSpPr>
        <p:spPr>
          <a:xfrm>
            <a:off x="0" y="1609344"/>
            <a:ext cx="12192000" cy="5248656"/>
          </a:xfrm>
        </p:spPr>
        <p:txBody>
          <a:bodyPr>
            <a:normAutofit fontScale="92500" lnSpcReduction="10000"/>
          </a:bodyPr>
          <a:lstStyle/>
          <a:p>
            <a:pPr marL="0" indent="0">
              <a:buNone/>
            </a:pPr>
            <a:r>
              <a:rPr lang="en-US" dirty="0"/>
              <a:t>	Jenna is a mother of 6-year old Kimberly. The police recently searched their apartment for drugs and found it to be a “shooting gallery” for heroin. Syringes were found and Jenna and others present were arrested. Kimberly witnessed the raid.</a:t>
            </a:r>
          </a:p>
          <a:p>
            <a:pPr marL="0" indent="0">
              <a:buNone/>
            </a:pPr>
            <a:r>
              <a:rPr lang="en-US" dirty="0"/>
              <a:t>	There is no definite evidence that Jenna is using drugs although she has a history of drug use and is currently on a drug rehabilitation program. She claims that her boyfriend comes into her apartment with his friends and that they use drugs without her permission. Jenna has a full-time job as a secretary and Kimberly is doing well in school. She loves her mother and does not want to be taken from her home.</a:t>
            </a:r>
          </a:p>
          <a:p>
            <a:pPr marL="0" indent="0">
              <a:buNone/>
            </a:pPr>
            <a:r>
              <a:rPr lang="en-US" dirty="0"/>
              <a:t>	The state law regarding child neglect reads: “Neglect means the negligent treatment or the maltreatment of a child by a person responsible for the child’s welfare under circumstances indicating harm or threatened harm to the child’s health or welfare. The term includes both acts and omissions on the part of the responsible person.”</a:t>
            </a:r>
          </a:p>
          <a:p>
            <a:pPr marL="457200" lvl="0" indent="-457200">
              <a:buFont typeface="+mj-lt"/>
              <a:buAutoNum type="arabicPeriod"/>
            </a:pPr>
            <a:r>
              <a:rPr lang="en-US" dirty="0"/>
              <a:t>The state brings a neglect petition against Jenna. What are the arguments for and against finding Kimberly to be a neglected child?</a:t>
            </a:r>
          </a:p>
          <a:p>
            <a:pPr marL="457200" lvl="0" indent="-457200">
              <a:buFont typeface="+mj-lt"/>
              <a:buAutoNum type="arabicPeriod"/>
            </a:pPr>
            <a:r>
              <a:rPr lang="en-US" dirty="0"/>
              <a:t>If you were the judge would you find neglect in this case? Why or why not?</a:t>
            </a:r>
          </a:p>
          <a:p>
            <a:pPr marL="457200" lvl="0" indent="-457200">
              <a:buFont typeface="+mj-lt"/>
              <a:buAutoNum type="arabicPeriod"/>
            </a:pPr>
            <a:r>
              <a:rPr lang="en-US" dirty="0"/>
              <a:t>If Kimberly is found to be neglected would you terminate parental rights and remove her from the home? What other orders might you issue?</a:t>
            </a:r>
          </a:p>
          <a:p>
            <a:pPr marL="457200" lvl="0" indent="-457200">
              <a:buFont typeface="+mj-lt"/>
              <a:buAutoNum type="arabicPeriod"/>
            </a:pPr>
            <a:r>
              <a:rPr lang="en-US" dirty="0"/>
              <a:t>Do you think a parent who uses drugs is committing neglect? Does it make a difference if the child is aware of the drug use? What other factors should be considered before neglect is found to exist?</a:t>
            </a:r>
          </a:p>
          <a:p>
            <a:pPr marL="0" indent="0">
              <a:buNone/>
            </a:pPr>
            <a:endParaRPr lang="en-US" dirty="0"/>
          </a:p>
        </p:txBody>
      </p:sp>
    </p:spTree>
    <p:extLst>
      <p:ext uri="{BB962C8B-B14F-4D97-AF65-F5344CB8AC3E}">
        <p14:creationId xmlns:p14="http://schemas.microsoft.com/office/powerpoint/2010/main" val="1634743138"/>
      </p:ext>
    </p:extLst>
  </p:cSld>
  <p:clrMapOvr>
    <a:masterClrMapping/>
  </p:clrMapOvr>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Day 62. Objectives</a:t>
            </a:r>
          </a:p>
        </p:txBody>
      </p:sp>
      <p:sp>
        <p:nvSpPr>
          <p:cNvPr id="3" name="Content Placeholder 2"/>
          <p:cNvSpPr>
            <a:spLocks noGrp="1"/>
          </p:cNvSpPr>
          <p:nvPr>
            <p:ph idx="1"/>
          </p:nvPr>
        </p:nvSpPr>
        <p:spPr>
          <a:xfrm>
            <a:off x="0" y="1609344"/>
            <a:ext cx="12192000" cy="5248656"/>
          </a:xfrm>
        </p:spPr>
        <p:txBody>
          <a:bodyPr/>
          <a:lstStyle/>
          <a:p>
            <a:pPr lvl="1"/>
            <a:r>
              <a:rPr lang="en-US" dirty="0"/>
              <a:t>Students will be able to:</a:t>
            </a:r>
          </a:p>
          <a:p>
            <a:pPr lvl="2"/>
            <a:r>
              <a:rPr lang="en-US" dirty="0"/>
              <a:t>Describe the most common types of issues that occur between spouses and the steps that occur when spouses contemplate breaking up the marriage unit;</a:t>
            </a:r>
          </a:p>
          <a:p>
            <a:pPr lvl="2"/>
            <a:r>
              <a:rPr lang="en-US" dirty="0"/>
              <a:t>Explain what separation is and how it differs from divorce;</a:t>
            </a:r>
          </a:p>
          <a:p>
            <a:pPr lvl="2"/>
            <a:r>
              <a:rPr lang="en-US" dirty="0"/>
              <a:t>Describe the traditional requirements of divorce and contrast them to the modern concept of “no-fault” divorce;</a:t>
            </a:r>
          </a:p>
          <a:p>
            <a:pPr lvl="2"/>
            <a:r>
              <a:rPr lang="en-US" dirty="0"/>
              <a:t>Discuss the issues of child custody, visitation, and child support that occur during the divorce process; and</a:t>
            </a:r>
          </a:p>
          <a:p>
            <a:pPr lvl="2"/>
            <a:r>
              <a:rPr lang="en-US" dirty="0"/>
              <a:t>Describe the issues of alimony and property division that occur during the divorce process.</a:t>
            </a:r>
          </a:p>
          <a:p>
            <a:pPr lvl="2"/>
            <a:endParaRPr lang="en-US" dirty="0"/>
          </a:p>
          <a:p>
            <a:pPr lvl="2"/>
            <a:endParaRPr lang="en-US" dirty="0"/>
          </a:p>
        </p:txBody>
      </p:sp>
    </p:spTree>
    <p:extLst>
      <p:ext uri="{BB962C8B-B14F-4D97-AF65-F5344CB8AC3E}">
        <p14:creationId xmlns:p14="http://schemas.microsoft.com/office/powerpoint/2010/main" val="424400145"/>
      </p:ext>
    </p:extLst>
  </p:cSld>
  <p:clrMapOvr>
    <a:masterClrMapping/>
  </p:clrMapOvr>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Separation</a:t>
            </a:r>
          </a:p>
        </p:txBody>
      </p:sp>
      <p:sp>
        <p:nvSpPr>
          <p:cNvPr id="3" name="Content Placeholder 2"/>
          <p:cNvSpPr>
            <a:spLocks noGrp="1"/>
          </p:cNvSpPr>
          <p:nvPr>
            <p:ph idx="1"/>
          </p:nvPr>
        </p:nvSpPr>
        <p:spPr>
          <a:xfrm>
            <a:off x="0" y="1609344"/>
            <a:ext cx="12192000" cy="5248656"/>
          </a:xfrm>
        </p:spPr>
        <p:txBody>
          <a:bodyPr>
            <a:normAutofit/>
          </a:bodyPr>
          <a:lstStyle/>
          <a:p>
            <a:r>
              <a:rPr lang="en-US" b="1" dirty="0">
                <a:solidFill>
                  <a:srgbClr val="002060"/>
                </a:solidFill>
              </a:rPr>
              <a:t>Most Common Marital Problems- in-laws, job, adultery, children, breakdown in communication, money, substance abuse, and different interests and goals.</a:t>
            </a:r>
          </a:p>
          <a:p>
            <a:r>
              <a:rPr lang="en-US" b="1" dirty="0"/>
              <a:t>Marriage Counselor</a:t>
            </a:r>
            <a:r>
              <a:rPr lang="en-US" dirty="0"/>
              <a:t>- meet with a couple to help them explore the reasons for their problems and work out solutions together.</a:t>
            </a:r>
          </a:p>
          <a:p>
            <a:r>
              <a:rPr lang="en-US" b="1" u="sng" dirty="0">
                <a:solidFill>
                  <a:srgbClr val="002060"/>
                </a:solidFill>
              </a:rPr>
              <a:t>Separation</a:t>
            </a:r>
            <a:r>
              <a:rPr lang="en-US" b="1" dirty="0">
                <a:solidFill>
                  <a:srgbClr val="002060"/>
                </a:solidFill>
              </a:rPr>
              <a:t>- couple will live apart (short or long-term) but the couple is still legally married and may reunite at any time.</a:t>
            </a:r>
          </a:p>
          <a:p>
            <a:r>
              <a:rPr lang="en-US" dirty="0"/>
              <a:t>Most courts require a separation period before granting a final divorce.</a:t>
            </a:r>
          </a:p>
          <a:p>
            <a:r>
              <a:rPr lang="en-US" b="1" u="sng" dirty="0">
                <a:solidFill>
                  <a:srgbClr val="002060"/>
                </a:solidFill>
              </a:rPr>
              <a:t>Separation Agreement</a:t>
            </a:r>
            <a:r>
              <a:rPr lang="en-US" b="1" dirty="0">
                <a:solidFill>
                  <a:srgbClr val="002060"/>
                </a:solidFill>
              </a:rPr>
              <a:t>- when signed, is a legal and enforceable contract that sets out the couple’s agreed-upon terms</a:t>
            </a:r>
            <a:r>
              <a:rPr lang="en-US" b="1" dirty="0"/>
              <a:t> for child custody and visitation, child and spousal support, divisions of property, and other issues</a:t>
            </a:r>
            <a:r>
              <a:rPr lang="en-US" dirty="0"/>
              <a:t> (usually the result of a negotiation between the husband and wife).</a:t>
            </a:r>
          </a:p>
          <a:p>
            <a:r>
              <a:rPr lang="en-US" dirty="0"/>
              <a:t>Often the separation agreement </a:t>
            </a:r>
            <a:r>
              <a:rPr lang="en-US" b="1" dirty="0"/>
              <a:t>helps guide the drafting of a divorce decree </a:t>
            </a:r>
            <a:r>
              <a:rPr lang="en-US" dirty="0"/>
              <a:t>if the marriage eventually ends in divorce.</a:t>
            </a:r>
          </a:p>
          <a:p>
            <a:endParaRPr lang="en-US" dirty="0"/>
          </a:p>
        </p:txBody>
      </p:sp>
    </p:spTree>
    <p:extLst>
      <p:ext uri="{BB962C8B-B14F-4D97-AF65-F5344CB8AC3E}">
        <p14:creationId xmlns:p14="http://schemas.microsoft.com/office/powerpoint/2010/main" val="23935148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normAutofit/>
          </a:bodyPr>
          <a:lstStyle/>
          <a:p>
            <a:pPr algn="ctr"/>
            <a:r>
              <a:rPr lang="en-US" dirty="0">
                <a:solidFill>
                  <a:srgbClr val="00B050"/>
                </a:solidFill>
              </a:rPr>
              <a:t>Problem 7. Campaign Finance Debate</a:t>
            </a:r>
            <a:endParaRPr lang="en-US" dirty="0"/>
          </a:p>
        </p:txBody>
      </p:sp>
      <p:sp>
        <p:nvSpPr>
          <p:cNvPr id="3" name="Content Placeholder 2"/>
          <p:cNvSpPr>
            <a:spLocks noGrp="1"/>
          </p:cNvSpPr>
          <p:nvPr>
            <p:ph idx="1"/>
          </p:nvPr>
        </p:nvSpPr>
        <p:spPr>
          <a:xfrm>
            <a:off x="0" y="1609344"/>
            <a:ext cx="12192000" cy="5248656"/>
          </a:xfrm>
        </p:spPr>
        <p:txBody>
          <a:bodyPr>
            <a:normAutofit fontScale="85000" lnSpcReduction="20000"/>
          </a:bodyPr>
          <a:lstStyle/>
          <a:p>
            <a:pPr marL="0" indent="0">
              <a:buNone/>
            </a:pPr>
            <a:r>
              <a:rPr lang="en-US" dirty="0"/>
              <a:t>Which of the following proposals is closer to your view of campaign finance reform? Explain your reasons:</a:t>
            </a:r>
          </a:p>
          <a:p>
            <a:pPr marL="0" indent="0">
              <a:buNone/>
            </a:pPr>
            <a:endParaRPr lang="en-US" dirty="0"/>
          </a:p>
          <a:p>
            <a:r>
              <a:rPr lang="en-US" dirty="0"/>
              <a:t>The only way to take money out of politics is to have full federal funding of presidential and congressional elections.</a:t>
            </a:r>
          </a:p>
          <a:p>
            <a:r>
              <a:rPr lang="en-US" dirty="0"/>
              <a:t>In a free country with democratic elections, it makes no sense to try to limit how much money voters and candidates can contribute to campaigns. If people have the money and want to spend it on campaigns (either their own or for the candidate of their choice), then they should be able to.</a:t>
            </a:r>
          </a:p>
          <a:p>
            <a:r>
              <a:rPr lang="en-US" dirty="0"/>
              <a:t>We have to balance the rights of those who want to contribute money to campaigns against the need to fight corruption and undue influence in politics. The best way to do this is through disclosure laws: let everyone see who is giving money to candidates. If elected officials favor the special interests that funded their campaigns, the voters can vote them out of office in the next election.</a:t>
            </a:r>
          </a:p>
          <a:p>
            <a:endParaRPr lang="en-US" dirty="0"/>
          </a:p>
          <a:p>
            <a:pPr marL="0" indent="0">
              <a:buNone/>
            </a:pPr>
            <a:r>
              <a:rPr lang="en-US" dirty="0"/>
              <a:t>Which of the following is closest to your view of judicial elections. Explain your reasons:</a:t>
            </a:r>
          </a:p>
          <a:p>
            <a:pPr marL="0" indent="0">
              <a:buNone/>
            </a:pPr>
            <a:endParaRPr lang="en-US" dirty="0"/>
          </a:p>
          <a:p>
            <a:r>
              <a:rPr lang="en-US" dirty="0"/>
              <a:t>Money and judicial elections do not mix. Independent commissions should appoint judges. Politics should be taken out of choosing judges.</a:t>
            </a:r>
          </a:p>
          <a:p>
            <a:r>
              <a:rPr lang="en-US" dirty="0"/>
              <a:t>The chief executive (the governor) should nominate judges, and the state legislatures should confirm them. The federal judicial system works this way and should be our model in the states.</a:t>
            </a:r>
          </a:p>
          <a:p>
            <a:r>
              <a:rPr lang="en-US" dirty="0"/>
              <a:t>In a democracy we have to trust the people. Judges should be elected just like other officials.</a:t>
            </a:r>
          </a:p>
        </p:txBody>
      </p:sp>
    </p:spTree>
    <p:extLst>
      <p:ext uri="{BB962C8B-B14F-4D97-AF65-F5344CB8AC3E}">
        <p14:creationId xmlns:p14="http://schemas.microsoft.com/office/powerpoint/2010/main" val="4217573383"/>
      </p:ext>
    </p:extLst>
  </p:cSld>
  <p:clrMapOvr>
    <a:masterClrMapping/>
  </p:clrMapOvr>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Divorce</a:t>
            </a:r>
          </a:p>
        </p:txBody>
      </p:sp>
      <p:sp>
        <p:nvSpPr>
          <p:cNvPr id="3" name="Content Placeholder 2"/>
          <p:cNvSpPr>
            <a:spLocks noGrp="1"/>
          </p:cNvSpPr>
          <p:nvPr>
            <p:ph idx="1"/>
          </p:nvPr>
        </p:nvSpPr>
        <p:spPr>
          <a:xfrm>
            <a:off x="0" y="1609344"/>
            <a:ext cx="12192000" cy="5248656"/>
          </a:xfrm>
        </p:spPr>
        <p:txBody>
          <a:bodyPr>
            <a:normAutofit fontScale="92500" lnSpcReduction="10000"/>
          </a:bodyPr>
          <a:lstStyle/>
          <a:p>
            <a:r>
              <a:rPr lang="en-US" b="1" u="sng" dirty="0">
                <a:solidFill>
                  <a:srgbClr val="002060"/>
                </a:solidFill>
              </a:rPr>
              <a:t>Divorce</a:t>
            </a:r>
            <a:r>
              <a:rPr lang="en-US" b="1" dirty="0">
                <a:solidFill>
                  <a:srgbClr val="002060"/>
                </a:solidFill>
              </a:rPr>
              <a:t>- process by which a couple legally ends their marriage and divides their property.</a:t>
            </a:r>
          </a:p>
          <a:p>
            <a:pPr lvl="1"/>
            <a:r>
              <a:rPr lang="en-US" dirty="0"/>
              <a:t>It is often financially &amp; emotionally difficult for all involved.</a:t>
            </a:r>
          </a:p>
          <a:p>
            <a:pPr lvl="1"/>
            <a:r>
              <a:rPr lang="en-US" dirty="0"/>
              <a:t>Often a separation period and mediation are required before a court will agreed to a final divorce.</a:t>
            </a:r>
          </a:p>
          <a:p>
            <a:pPr lvl="1"/>
            <a:r>
              <a:rPr lang="en-US" dirty="0"/>
              <a:t>Those involved can </a:t>
            </a:r>
            <a:r>
              <a:rPr lang="en-US" b="1" dirty="0">
                <a:solidFill>
                  <a:srgbClr val="002060"/>
                </a:solidFill>
              </a:rPr>
              <a:t>either hire lawyers or appear </a:t>
            </a:r>
            <a:r>
              <a:rPr lang="en-US" b="1" u="sng" dirty="0">
                <a:solidFill>
                  <a:srgbClr val="002060"/>
                </a:solidFill>
              </a:rPr>
              <a:t>pro se</a:t>
            </a:r>
            <a:r>
              <a:rPr lang="en-US" b="1" dirty="0">
                <a:solidFill>
                  <a:srgbClr val="002060"/>
                </a:solidFill>
              </a:rPr>
              <a:t> (doing it yourself</a:t>
            </a:r>
            <a:r>
              <a:rPr lang="en-US" dirty="0">
                <a:solidFill>
                  <a:srgbClr val="002060"/>
                </a:solidFill>
              </a:rPr>
              <a:t> </a:t>
            </a:r>
            <a:r>
              <a:rPr lang="en-US" b="1" dirty="0"/>
              <a:t>without a lawyer).</a:t>
            </a:r>
          </a:p>
          <a:p>
            <a:pPr lvl="1"/>
            <a:r>
              <a:rPr lang="en-US" dirty="0"/>
              <a:t>A family mediator walks the family through the negotiations- good alternative to the time, expense, and hard feelings from a full court process.</a:t>
            </a:r>
          </a:p>
          <a:p>
            <a:pPr lvl="1"/>
            <a:r>
              <a:rPr lang="en-US" dirty="0"/>
              <a:t>The divorce case is filed.</a:t>
            </a:r>
          </a:p>
          <a:p>
            <a:r>
              <a:rPr lang="en-US" b="1" u="sng" dirty="0"/>
              <a:t>Collaborative</a:t>
            </a:r>
            <a:r>
              <a:rPr lang="en-US" b="1" dirty="0"/>
              <a:t> Divorce- uses informal discussions and conferences attended by both parties and their lawyers to settle all issues (goal is to cooperate and not litigate).</a:t>
            </a:r>
          </a:p>
          <a:p>
            <a:r>
              <a:rPr lang="en-US" b="1" dirty="0"/>
              <a:t>Historically you had to prove one of the following </a:t>
            </a:r>
            <a:r>
              <a:rPr lang="en-US" dirty="0"/>
              <a:t>reasons in order to obtain a divorce from a spouse:</a:t>
            </a:r>
          </a:p>
          <a:p>
            <a:pPr lvl="1"/>
            <a:r>
              <a:rPr lang="en-US" b="1" dirty="0"/>
              <a:t>Adultery;</a:t>
            </a:r>
          </a:p>
          <a:p>
            <a:pPr lvl="1"/>
            <a:r>
              <a:rPr lang="en-US" b="1" dirty="0"/>
              <a:t>Desertion;</a:t>
            </a:r>
          </a:p>
          <a:p>
            <a:pPr lvl="1"/>
            <a:r>
              <a:rPr lang="en-US" b="1" dirty="0"/>
              <a:t>Mental Cruelty;</a:t>
            </a:r>
          </a:p>
          <a:p>
            <a:pPr lvl="1"/>
            <a:r>
              <a:rPr lang="en-US" b="1" dirty="0"/>
              <a:t>Physical Cruelty; or</a:t>
            </a:r>
          </a:p>
          <a:p>
            <a:pPr lvl="1"/>
            <a:r>
              <a:rPr lang="en-US" b="1" dirty="0"/>
              <a:t>Insanity.</a:t>
            </a:r>
          </a:p>
          <a:p>
            <a:r>
              <a:rPr lang="en-US" dirty="0"/>
              <a:t>Today- </a:t>
            </a:r>
            <a:r>
              <a:rPr lang="en-US" b="1" u="sng" dirty="0">
                <a:solidFill>
                  <a:srgbClr val="002060"/>
                </a:solidFill>
              </a:rPr>
              <a:t>No-Fault</a:t>
            </a:r>
            <a:r>
              <a:rPr lang="en-US" b="1" dirty="0">
                <a:solidFill>
                  <a:srgbClr val="002060"/>
                </a:solidFill>
              </a:rPr>
              <a:t> Divorce- one spouse does not have to prove that the other did something wrong in order to obtain a divorce.</a:t>
            </a:r>
          </a:p>
          <a:p>
            <a:pPr lvl="1"/>
            <a:r>
              <a:rPr lang="en-US" b="1" u="sng" dirty="0">
                <a:solidFill>
                  <a:srgbClr val="002060"/>
                </a:solidFill>
              </a:rPr>
              <a:t>Irreconcilable Differences</a:t>
            </a:r>
            <a:r>
              <a:rPr lang="en-US" b="1" dirty="0">
                <a:solidFill>
                  <a:srgbClr val="002060"/>
                </a:solidFill>
              </a:rPr>
              <a:t> (cannot be resolved or worked out, marriage is broken beyond repair).</a:t>
            </a:r>
          </a:p>
        </p:txBody>
      </p:sp>
    </p:spTree>
    <p:extLst>
      <p:ext uri="{BB962C8B-B14F-4D97-AF65-F5344CB8AC3E}">
        <p14:creationId xmlns:p14="http://schemas.microsoft.com/office/powerpoint/2010/main" val="2619605407"/>
      </p:ext>
    </p:extLst>
  </p:cSld>
  <p:clrMapOvr>
    <a:masterClrMapping/>
  </p:clrMapOvr>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Child Custody</a:t>
            </a:r>
          </a:p>
        </p:txBody>
      </p:sp>
      <p:sp>
        <p:nvSpPr>
          <p:cNvPr id="3" name="Content Placeholder 2"/>
          <p:cNvSpPr>
            <a:spLocks noGrp="1"/>
          </p:cNvSpPr>
          <p:nvPr>
            <p:ph idx="1"/>
          </p:nvPr>
        </p:nvSpPr>
        <p:spPr>
          <a:xfrm>
            <a:off x="0" y="1587112"/>
            <a:ext cx="12192000" cy="5270888"/>
          </a:xfrm>
        </p:spPr>
        <p:txBody>
          <a:bodyPr>
            <a:normAutofit fontScale="92500" lnSpcReduction="10000"/>
          </a:bodyPr>
          <a:lstStyle/>
          <a:p>
            <a:r>
              <a:rPr lang="en-US" b="1" dirty="0">
                <a:solidFill>
                  <a:srgbClr val="002060"/>
                </a:solidFill>
              </a:rPr>
              <a:t>Who will have </a:t>
            </a:r>
            <a:r>
              <a:rPr lang="en-US" b="1" u="sng" dirty="0">
                <a:solidFill>
                  <a:srgbClr val="002060"/>
                </a:solidFill>
              </a:rPr>
              <a:t>custody</a:t>
            </a:r>
            <a:r>
              <a:rPr lang="en-US" b="1" dirty="0">
                <a:solidFill>
                  <a:srgbClr val="002060"/>
                </a:solidFill>
              </a:rPr>
              <a:t> (take care) of the children?</a:t>
            </a:r>
          </a:p>
          <a:p>
            <a:pPr lvl="1"/>
            <a:r>
              <a:rPr lang="en-US" b="1" u="sng" dirty="0">
                <a:solidFill>
                  <a:srgbClr val="002060"/>
                </a:solidFill>
              </a:rPr>
              <a:t>Custodial parent </a:t>
            </a:r>
            <a:r>
              <a:rPr lang="en-US" b="1" dirty="0">
                <a:solidFill>
                  <a:srgbClr val="002060"/>
                </a:solidFill>
              </a:rPr>
              <a:t>makes life decisions for the child on a daily basis</a:t>
            </a:r>
            <a:r>
              <a:rPr lang="en-US" b="1" dirty="0"/>
              <a:t> (where to live or go to school).</a:t>
            </a:r>
          </a:p>
          <a:p>
            <a:pPr lvl="1"/>
            <a:r>
              <a:rPr lang="en-US" b="1" dirty="0"/>
              <a:t>Custody can be temporary, permanent, or change based on changing circumstances.</a:t>
            </a:r>
          </a:p>
          <a:p>
            <a:pPr lvl="1"/>
            <a:r>
              <a:rPr lang="en-US" b="1" u="sng" dirty="0">
                <a:solidFill>
                  <a:srgbClr val="002060"/>
                </a:solidFill>
              </a:rPr>
              <a:t>Joint Custody</a:t>
            </a:r>
            <a:r>
              <a:rPr lang="en-US" b="1" dirty="0">
                <a:solidFill>
                  <a:srgbClr val="002060"/>
                </a:solidFill>
              </a:rPr>
              <a:t>- both </a:t>
            </a:r>
            <a:r>
              <a:rPr lang="en-US" b="1" dirty="0"/>
              <a:t>parents have full responsibility </a:t>
            </a:r>
            <a:r>
              <a:rPr lang="en-US" dirty="0"/>
              <a:t>for the child’s supervision and equal say on important issues but the child lives part time with each parent (does not necessarily have to be an equal amount of time).</a:t>
            </a:r>
          </a:p>
          <a:p>
            <a:r>
              <a:rPr lang="en-US" b="1" u="sng" dirty="0">
                <a:solidFill>
                  <a:srgbClr val="002060"/>
                </a:solidFill>
              </a:rPr>
              <a:t>Visitation</a:t>
            </a:r>
            <a:r>
              <a:rPr lang="en-US" b="1" dirty="0">
                <a:solidFill>
                  <a:srgbClr val="002060"/>
                </a:solidFill>
              </a:rPr>
              <a:t> for the non-custodial parent.</a:t>
            </a:r>
          </a:p>
          <a:p>
            <a:pPr lvl="1"/>
            <a:r>
              <a:rPr lang="en-US" dirty="0"/>
              <a:t>Can visit on certain days and times.</a:t>
            </a:r>
          </a:p>
          <a:p>
            <a:r>
              <a:rPr lang="en-US" b="1" u="sng" dirty="0">
                <a:solidFill>
                  <a:srgbClr val="002060"/>
                </a:solidFill>
              </a:rPr>
              <a:t>Child Support</a:t>
            </a:r>
            <a:r>
              <a:rPr lang="en-US" b="1" dirty="0">
                <a:solidFill>
                  <a:srgbClr val="002060"/>
                </a:solidFill>
              </a:rPr>
              <a:t>- non-custodial parent often makes child support payments to the custodial payment for the day-to-day support of the child.</a:t>
            </a:r>
          </a:p>
          <a:p>
            <a:r>
              <a:rPr lang="en-US" dirty="0"/>
              <a:t>Mother or Father?</a:t>
            </a:r>
          </a:p>
          <a:p>
            <a:pPr lvl="1"/>
            <a:r>
              <a:rPr lang="en-US" dirty="0"/>
              <a:t>Tender Years Doctrine- traditional view that young children are better off with the mother.</a:t>
            </a:r>
          </a:p>
          <a:p>
            <a:pPr lvl="1"/>
            <a:r>
              <a:rPr lang="en-US" dirty="0"/>
              <a:t>Courts today are supposed to treat fathers and mothers equally but they still tend to side with the mother more often.</a:t>
            </a:r>
          </a:p>
          <a:p>
            <a:pPr lvl="1"/>
            <a:r>
              <a:rPr lang="en-US" dirty="0"/>
              <a:t>Standard- “best interest of the child.” Considerations include:</a:t>
            </a:r>
          </a:p>
          <a:p>
            <a:pPr lvl="2"/>
            <a:r>
              <a:rPr lang="en-US" dirty="0"/>
              <a:t>Behavior;</a:t>
            </a:r>
          </a:p>
          <a:p>
            <a:pPr lvl="2"/>
            <a:r>
              <a:rPr lang="en-US" dirty="0"/>
              <a:t>Stronger bond;</a:t>
            </a:r>
          </a:p>
          <a:p>
            <a:pPr lvl="2"/>
            <a:r>
              <a:rPr lang="en-US" dirty="0"/>
              <a:t>Primary care provider;</a:t>
            </a:r>
          </a:p>
          <a:p>
            <a:pPr lvl="2"/>
            <a:r>
              <a:rPr lang="en-US" dirty="0"/>
              <a:t>Child’s wishes; and</a:t>
            </a:r>
          </a:p>
          <a:p>
            <a:pPr lvl="2"/>
            <a:r>
              <a:rPr lang="en-US" dirty="0"/>
              <a:t>Recommendation of child services.</a:t>
            </a:r>
          </a:p>
        </p:txBody>
      </p:sp>
    </p:spTree>
    <p:extLst>
      <p:ext uri="{BB962C8B-B14F-4D97-AF65-F5344CB8AC3E}">
        <p14:creationId xmlns:p14="http://schemas.microsoft.com/office/powerpoint/2010/main" val="3640499482"/>
      </p:ext>
    </p:extLst>
  </p:cSld>
  <p:clrMapOvr>
    <a:masterClrMapping/>
  </p:clrMapOvr>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Alimony, property Division, &amp; Child Support</a:t>
            </a:r>
          </a:p>
        </p:txBody>
      </p:sp>
      <p:sp>
        <p:nvSpPr>
          <p:cNvPr id="3" name="Content Placeholder 2"/>
          <p:cNvSpPr>
            <a:spLocks noGrp="1"/>
          </p:cNvSpPr>
          <p:nvPr>
            <p:ph idx="1"/>
          </p:nvPr>
        </p:nvSpPr>
        <p:spPr>
          <a:xfrm>
            <a:off x="0" y="1609346"/>
            <a:ext cx="12192000" cy="4809384"/>
          </a:xfrm>
        </p:spPr>
        <p:txBody>
          <a:bodyPr>
            <a:normAutofit fontScale="85000" lnSpcReduction="20000"/>
          </a:bodyPr>
          <a:lstStyle/>
          <a:p>
            <a:r>
              <a:rPr lang="en-US" dirty="0"/>
              <a:t>Alimony, property division, and child support are frequently negotiated between parties on their own, through attorneys, or in mediation with a brief courtroom appearance just to finalize.</a:t>
            </a:r>
          </a:p>
          <a:p>
            <a:r>
              <a:rPr lang="en-US" b="1" u="sng" dirty="0">
                <a:solidFill>
                  <a:srgbClr val="002060"/>
                </a:solidFill>
              </a:rPr>
              <a:t>Alimony</a:t>
            </a:r>
            <a:r>
              <a:rPr lang="en-US" b="1" dirty="0">
                <a:solidFill>
                  <a:srgbClr val="002060"/>
                </a:solidFill>
              </a:rPr>
              <a:t>- spousal support or maintenance money paid by an ex-spouse to support the other after a divorce.</a:t>
            </a:r>
          </a:p>
          <a:p>
            <a:pPr lvl="1"/>
            <a:r>
              <a:rPr lang="en-US" b="1" dirty="0"/>
              <a:t>Based primarily on need although  length of marriage is a consideration.</a:t>
            </a:r>
          </a:p>
          <a:p>
            <a:pPr lvl="1"/>
            <a:r>
              <a:rPr lang="en-US" b="1" dirty="0"/>
              <a:t>What was the financial status during the marriage and what is each person’s wage earning capacity?</a:t>
            </a:r>
          </a:p>
          <a:p>
            <a:pPr lvl="1"/>
            <a:r>
              <a:rPr lang="en-US" dirty="0"/>
              <a:t>Rehabilitative Alimony- money awarded to temporarily help one ex-spouse develop job skills needed for future employment.</a:t>
            </a:r>
          </a:p>
          <a:p>
            <a:pPr lvl="1"/>
            <a:r>
              <a:rPr lang="en-US" dirty="0"/>
              <a:t>Discretion of court if alimony is awarded, how much, and how long payments should last.</a:t>
            </a:r>
          </a:p>
          <a:p>
            <a:r>
              <a:rPr lang="en-US" b="1" dirty="0"/>
              <a:t>If the goal is for each ex-spouse to establish their own independent lives, how long should alimony last? Forever? Short time?</a:t>
            </a:r>
          </a:p>
          <a:p>
            <a:r>
              <a:rPr lang="en-US" b="1" u="sng" dirty="0">
                <a:solidFill>
                  <a:srgbClr val="002060"/>
                </a:solidFill>
              </a:rPr>
              <a:t>Property Division</a:t>
            </a:r>
            <a:r>
              <a:rPr lang="en-US" b="1" dirty="0">
                <a:solidFill>
                  <a:srgbClr val="002060"/>
                </a:solidFill>
              </a:rPr>
              <a:t>- who gets what stuff </a:t>
            </a:r>
            <a:r>
              <a:rPr lang="en-US" b="1" dirty="0"/>
              <a:t>(house, car, furniture, bank account, life insurance, etc.)?</a:t>
            </a:r>
          </a:p>
          <a:p>
            <a:pPr lvl="1"/>
            <a:r>
              <a:rPr lang="en-US" b="1" dirty="0"/>
              <a:t>What is fair and equitable for both ex-spouses?</a:t>
            </a:r>
          </a:p>
          <a:p>
            <a:r>
              <a:rPr lang="en-US" b="1" dirty="0">
                <a:solidFill>
                  <a:srgbClr val="002060"/>
                </a:solidFill>
              </a:rPr>
              <a:t>Child Support- both parents still have a legal duty to support their children after divorce.</a:t>
            </a:r>
          </a:p>
          <a:p>
            <a:pPr lvl="1"/>
            <a:r>
              <a:rPr lang="en-US" b="1" dirty="0">
                <a:solidFill>
                  <a:srgbClr val="002060"/>
                </a:solidFill>
              </a:rPr>
              <a:t>Usually only one makes payments because the other has custody and pays the day-to-day expenses.</a:t>
            </a:r>
          </a:p>
          <a:p>
            <a:pPr lvl="1"/>
            <a:r>
              <a:rPr lang="en-US" dirty="0"/>
              <a:t>Based on the ex-spouse’s ability to pay as well as child’s needs.</a:t>
            </a:r>
          </a:p>
          <a:p>
            <a:pPr lvl="1"/>
            <a:r>
              <a:rPr lang="en-US" dirty="0"/>
              <a:t>Paid until 18, or in some cases, through college.</a:t>
            </a:r>
          </a:p>
          <a:p>
            <a:pPr lvl="1"/>
            <a:r>
              <a:rPr lang="en-US" dirty="0"/>
              <a:t>Family Support Act- federal law for enforcing child support payments, tracking parents, and garnishing wages.</a:t>
            </a:r>
          </a:p>
          <a:p>
            <a:r>
              <a:rPr lang="en-US" dirty="0"/>
              <a:t>Step-Parents must also support children as long as they live with them but are not parents unless there is an adoption.</a:t>
            </a:r>
          </a:p>
        </p:txBody>
      </p:sp>
    </p:spTree>
    <p:extLst>
      <p:ext uri="{BB962C8B-B14F-4D97-AF65-F5344CB8AC3E}">
        <p14:creationId xmlns:p14="http://schemas.microsoft.com/office/powerpoint/2010/main" val="4277851010"/>
      </p:ext>
    </p:extLst>
  </p:cSld>
  <p:clrMapOvr>
    <a:masterClrMapping/>
  </p:clrMapOvr>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375. When a couple lives apart but is still legally married and may reunite at any time, it is called what?</a:t>
            </a:r>
          </a:p>
          <a:p>
            <a:pPr marL="0" indent="0">
              <a:buNone/>
            </a:pPr>
            <a:r>
              <a:rPr lang="fr-FR" dirty="0"/>
              <a:t>A. divorce</a:t>
            </a:r>
          </a:p>
          <a:p>
            <a:pPr marL="0" indent="0">
              <a:buNone/>
            </a:pPr>
            <a:r>
              <a:rPr lang="fr-FR" dirty="0"/>
              <a:t>B. </a:t>
            </a:r>
            <a:r>
              <a:rPr lang="fr-FR" dirty="0" err="1"/>
              <a:t>separation</a:t>
            </a:r>
            <a:endParaRPr lang="fr-FR" dirty="0"/>
          </a:p>
          <a:p>
            <a:pPr marL="0" indent="0">
              <a:buNone/>
            </a:pPr>
            <a:r>
              <a:rPr lang="fr-FR" dirty="0"/>
              <a:t>C. </a:t>
            </a:r>
            <a:r>
              <a:rPr lang="fr-FR" dirty="0" err="1"/>
              <a:t>annulment</a:t>
            </a:r>
            <a:endParaRPr lang="fr-FR" dirty="0"/>
          </a:p>
          <a:p>
            <a:pPr marL="0" indent="0">
              <a:buNone/>
            </a:pPr>
            <a:r>
              <a:rPr lang="fr-FR" dirty="0"/>
              <a:t>D. </a:t>
            </a:r>
            <a:r>
              <a:rPr lang="fr-FR" dirty="0" err="1"/>
              <a:t>retroactive</a:t>
            </a:r>
            <a:r>
              <a:rPr lang="fr-FR" dirty="0"/>
              <a:t> </a:t>
            </a:r>
            <a:r>
              <a:rPr lang="fr-FR" dirty="0" err="1"/>
              <a:t>cancelation</a:t>
            </a:r>
            <a:endParaRPr lang="fr-FR" dirty="0"/>
          </a:p>
          <a:p>
            <a:pPr marL="0" indent="0">
              <a:buNone/>
            </a:pPr>
            <a:endParaRPr lang="en-US" dirty="0"/>
          </a:p>
          <a:p>
            <a:pPr marL="0" indent="0">
              <a:buNone/>
            </a:pPr>
            <a:r>
              <a:rPr lang="en-US" dirty="0"/>
              <a:t>376. What is the legal and enforceable contract that sets out the couple’s agreed-upon terms for child custody and visitation, child and spousal support, divisions of property, and other issues when they initially separate?</a:t>
            </a:r>
          </a:p>
          <a:p>
            <a:pPr marL="0" indent="0">
              <a:buNone/>
            </a:pPr>
            <a:r>
              <a:rPr lang="en-US" dirty="0"/>
              <a:t>A. separation agreement</a:t>
            </a:r>
          </a:p>
          <a:p>
            <a:pPr marL="0" indent="0">
              <a:buNone/>
            </a:pPr>
            <a:r>
              <a:rPr lang="en-US" dirty="0"/>
              <a:t>B. divorce decree</a:t>
            </a:r>
          </a:p>
          <a:p>
            <a:pPr marL="0" indent="0">
              <a:buNone/>
            </a:pPr>
            <a:r>
              <a:rPr lang="en-US" dirty="0"/>
              <a:t>C. prenuptial agreement</a:t>
            </a:r>
          </a:p>
          <a:p>
            <a:pPr marL="0" indent="0">
              <a:buNone/>
            </a:pPr>
            <a:r>
              <a:rPr lang="en-US" dirty="0"/>
              <a:t>D. order of annulment </a:t>
            </a:r>
          </a:p>
        </p:txBody>
      </p:sp>
    </p:spTree>
    <p:extLst>
      <p:ext uri="{BB962C8B-B14F-4D97-AF65-F5344CB8AC3E}">
        <p14:creationId xmlns:p14="http://schemas.microsoft.com/office/powerpoint/2010/main" val="3068241977"/>
      </p:ext>
    </p:extLst>
  </p:cSld>
  <p:clrMapOvr>
    <a:masterClrMapping/>
  </p:clrMapOvr>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377. What is it called when a person chooses to represent himself without a lawyer?</a:t>
            </a:r>
          </a:p>
          <a:p>
            <a:pPr marL="0" indent="0">
              <a:buNone/>
            </a:pPr>
            <a:r>
              <a:rPr lang="fr-FR" dirty="0"/>
              <a:t>A. </a:t>
            </a:r>
            <a:r>
              <a:rPr lang="fr-FR" i="1" dirty="0"/>
              <a:t>solo</a:t>
            </a:r>
          </a:p>
          <a:p>
            <a:pPr marL="0" indent="0">
              <a:buNone/>
            </a:pPr>
            <a:r>
              <a:rPr lang="fr-FR" dirty="0"/>
              <a:t>B. </a:t>
            </a:r>
            <a:r>
              <a:rPr lang="fr-FR" i="1" dirty="0"/>
              <a:t>pro </a:t>
            </a:r>
            <a:r>
              <a:rPr lang="fr-FR" i="1" dirty="0" err="1"/>
              <a:t>bono</a:t>
            </a:r>
            <a:endParaRPr lang="fr-FR" i="1" dirty="0"/>
          </a:p>
          <a:p>
            <a:pPr marL="0" indent="0">
              <a:buNone/>
            </a:pPr>
            <a:r>
              <a:rPr lang="fr-FR" dirty="0"/>
              <a:t>C. </a:t>
            </a:r>
            <a:r>
              <a:rPr lang="fr-FR" i="1" dirty="0"/>
              <a:t>pro se</a:t>
            </a:r>
          </a:p>
          <a:p>
            <a:pPr marL="0" indent="0">
              <a:buNone/>
            </a:pPr>
            <a:r>
              <a:rPr lang="fr-FR" dirty="0"/>
              <a:t>D. </a:t>
            </a:r>
            <a:r>
              <a:rPr lang="fr-FR" i="1" dirty="0"/>
              <a:t>pro forma</a:t>
            </a:r>
          </a:p>
          <a:p>
            <a:pPr marL="0" indent="0">
              <a:buNone/>
            </a:pPr>
            <a:endParaRPr lang="en-US" dirty="0"/>
          </a:p>
          <a:p>
            <a:pPr marL="0" indent="0">
              <a:buNone/>
            </a:pPr>
            <a:r>
              <a:rPr lang="en-US" dirty="0"/>
              <a:t>378. A no-fault divorce is typically granted by proving what?</a:t>
            </a:r>
          </a:p>
          <a:p>
            <a:pPr marL="0" indent="0">
              <a:buNone/>
            </a:pPr>
            <a:r>
              <a:rPr lang="en-US" dirty="0"/>
              <a:t>A. infidelity or adultery</a:t>
            </a:r>
          </a:p>
          <a:p>
            <a:pPr marL="0" indent="0">
              <a:buNone/>
            </a:pPr>
            <a:r>
              <a:rPr lang="en-US" dirty="0"/>
              <a:t>B. spousal abuse (mental or physical)</a:t>
            </a:r>
          </a:p>
          <a:p>
            <a:pPr marL="0" indent="0">
              <a:buNone/>
            </a:pPr>
            <a:r>
              <a:rPr lang="en-US" dirty="0"/>
              <a:t>C. substance desertion</a:t>
            </a:r>
          </a:p>
          <a:p>
            <a:pPr marL="0" indent="0">
              <a:buNone/>
            </a:pPr>
            <a:r>
              <a:rPr lang="en-US" dirty="0"/>
              <a:t>D. irreconcilable differences </a:t>
            </a:r>
          </a:p>
        </p:txBody>
      </p:sp>
    </p:spTree>
    <p:extLst>
      <p:ext uri="{BB962C8B-B14F-4D97-AF65-F5344CB8AC3E}">
        <p14:creationId xmlns:p14="http://schemas.microsoft.com/office/powerpoint/2010/main" val="1564855489"/>
      </p:ext>
    </p:extLst>
  </p:cSld>
  <p:clrMapOvr>
    <a:masterClrMapping/>
  </p:clrMapOvr>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fontScale="92500" lnSpcReduction="10000"/>
          </a:bodyPr>
          <a:lstStyle/>
          <a:p>
            <a:pPr marL="0" indent="0">
              <a:buNone/>
            </a:pPr>
            <a:r>
              <a:rPr lang="en-US" dirty="0"/>
              <a:t>379. Mike and Carol get a divorce. Mike will be the custodial parent to the boys and have visitation with respect to the girls. Carol will be the custodial parent to the girls and have visitation with respect to the boys. Who is responsible for the day to day decisions and care of the boys?</a:t>
            </a:r>
          </a:p>
          <a:p>
            <a:pPr marL="0" indent="0">
              <a:buNone/>
            </a:pPr>
            <a:r>
              <a:rPr lang="fr-FR" dirty="0"/>
              <a:t>A. Mike</a:t>
            </a:r>
          </a:p>
          <a:p>
            <a:pPr marL="0" indent="0">
              <a:buNone/>
            </a:pPr>
            <a:r>
              <a:rPr lang="fr-FR" dirty="0"/>
              <a:t>B. Carol</a:t>
            </a:r>
          </a:p>
          <a:p>
            <a:pPr marL="0" indent="0">
              <a:buNone/>
            </a:pPr>
            <a:r>
              <a:rPr lang="fr-FR" dirty="0"/>
              <a:t>C. Alice</a:t>
            </a:r>
          </a:p>
          <a:p>
            <a:pPr marL="0" indent="0">
              <a:buNone/>
            </a:pPr>
            <a:r>
              <a:rPr lang="en-US" dirty="0"/>
              <a:t>D. it will be shared between Mike and Carol</a:t>
            </a:r>
          </a:p>
          <a:p>
            <a:pPr marL="0" indent="0">
              <a:buNone/>
            </a:pPr>
            <a:endParaRPr lang="en-US" dirty="0"/>
          </a:p>
          <a:p>
            <a:pPr marL="0" indent="0">
              <a:buNone/>
            </a:pPr>
            <a:r>
              <a:rPr lang="en-US" dirty="0"/>
              <a:t>380. Mike and Carol get a divorce. Carol will be the custodial parent to the boys and the girls but Mike will have visitation with respect to all of the children. If the judge orders child support to be paid, who will likely pay? </a:t>
            </a:r>
          </a:p>
          <a:p>
            <a:pPr marL="0" indent="0">
              <a:buNone/>
            </a:pPr>
            <a:r>
              <a:rPr lang="en-US" dirty="0"/>
              <a:t>A. Mike</a:t>
            </a:r>
          </a:p>
          <a:p>
            <a:pPr marL="0" indent="0">
              <a:buNone/>
            </a:pPr>
            <a:r>
              <a:rPr lang="en-US" dirty="0"/>
              <a:t>B. Carol</a:t>
            </a:r>
          </a:p>
          <a:p>
            <a:pPr marL="0" indent="0">
              <a:buNone/>
            </a:pPr>
            <a:r>
              <a:rPr lang="en-US" dirty="0"/>
              <a:t>C. Alice</a:t>
            </a:r>
          </a:p>
          <a:p>
            <a:pPr marL="0" indent="0">
              <a:buNone/>
            </a:pPr>
            <a:r>
              <a:rPr lang="en-US" dirty="0"/>
              <a:t>D. it will be shared between Mike and Carol</a:t>
            </a:r>
          </a:p>
        </p:txBody>
      </p:sp>
    </p:spTree>
    <p:extLst>
      <p:ext uri="{BB962C8B-B14F-4D97-AF65-F5344CB8AC3E}">
        <p14:creationId xmlns:p14="http://schemas.microsoft.com/office/powerpoint/2010/main" val="1851066891"/>
      </p:ext>
    </p:extLst>
  </p:cSld>
  <p:clrMapOvr>
    <a:masterClrMapping/>
  </p:clrMapOvr>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lnSpcReduction="10000"/>
          </a:bodyPr>
          <a:lstStyle/>
          <a:p>
            <a:pPr marL="0" indent="0">
              <a:buNone/>
            </a:pPr>
            <a:r>
              <a:rPr lang="en-US" dirty="0"/>
              <a:t>381. Mike and Carol get a divorce. The judge determines that Mike will owe Carol alimony. What considerations are usually made in determining the amount of money that will need to be paid?</a:t>
            </a:r>
          </a:p>
          <a:p>
            <a:pPr marL="0" indent="0">
              <a:buNone/>
            </a:pPr>
            <a:r>
              <a:rPr lang="en-US" dirty="0"/>
              <a:t>A. need</a:t>
            </a:r>
          </a:p>
          <a:p>
            <a:pPr marL="0" indent="0">
              <a:buNone/>
            </a:pPr>
            <a:r>
              <a:rPr lang="en-US" dirty="0"/>
              <a:t>B. length of marriage</a:t>
            </a:r>
          </a:p>
          <a:p>
            <a:pPr marL="0" indent="0">
              <a:buNone/>
            </a:pPr>
            <a:r>
              <a:rPr lang="en-US" dirty="0"/>
              <a:t>C. financial status during the marriage</a:t>
            </a:r>
          </a:p>
          <a:p>
            <a:pPr marL="0" indent="0">
              <a:buNone/>
            </a:pPr>
            <a:r>
              <a:rPr lang="en-US" dirty="0"/>
              <a:t>D. all of the above</a:t>
            </a:r>
          </a:p>
          <a:p>
            <a:pPr marL="0" indent="0">
              <a:buNone/>
            </a:pPr>
            <a:endParaRPr lang="en-US" dirty="0"/>
          </a:p>
          <a:p>
            <a:pPr marL="0" indent="0">
              <a:buNone/>
            </a:pPr>
            <a:r>
              <a:rPr lang="en-US" dirty="0"/>
              <a:t>382. Marsha is 15-years old when her parents get divorced. She wants to have a say in deciding which parent she will live with. Will she be permitted to inform the judge of her preferences? </a:t>
            </a:r>
          </a:p>
          <a:p>
            <a:pPr marL="0" indent="0">
              <a:buNone/>
            </a:pPr>
            <a:r>
              <a:rPr lang="en-US" dirty="0"/>
              <a:t>A. Marsha can let the judge know her wishes but the judge will make the final decision</a:t>
            </a:r>
          </a:p>
          <a:p>
            <a:pPr marL="0" indent="0">
              <a:buNone/>
            </a:pPr>
            <a:r>
              <a:rPr lang="en-US" dirty="0"/>
              <a:t>B. Marsha can let the judge know but her parents will have the final decision</a:t>
            </a:r>
          </a:p>
          <a:p>
            <a:pPr marL="0" indent="0">
              <a:buNone/>
            </a:pPr>
            <a:r>
              <a:rPr lang="en-US" dirty="0"/>
              <a:t>C. Marsha does not have the right to let the judge know her wishes since she is a minor</a:t>
            </a:r>
          </a:p>
          <a:p>
            <a:pPr marL="0" indent="0">
              <a:buNone/>
            </a:pPr>
            <a:r>
              <a:rPr lang="en-US" dirty="0"/>
              <a:t>D. it does not matter what Marsha thinks because the “tender years doctrine” dictates that the mother should have custody of her young children</a:t>
            </a:r>
          </a:p>
        </p:txBody>
      </p:sp>
    </p:spTree>
    <p:extLst>
      <p:ext uri="{BB962C8B-B14F-4D97-AF65-F5344CB8AC3E}">
        <p14:creationId xmlns:p14="http://schemas.microsoft.com/office/powerpoint/2010/main" val="3633169895"/>
      </p:ext>
    </p:extLst>
  </p:cSld>
  <p:clrMapOvr>
    <a:masterClrMapping/>
  </p:clrMapOvr>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normAutofit/>
          </a:bodyPr>
          <a:lstStyle/>
          <a:p>
            <a:pPr algn="ctr"/>
            <a:r>
              <a:rPr lang="en-US" dirty="0">
                <a:solidFill>
                  <a:srgbClr val="00B050"/>
                </a:solidFill>
              </a:rPr>
              <a:t>Problem 72. Custody of a Child</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Wilma and Robert are getting divorced. They have a 4-year old child. Both are employed full-time and they plan to live about 10 miles apart after the divorce.</a:t>
            </a:r>
          </a:p>
          <a:p>
            <a:pPr marL="457200" lvl="0" indent="-457200">
              <a:buFont typeface="+mj-lt"/>
              <a:buAutoNum type="arabicPeriod"/>
            </a:pPr>
            <a:r>
              <a:rPr lang="en-US" dirty="0"/>
              <a:t>What are the advantages and disadvantages of a joint custody arrangement for Wilma and Robert?</a:t>
            </a:r>
          </a:p>
          <a:p>
            <a:pPr marL="457200" lvl="0" indent="-457200">
              <a:buFont typeface="+mj-lt"/>
              <a:buAutoNum type="arabicPeriod"/>
            </a:pPr>
            <a:r>
              <a:rPr lang="en-US" dirty="0"/>
              <a:t>What are the advantages and disadvantages of sole custody with visitation awarded to the noncustodial parent?</a:t>
            </a:r>
          </a:p>
          <a:p>
            <a:pPr marL="457200" lvl="0" indent="-457200">
              <a:buFont typeface="+mj-lt"/>
              <a:buAutoNum type="arabicPeriod"/>
            </a:pPr>
            <a:r>
              <a:rPr lang="en-US" dirty="0"/>
              <a:t>What other information would you want to know before deciding the best custody arrangement?</a:t>
            </a:r>
          </a:p>
          <a:p>
            <a:pPr marL="457200" lvl="0" indent="-457200">
              <a:buFont typeface="+mj-lt"/>
              <a:buAutoNum type="arabicPeriod"/>
            </a:pPr>
            <a:r>
              <a:rPr lang="en-US" dirty="0"/>
              <a:t>If they choose joint custody, will both Wilma and Robert have to agree to the arrangement? What will happen if they cannot agree?</a:t>
            </a:r>
          </a:p>
          <a:p>
            <a:pPr marL="0" indent="0">
              <a:buNone/>
            </a:pPr>
            <a:endParaRPr lang="en-US" dirty="0"/>
          </a:p>
        </p:txBody>
      </p:sp>
    </p:spTree>
    <p:extLst>
      <p:ext uri="{BB962C8B-B14F-4D97-AF65-F5344CB8AC3E}">
        <p14:creationId xmlns:p14="http://schemas.microsoft.com/office/powerpoint/2010/main" val="2955632051"/>
      </p:ext>
    </p:extLst>
  </p:cSld>
  <p:clrMapOvr>
    <a:masterClrMapping/>
  </p:clrMapOvr>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normAutofit/>
          </a:bodyPr>
          <a:lstStyle/>
          <a:p>
            <a:pPr algn="ctr"/>
            <a:r>
              <a:rPr lang="en-US" dirty="0">
                <a:solidFill>
                  <a:srgbClr val="00B050"/>
                </a:solidFill>
              </a:rPr>
              <a:t>Problem 73. Divorce Payments</a:t>
            </a:r>
          </a:p>
        </p:txBody>
      </p:sp>
      <p:sp>
        <p:nvSpPr>
          <p:cNvPr id="3" name="Content Placeholder 2"/>
          <p:cNvSpPr>
            <a:spLocks noGrp="1"/>
          </p:cNvSpPr>
          <p:nvPr>
            <p:ph idx="1"/>
          </p:nvPr>
        </p:nvSpPr>
        <p:spPr>
          <a:xfrm>
            <a:off x="0" y="1609344"/>
            <a:ext cx="12192000" cy="5248656"/>
          </a:xfrm>
        </p:spPr>
        <p:txBody>
          <a:bodyPr/>
          <a:lstStyle/>
          <a:p>
            <a:pPr marL="0" indent="0">
              <a:buNone/>
            </a:pPr>
            <a:r>
              <a:rPr lang="en-US" dirty="0"/>
              <a:t>Each of the following situations involves a divorce. Should either spouse pay alimony, child support, or both? If so, which spouse should pay what? How much should be paid and for how long?</a:t>
            </a:r>
          </a:p>
          <a:p>
            <a:pPr marL="457200" lvl="0" indent="-457200">
              <a:buFont typeface="+mj-lt"/>
              <a:buAutoNum type="arabicPeriod"/>
            </a:pPr>
            <a:r>
              <a:rPr lang="en-US" dirty="0"/>
              <a:t>Miguel, a successful plumbing contractor, earns $75,000 per year. His wife Carmen, stays at home and takes care of their four children. When Miguel and Carmen divorce, the two older children (a junior in high school and a freshman in college) wish to stay with Miguel. The two younger children prefer to stay with Carmen.</a:t>
            </a:r>
          </a:p>
          <a:p>
            <a:pPr marL="457200" lvl="0" indent="-457200">
              <a:buFont typeface="+mj-lt"/>
              <a:buAutoNum type="arabicPeriod"/>
            </a:pPr>
            <a:r>
              <a:rPr lang="en-US" dirty="0"/>
              <a:t>Angela, a government social worker, divorces her husband, Leroy, an occasionally employed freelance writer. He has been staying home taking care of their 2-year old son. Angela’s yearly salary is $33,000; Leroy has earned $6,000 in the past 12-months. The child will live with his mother.</a:t>
            </a:r>
          </a:p>
          <a:p>
            <a:endParaRPr lang="en-US" dirty="0"/>
          </a:p>
        </p:txBody>
      </p:sp>
    </p:spTree>
    <p:extLst>
      <p:ext uri="{BB962C8B-B14F-4D97-AF65-F5344CB8AC3E}">
        <p14:creationId xmlns:p14="http://schemas.microsoft.com/office/powerpoint/2010/main" val="1948521981"/>
      </p:ext>
    </p:extLst>
  </p:cSld>
  <p:clrMapOvr>
    <a:masterClrMapping/>
  </p:clrMapOvr>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Day 63. Objectives</a:t>
            </a:r>
          </a:p>
        </p:txBody>
      </p:sp>
      <p:sp>
        <p:nvSpPr>
          <p:cNvPr id="3" name="Content Placeholder 2"/>
          <p:cNvSpPr>
            <a:spLocks noGrp="1"/>
          </p:cNvSpPr>
          <p:nvPr>
            <p:ph idx="1"/>
          </p:nvPr>
        </p:nvSpPr>
        <p:spPr>
          <a:xfrm>
            <a:off x="0" y="1609344"/>
            <a:ext cx="12192000" cy="5248656"/>
          </a:xfrm>
        </p:spPr>
        <p:txBody>
          <a:bodyPr/>
          <a:lstStyle/>
          <a:p>
            <a:pPr lvl="1"/>
            <a:r>
              <a:rPr lang="en-US" dirty="0"/>
              <a:t>Students will be able to:</a:t>
            </a:r>
          </a:p>
          <a:p>
            <a:pPr lvl="2"/>
            <a:r>
              <a:rPr lang="en-US" dirty="0"/>
              <a:t>Describe the government programs to assist the elderly and families in financial need;</a:t>
            </a:r>
          </a:p>
          <a:p>
            <a:pPr lvl="2"/>
            <a:r>
              <a:rPr lang="en-US" dirty="0"/>
              <a:t>Explain the purposes and benefits of the Medicare and Medicaid programs; and</a:t>
            </a:r>
          </a:p>
          <a:p>
            <a:pPr lvl="2"/>
            <a:r>
              <a:rPr lang="en-US" dirty="0"/>
              <a:t>Describe the financial aid programs available to college students with financial need.</a:t>
            </a:r>
          </a:p>
        </p:txBody>
      </p:sp>
    </p:spTree>
    <p:extLst>
      <p:ext uri="{BB962C8B-B14F-4D97-AF65-F5344CB8AC3E}">
        <p14:creationId xmlns:p14="http://schemas.microsoft.com/office/powerpoint/2010/main" val="17351273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Day 6. Objectives</a:t>
            </a:r>
          </a:p>
        </p:txBody>
      </p:sp>
      <p:sp>
        <p:nvSpPr>
          <p:cNvPr id="3" name="Content Placeholder 2"/>
          <p:cNvSpPr>
            <a:spLocks noGrp="1"/>
          </p:cNvSpPr>
          <p:nvPr>
            <p:ph idx="1"/>
          </p:nvPr>
        </p:nvSpPr>
        <p:spPr>
          <a:xfrm>
            <a:off x="0" y="1609344"/>
            <a:ext cx="12192000" cy="5248656"/>
          </a:xfrm>
        </p:spPr>
        <p:txBody>
          <a:bodyPr/>
          <a:lstStyle/>
          <a:p>
            <a:r>
              <a:rPr lang="en-US" dirty="0"/>
              <a:t>Students will be able to:</a:t>
            </a:r>
          </a:p>
          <a:p>
            <a:pPr lvl="1"/>
            <a:r>
              <a:rPr lang="en-US" dirty="0"/>
              <a:t>Explain the processes, advantages, and disadvantages of alternate dispute resolution methods, including: negotiation, arbitration, and mediation.</a:t>
            </a:r>
          </a:p>
          <a:p>
            <a:pPr lvl="1"/>
            <a:endParaRPr lang="en-US" dirty="0"/>
          </a:p>
          <a:p>
            <a:pPr lvl="1"/>
            <a:endParaRPr lang="en-US" dirty="0"/>
          </a:p>
        </p:txBody>
      </p:sp>
    </p:spTree>
    <p:extLst>
      <p:ext uri="{BB962C8B-B14F-4D97-AF65-F5344CB8AC3E}">
        <p14:creationId xmlns:p14="http://schemas.microsoft.com/office/powerpoint/2010/main" val="2291428520"/>
      </p:ext>
    </p:extLst>
  </p:cSld>
  <p:clrMapOvr>
    <a:masterClrMapping/>
  </p:clrMapOvr>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Government Support for Families</a:t>
            </a:r>
          </a:p>
        </p:txBody>
      </p:sp>
      <p:sp>
        <p:nvSpPr>
          <p:cNvPr id="3" name="Content Placeholder 2"/>
          <p:cNvSpPr>
            <a:spLocks noGrp="1"/>
          </p:cNvSpPr>
          <p:nvPr>
            <p:ph idx="1"/>
          </p:nvPr>
        </p:nvSpPr>
        <p:spPr>
          <a:xfrm>
            <a:off x="0" y="1609344"/>
            <a:ext cx="12192000" cy="5248656"/>
          </a:xfrm>
        </p:spPr>
        <p:txBody>
          <a:bodyPr>
            <a:normAutofit/>
          </a:bodyPr>
          <a:lstStyle/>
          <a:p>
            <a:r>
              <a:rPr lang="en-US" b="1" u="sng" dirty="0">
                <a:solidFill>
                  <a:srgbClr val="002060"/>
                </a:solidFill>
              </a:rPr>
              <a:t>Social Security</a:t>
            </a:r>
            <a:r>
              <a:rPr lang="en-US" b="1" dirty="0">
                <a:solidFill>
                  <a:srgbClr val="002060"/>
                </a:solidFill>
              </a:rPr>
              <a:t> (a percentage of your wages are withheld and paid to the federal government).</a:t>
            </a:r>
          </a:p>
          <a:p>
            <a:pPr lvl="1"/>
            <a:r>
              <a:rPr lang="en-US" b="1" u="sng" dirty="0">
                <a:solidFill>
                  <a:srgbClr val="002060"/>
                </a:solidFill>
              </a:rPr>
              <a:t>Retirement</a:t>
            </a:r>
            <a:r>
              <a:rPr lang="en-US" b="1" dirty="0">
                <a:solidFill>
                  <a:srgbClr val="002060"/>
                </a:solidFill>
              </a:rPr>
              <a:t> Benefits</a:t>
            </a:r>
            <a:r>
              <a:rPr lang="en-US" b="1" dirty="0"/>
              <a:t>- retirement income for those 65 or older and retired.</a:t>
            </a:r>
          </a:p>
          <a:p>
            <a:pPr lvl="1"/>
            <a:r>
              <a:rPr lang="en-US" b="1" u="sng" dirty="0">
                <a:solidFill>
                  <a:srgbClr val="002060"/>
                </a:solidFill>
              </a:rPr>
              <a:t>Disability</a:t>
            </a:r>
            <a:r>
              <a:rPr lang="en-US" b="1" dirty="0">
                <a:solidFill>
                  <a:srgbClr val="002060"/>
                </a:solidFill>
              </a:rPr>
              <a:t> Benefits</a:t>
            </a:r>
            <a:r>
              <a:rPr lang="en-US" b="1" dirty="0"/>
              <a:t>- workers who are too injured to work and the injury will last at least 1-year.</a:t>
            </a:r>
          </a:p>
          <a:p>
            <a:pPr lvl="1"/>
            <a:r>
              <a:rPr lang="en-US" b="1" dirty="0">
                <a:solidFill>
                  <a:srgbClr val="002060"/>
                </a:solidFill>
              </a:rPr>
              <a:t>Survivor Benefits</a:t>
            </a:r>
            <a:r>
              <a:rPr lang="en-US" b="1" dirty="0"/>
              <a:t>- one time payment to the surviving spouse.</a:t>
            </a:r>
          </a:p>
          <a:p>
            <a:pPr lvl="1"/>
            <a:r>
              <a:rPr lang="en-US" b="1" dirty="0">
                <a:solidFill>
                  <a:srgbClr val="002060"/>
                </a:solidFill>
              </a:rPr>
              <a:t>Supplemental Security Income</a:t>
            </a:r>
            <a:r>
              <a:rPr lang="en-US" dirty="0"/>
              <a:t>- money for elderly (65 or older) blind &amp; disabled people in need.</a:t>
            </a:r>
          </a:p>
          <a:p>
            <a:r>
              <a:rPr lang="en-US" b="1" dirty="0"/>
              <a:t>Families with Dependent Children</a:t>
            </a:r>
            <a:r>
              <a:rPr lang="en-US" dirty="0"/>
              <a:t> (formerly “welfare”)- to receive money and health insurance benefits you must work 20-hours per week (or attend vocational training)- 5-year program (limitations on legal and illegal immigrants).</a:t>
            </a:r>
          </a:p>
          <a:p>
            <a:r>
              <a:rPr lang="en-US" b="1" u="sng" dirty="0">
                <a:solidFill>
                  <a:srgbClr val="002060"/>
                </a:solidFill>
              </a:rPr>
              <a:t>EBT</a:t>
            </a:r>
            <a:r>
              <a:rPr lang="en-US" b="1" dirty="0">
                <a:solidFill>
                  <a:srgbClr val="002060"/>
                </a:solidFill>
              </a:rPr>
              <a:t> Cards- assistance cards to buy food </a:t>
            </a:r>
            <a:r>
              <a:rPr lang="en-US" b="1" dirty="0"/>
              <a:t>funded by the U.S. Department of Agriculture (poor, elderly, and disabled).</a:t>
            </a:r>
          </a:p>
          <a:p>
            <a:r>
              <a:rPr lang="en-US" b="1" dirty="0">
                <a:solidFill>
                  <a:srgbClr val="002060"/>
                </a:solidFill>
              </a:rPr>
              <a:t>Low-Income </a:t>
            </a:r>
            <a:r>
              <a:rPr lang="en-US" b="1" u="sng" dirty="0">
                <a:solidFill>
                  <a:srgbClr val="002060"/>
                </a:solidFill>
              </a:rPr>
              <a:t>Housing</a:t>
            </a:r>
            <a:r>
              <a:rPr lang="en-US" b="1" dirty="0"/>
              <a:t> Assistance in Housing Projects.</a:t>
            </a:r>
          </a:p>
          <a:p>
            <a:r>
              <a:rPr lang="en-US" b="1" u="sng" dirty="0">
                <a:solidFill>
                  <a:srgbClr val="002060"/>
                </a:solidFill>
              </a:rPr>
              <a:t>Tax</a:t>
            </a:r>
            <a:r>
              <a:rPr lang="en-US" b="1" dirty="0">
                <a:solidFill>
                  <a:srgbClr val="002060"/>
                </a:solidFill>
              </a:rPr>
              <a:t> Breaks:</a:t>
            </a:r>
          </a:p>
          <a:p>
            <a:pPr lvl="1"/>
            <a:r>
              <a:rPr lang="en-US" b="1" dirty="0"/>
              <a:t>Earned Income Tax Credits</a:t>
            </a:r>
            <a:r>
              <a:rPr lang="en-US" dirty="0"/>
              <a:t> (income tax advantage for families with income below a certain level);</a:t>
            </a:r>
          </a:p>
          <a:p>
            <a:pPr lvl="1"/>
            <a:r>
              <a:rPr lang="en-US" b="1" dirty="0"/>
              <a:t>Dependent Child Tax Credit</a:t>
            </a:r>
            <a:r>
              <a:rPr lang="en-US" dirty="0"/>
              <a:t> (given regardless of financial status); and</a:t>
            </a:r>
          </a:p>
          <a:p>
            <a:pPr lvl="1"/>
            <a:r>
              <a:rPr lang="en-US" b="1" dirty="0"/>
              <a:t>Mortgage Interest Tax Credit</a:t>
            </a:r>
            <a:r>
              <a:rPr lang="en-US" dirty="0"/>
              <a:t> (given regardless of financial status).</a:t>
            </a:r>
          </a:p>
        </p:txBody>
      </p:sp>
    </p:spTree>
    <p:extLst>
      <p:ext uri="{BB962C8B-B14F-4D97-AF65-F5344CB8AC3E}">
        <p14:creationId xmlns:p14="http://schemas.microsoft.com/office/powerpoint/2010/main" val="1691351573"/>
      </p:ext>
    </p:extLst>
  </p:cSld>
  <p:clrMapOvr>
    <a:masterClrMapping/>
  </p:clrMapOvr>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303"/>
            <a:ext cx="12192000" cy="1609344"/>
          </a:xfrm>
        </p:spPr>
        <p:txBody>
          <a:bodyPr/>
          <a:lstStyle/>
          <a:p>
            <a:pPr algn="ctr"/>
            <a:r>
              <a:rPr lang="en-US" dirty="0"/>
              <a:t>Health &amp; Education Benefits</a:t>
            </a:r>
          </a:p>
        </p:txBody>
      </p:sp>
      <p:sp>
        <p:nvSpPr>
          <p:cNvPr id="3" name="Content Placeholder 2"/>
          <p:cNvSpPr>
            <a:spLocks noGrp="1"/>
          </p:cNvSpPr>
          <p:nvPr>
            <p:ph idx="1"/>
          </p:nvPr>
        </p:nvSpPr>
        <p:spPr>
          <a:xfrm>
            <a:off x="0" y="1605041"/>
            <a:ext cx="12192000" cy="5252959"/>
          </a:xfrm>
        </p:spPr>
        <p:txBody>
          <a:bodyPr>
            <a:normAutofit/>
          </a:bodyPr>
          <a:lstStyle/>
          <a:p>
            <a:r>
              <a:rPr lang="en-US" b="1" u="sng" dirty="0">
                <a:solidFill>
                  <a:srgbClr val="002060"/>
                </a:solidFill>
              </a:rPr>
              <a:t>Medicare</a:t>
            </a:r>
            <a:r>
              <a:rPr lang="en-US" b="1" dirty="0">
                <a:solidFill>
                  <a:srgbClr val="002060"/>
                </a:solidFill>
              </a:rPr>
              <a:t>- federal health insurance program for those 65 and older and certain disabled people.</a:t>
            </a:r>
          </a:p>
          <a:p>
            <a:pPr lvl="1"/>
            <a:r>
              <a:rPr lang="en-US" dirty="0"/>
              <a:t>2 parts- hospital insurance (to pay expenses related to hospitalization) and medical insurance (doctor bills).</a:t>
            </a:r>
          </a:p>
          <a:p>
            <a:r>
              <a:rPr lang="en-US" b="1" u="sng" dirty="0">
                <a:solidFill>
                  <a:srgbClr val="002060"/>
                </a:solidFill>
              </a:rPr>
              <a:t>Medicaid</a:t>
            </a:r>
            <a:r>
              <a:rPr lang="en-US" b="1" dirty="0">
                <a:solidFill>
                  <a:srgbClr val="002060"/>
                </a:solidFill>
              </a:rPr>
              <a:t>- government program that provides private medical care to people who are poor or disabled </a:t>
            </a:r>
            <a:r>
              <a:rPr lang="en-US" b="1" dirty="0"/>
              <a:t>(covers most medical services including hospital, outpatient, doctors fees, medication, transportation, hearing aids, and eyeglasses).</a:t>
            </a:r>
          </a:p>
          <a:p>
            <a:r>
              <a:rPr lang="en-US" b="1" dirty="0"/>
              <a:t>Elementary &amp; Secondary Public Schools </a:t>
            </a:r>
            <a:r>
              <a:rPr lang="en-US" dirty="0"/>
              <a:t>(must attend until age 16).</a:t>
            </a:r>
          </a:p>
          <a:p>
            <a:r>
              <a:rPr lang="en-US" b="1" dirty="0"/>
              <a:t>Head Start &amp; Early Head Start </a:t>
            </a:r>
            <a:r>
              <a:rPr lang="en-US" dirty="0"/>
              <a:t>(birth to age 5).</a:t>
            </a:r>
          </a:p>
          <a:p>
            <a:r>
              <a:rPr lang="en-US" b="1" dirty="0"/>
              <a:t>State Colleges &amp; Universities.</a:t>
            </a:r>
          </a:p>
          <a:p>
            <a:r>
              <a:rPr lang="en-US" b="1" dirty="0">
                <a:solidFill>
                  <a:srgbClr val="002060"/>
                </a:solidFill>
              </a:rPr>
              <a:t>Federal Governmental Loan &amp; Grant Programs for College:</a:t>
            </a:r>
          </a:p>
          <a:p>
            <a:pPr lvl="1"/>
            <a:r>
              <a:rPr lang="en-US" b="1" u="sng" dirty="0">
                <a:solidFill>
                  <a:srgbClr val="002060"/>
                </a:solidFill>
              </a:rPr>
              <a:t>Pell</a:t>
            </a:r>
            <a:r>
              <a:rPr lang="en-US" b="1" dirty="0">
                <a:solidFill>
                  <a:srgbClr val="002060"/>
                </a:solidFill>
              </a:rPr>
              <a:t> Grants</a:t>
            </a:r>
            <a:r>
              <a:rPr lang="en-US" dirty="0"/>
              <a:t>- based on financial need for undergraduate and graduate degrees;</a:t>
            </a:r>
          </a:p>
          <a:p>
            <a:pPr lvl="1"/>
            <a:r>
              <a:rPr lang="en-US" b="1" dirty="0">
                <a:solidFill>
                  <a:srgbClr val="002060"/>
                </a:solidFill>
              </a:rPr>
              <a:t>Federal Opportunity Grants</a:t>
            </a:r>
            <a:r>
              <a:rPr lang="en-US" dirty="0"/>
              <a:t>- based on extreme financial need for undergraduate degrees;</a:t>
            </a:r>
          </a:p>
          <a:p>
            <a:pPr lvl="1"/>
            <a:r>
              <a:rPr lang="en-US" b="1" dirty="0">
                <a:solidFill>
                  <a:srgbClr val="002060"/>
                </a:solidFill>
              </a:rPr>
              <a:t>Federal </a:t>
            </a:r>
            <a:r>
              <a:rPr lang="en-US" b="1" u="sng" dirty="0">
                <a:solidFill>
                  <a:srgbClr val="002060"/>
                </a:solidFill>
              </a:rPr>
              <a:t>Work Study</a:t>
            </a:r>
            <a:r>
              <a:rPr lang="en-US" dirty="0"/>
              <a:t>- on campus or non-profit jobs for financially needy students to help pay for school;</a:t>
            </a:r>
          </a:p>
          <a:p>
            <a:pPr lvl="1"/>
            <a:r>
              <a:rPr lang="en-US" b="1" dirty="0">
                <a:solidFill>
                  <a:srgbClr val="002060"/>
                </a:solidFill>
              </a:rPr>
              <a:t>Federal </a:t>
            </a:r>
            <a:r>
              <a:rPr lang="en-US" b="1" u="sng" dirty="0">
                <a:solidFill>
                  <a:srgbClr val="002060"/>
                </a:solidFill>
              </a:rPr>
              <a:t>Loans</a:t>
            </a:r>
            <a:r>
              <a:rPr lang="en-US" dirty="0">
                <a:solidFill>
                  <a:srgbClr val="002060"/>
                </a:solidFill>
              </a:rPr>
              <a:t> </a:t>
            </a:r>
            <a:r>
              <a:rPr lang="en-US" dirty="0"/>
              <a:t>(must be repaid); and</a:t>
            </a:r>
          </a:p>
          <a:p>
            <a:pPr lvl="1"/>
            <a:r>
              <a:rPr lang="en-US" b="1" dirty="0"/>
              <a:t>Military College Repayment Programs.</a:t>
            </a:r>
          </a:p>
        </p:txBody>
      </p:sp>
    </p:spTree>
    <p:extLst>
      <p:ext uri="{BB962C8B-B14F-4D97-AF65-F5344CB8AC3E}">
        <p14:creationId xmlns:p14="http://schemas.microsoft.com/office/powerpoint/2010/main" val="4213433458"/>
      </p:ext>
    </p:extLst>
  </p:cSld>
  <p:clrMapOvr>
    <a:masterClrMapping/>
  </p:clrMapOvr>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383. Which of the following is </a:t>
            </a:r>
            <a:r>
              <a:rPr lang="en-US" u="sng" dirty="0"/>
              <a:t>not</a:t>
            </a:r>
            <a:r>
              <a:rPr lang="en-US" dirty="0"/>
              <a:t> one of the benefits paid by the Social Security Administration?</a:t>
            </a:r>
          </a:p>
          <a:p>
            <a:pPr marL="0" indent="0">
              <a:buNone/>
            </a:pPr>
            <a:r>
              <a:rPr lang="en-US" dirty="0"/>
              <a:t>A. retirement benefits- retirement income for those 65 or older and retired</a:t>
            </a:r>
          </a:p>
          <a:p>
            <a:pPr marL="0" indent="0">
              <a:buNone/>
            </a:pPr>
            <a:r>
              <a:rPr lang="en-US" dirty="0"/>
              <a:t>B. disability benefits- workers who are too injured to work and the injury will last at least 1-year</a:t>
            </a:r>
          </a:p>
          <a:p>
            <a:pPr marL="0" indent="0">
              <a:buNone/>
            </a:pPr>
            <a:r>
              <a:rPr lang="en-US" dirty="0"/>
              <a:t>C. nursing home benefits- payments to elderly facilities for those unable to care for themselves alone  </a:t>
            </a:r>
          </a:p>
          <a:p>
            <a:pPr marL="0" indent="0">
              <a:buNone/>
            </a:pPr>
            <a:r>
              <a:rPr lang="en-US" dirty="0"/>
              <a:t>D. survivor benefits- one time payment to the surviving spouse</a:t>
            </a:r>
          </a:p>
          <a:p>
            <a:pPr marL="0" indent="0">
              <a:buNone/>
            </a:pPr>
            <a:endParaRPr lang="en-US" dirty="0"/>
          </a:p>
          <a:p>
            <a:pPr marL="0" indent="0">
              <a:buNone/>
            </a:pPr>
            <a:r>
              <a:rPr lang="en-US" dirty="0"/>
              <a:t>384. Which of the following is </a:t>
            </a:r>
            <a:r>
              <a:rPr lang="en-US" u="sng" dirty="0"/>
              <a:t>not</a:t>
            </a:r>
            <a:r>
              <a:rPr lang="en-US" dirty="0"/>
              <a:t> one of the federal benefits for the poor? </a:t>
            </a:r>
          </a:p>
          <a:p>
            <a:pPr marL="0" indent="0">
              <a:buNone/>
            </a:pPr>
            <a:r>
              <a:rPr lang="en-US" dirty="0"/>
              <a:t>A. food pantry</a:t>
            </a:r>
          </a:p>
          <a:p>
            <a:pPr marL="0" indent="0">
              <a:buNone/>
            </a:pPr>
            <a:r>
              <a:rPr lang="en-US" dirty="0"/>
              <a:t>B. EBT cards</a:t>
            </a:r>
          </a:p>
          <a:p>
            <a:pPr marL="0" indent="0">
              <a:buNone/>
            </a:pPr>
            <a:r>
              <a:rPr lang="en-US" dirty="0"/>
              <a:t>C. housing assistance</a:t>
            </a:r>
          </a:p>
          <a:p>
            <a:pPr marL="0" indent="0">
              <a:buNone/>
            </a:pPr>
            <a:r>
              <a:rPr lang="en-US" dirty="0"/>
              <a:t>D. Medicaid</a:t>
            </a:r>
          </a:p>
        </p:txBody>
      </p:sp>
    </p:spTree>
    <p:extLst>
      <p:ext uri="{BB962C8B-B14F-4D97-AF65-F5344CB8AC3E}">
        <p14:creationId xmlns:p14="http://schemas.microsoft.com/office/powerpoint/2010/main" val="4066569835"/>
      </p:ext>
    </p:extLst>
  </p:cSld>
  <p:clrMapOvr>
    <a:masterClrMapping/>
  </p:clrMapOvr>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385. Which of the following is a government program that provides private medical care to people who are poor or disabled?</a:t>
            </a:r>
          </a:p>
          <a:p>
            <a:pPr marL="0" indent="0">
              <a:buNone/>
            </a:pPr>
            <a:r>
              <a:rPr lang="en-US" dirty="0"/>
              <a:t>A. Welfare Program</a:t>
            </a:r>
          </a:p>
          <a:p>
            <a:pPr marL="0" indent="0">
              <a:buNone/>
            </a:pPr>
            <a:r>
              <a:rPr lang="en-US" dirty="0"/>
              <a:t>B. Veterans Affairs</a:t>
            </a:r>
          </a:p>
          <a:p>
            <a:pPr marL="0" indent="0">
              <a:buNone/>
            </a:pPr>
            <a:r>
              <a:rPr lang="en-US" dirty="0"/>
              <a:t>C. Medicaid Program</a:t>
            </a:r>
          </a:p>
          <a:p>
            <a:pPr marL="0" indent="0">
              <a:buNone/>
            </a:pPr>
            <a:r>
              <a:rPr lang="en-US" dirty="0"/>
              <a:t>D. Medicare Program</a:t>
            </a:r>
          </a:p>
          <a:p>
            <a:pPr marL="0" indent="0">
              <a:buNone/>
            </a:pPr>
            <a:endParaRPr lang="en-US" dirty="0"/>
          </a:p>
          <a:p>
            <a:pPr marL="0" indent="0">
              <a:buNone/>
            </a:pPr>
            <a:r>
              <a:rPr lang="en-US" dirty="0"/>
              <a:t>386. Which of the following is </a:t>
            </a:r>
            <a:r>
              <a:rPr lang="en-US" u="sng" dirty="0"/>
              <a:t>not</a:t>
            </a:r>
            <a:r>
              <a:rPr lang="en-US" dirty="0"/>
              <a:t> one of the federal benefits for students based solely on financial need? </a:t>
            </a:r>
          </a:p>
          <a:p>
            <a:pPr marL="0" indent="0">
              <a:buNone/>
            </a:pPr>
            <a:r>
              <a:rPr lang="en-US" dirty="0"/>
              <a:t>A. loan</a:t>
            </a:r>
          </a:p>
          <a:p>
            <a:pPr marL="0" indent="0">
              <a:buNone/>
            </a:pPr>
            <a:r>
              <a:rPr lang="en-US" dirty="0"/>
              <a:t>B. scholarship</a:t>
            </a:r>
          </a:p>
          <a:p>
            <a:pPr marL="0" indent="0">
              <a:buNone/>
            </a:pPr>
            <a:r>
              <a:rPr lang="en-US" dirty="0"/>
              <a:t>C. grant</a:t>
            </a:r>
          </a:p>
          <a:p>
            <a:pPr marL="0" indent="0">
              <a:buNone/>
            </a:pPr>
            <a:r>
              <a:rPr lang="en-US" dirty="0"/>
              <a:t>D. work study</a:t>
            </a:r>
          </a:p>
        </p:txBody>
      </p:sp>
    </p:spTree>
    <p:extLst>
      <p:ext uri="{BB962C8B-B14F-4D97-AF65-F5344CB8AC3E}">
        <p14:creationId xmlns:p14="http://schemas.microsoft.com/office/powerpoint/2010/main" val="1944726236"/>
      </p:ext>
    </p:extLst>
  </p:cSld>
  <p:clrMapOvr>
    <a:masterClrMapping/>
  </p:clrMapOvr>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387. Which of the following is a federal health insurance program for those 65 and older and certain disabled people?</a:t>
            </a:r>
          </a:p>
          <a:p>
            <a:pPr marL="0" indent="0">
              <a:buNone/>
            </a:pPr>
            <a:r>
              <a:rPr lang="en-US" dirty="0"/>
              <a:t>A. Welfare Program</a:t>
            </a:r>
          </a:p>
          <a:p>
            <a:pPr marL="0" indent="0">
              <a:buNone/>
            </a:pPr>
            <a:r>
              <a:rPr lang="en-US" dirty="0"/>
              <a:t>B. Veterans Affairs</a:t>
            </a:r>
          </a:p>
          <a:p>
            <a:pPr marL="0" indent="0">
              <a:buNone/>
            </a:pPr>
            <a:r>
              <a:rPr lang="en-US" dirty="0"/>
              <a:t>C. Medicaid Program</a:t>
            </a:r>
          </a:p>
          <a:p>
            <a:pPr marL="0" indent="0">
              <a:buNone/>
            </a:pPr>
            <a:r>
              <a:rPr lang="en-US" dirty="0"/>
              <a:t>D. Medicare Program</a:t>
            </a:r>
          </a:p>
        </p:txBody>
      </p:sp>
    </p:spTree>
    <p:extLst>
      <p:ext uri="{BB962C8B-B14F-4D97-AF65-F5344CB8AC3E}">
        <p14:creationId xmlns:p14="http://schemas.microsoft.com/office/powerpoint/2010/main" val="526922774"/>
      </p:ext>
    </p:extLst>
  </p:cSld>
  <p:clrMapOvr>
    <a:masterClrMapping/>
  </p:clrMapOvr>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normAutofit/>
          </a:bodyPr>
          <a:lstStyle/>
          <a:p>
            <a:pPr algn="ctr"/>
            <a:r>
              <a:rPr lang="en-US" sz="4000" dirty="0">
                <a:solidFill>
                  <a:srgbClr val="00B050"/>
                </a:solidFill>
              </a:rPr>
              <a:t>Problem 74. Government Health Insurance For All</a:t>
            </a:r>
            <a:endParaRPr lang="en-US" sz="4000" dirty="0"/>
          </a:p>
        </p:txBody>
      </p:sp>
      <p:sp>
        <p:nvSpPr>
          <p:cNvPr id="3" name="Content Placeholder 2"/>
          <p:cNvSpPr>
            <a:spLocks noGrp="1"/>
          </p:cNvSpPr>
          <p:nvPr>
            <p:ph idx="1"/>
          </p:nvPr>
        </p:nvSpPr>
        <p:spPr>
          <a:xfrm>
            <a:off x="0" y="1609344"/>
            <a:ext cx="12192000" cy="5248656"/>
          </a:xfrm>
        </p:spPr>
        <p:txBody>
          <a:bodyPr/>
          <a:lstStyle/>
          <a:p>
            <a:pPr marL="457200" lvl="0" indent="-457200">
              <a:buFont typeface="+mj-lt"/>
              <a:buAutoNum type="arabicPeriod"/>
            </a:pPr>
            <a:r>
              <a:rPr lang="en-US" dirty="0"/>
              <a:t>Should government provide health care coverage to Americans who do not qualify for Medicaid and cannot afford to buy health insurance? Explain.</a:t>
            </a:r>
          </a:p>
          <a:p>
            <a:pPr marL="457200" lvl="0" indent="-457200">
              <a:buFont typeface="+mj-lt"/>
              <a:buAutoNum type="arabicPeriod"/>
            </a:pPr>
            <a:r>
              <a:rPr lang="en-US" dirty="0"/>
              <a:t>Should government ensure that all children receive health care, regardless of family income? How could this affect taxpayers? What other costs might we face if we do not ensure that children get adequate health care? Explain.</a:t>
            </a:r>
          </a:p>
        </p:txBody>
      </p:sp>
    </p:spTree>
    <p:extLst>
      <p:ext uri="{BB962C8B-B14F-4D97-AF65-F5344CB8AC3E}">
        <p14:creationId xmlns:p14="http://schemas.microsoft.com/office/powerpoint/2010/main" val="1128002728"/>
      </p:ext>
    </p:extLst>
  </p:cSld>
  <p:clrMapOvr>
    <a:masterClrMapping/>
  </p:clrMapOvr>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993"/>
            <a:ext cx="12192000" cy="1609344"/>
          </a:xfrm>
        </p:spPr>
        <p:txBody>
          <a:bodyPr>
            <a:normAutofit/>
          </a:bodyPr>
          <a:lstStyle/>
          <a:p>
            <a:pPr algn="ctr"/>
            <a:r>
              <a:rPr lang="en-US" dirty="0">
                <a:solidFill>
                  <a:srgbClr val="00B050"/>
                </a:solidFill>
              </a:rPr>
              <a:t>Problem 75. Free College</a:t>
            </a:r>
          </a:p>
        </p:txBody>
      </p:sp>
      <p:sp>
        <p:nvSpPr>
          <p:cNvPr id="3" name="Content Placeholder 2"/>
          <p:cNvSpPr>
            <a:spLocks noGrp="1"/>
          </p:cNvSpPr>
          <p:nvPr>
            <p:ph idx="1"/>
          </p:nvPr>
        </p:nvSpPr>
        <p:spPr>
          <a:xfrm>
            <a:off x="0" y="1562688"/>
            <a:ext cx="12192000" cy="5276649"/>
          </a:xfrm>
        </p:spPr>
        <p:txBody>
          <a:bodyPr/>
          <a:lstStyle/>
          <a:p>
            <a:pPr marL="0" indent="0">
              <a:buNone/>
            </a:pPr>
            <a:r>
              <a:rPr lang="en-US" dirty="0"/>
              <a:t>While all states provide a free elementary and secondary education for children, the government does not usually pay for students to attend college and pursue a higher education.</a:t>
            </a:r>
          </a:p>
          <a:p>
            <a:pPr marL="457200" lvl="0" indent="-457200">
              <a:buFont typeface="+mj-lt"/>
              <a:buAutoNum type="arabicPeriod"/>
            </a:pPr>
            <a:r>
              <a:rPr lang="en-US" dirty="0"/>
              <a:t>Should the state or federal government provide a free college education to all Americans? Why or why not?</a:t>
            </a:r>
          </a:p>
          <a:p>
            <a:pPr marL="457200" lvl="0" indent="-457200">
              <a:buFont typeface="+mj-lt"/>
              <a:buAutoNum type="arabicPeriod"/>
            </a:pPr>
            <a:r>
              <a:rPr lang="en-US" dirty="0"/>
              <a:t>Should students from poor families pay less tuition or get guaranteed loans at lower interest rates? Explain.</a:t>
            </a:r>
          </a:p>
          <a:p>
            <a:pPr marL="457200" lvl="0" indent="-457200">
              <a:buFont typeface="+mj-lt"/>
              <a:buAutoNum type="arabicPeriod"/>
            </a:pPr>
            <a:r>
              <a:rPr lang="en-US" dirty="0"/>
              <a:t>Should the state or federal government pay college expenses for students who are willing to prepare for careers in which there is a shortage of qualified workers? If so, for how long should the graduate be required to work in that kind of job?</a:t>
            </a:r>
          </a:p>
          <a:p>
            <a:pPr marL="457200" lvl="0" indent="-457200">
              <a:buFont typeface="+mj-lt"/>
              <a:buAutoNum type="arabicPeriod"/>
            </a:pPr>
            <a:r>
              <a:rPr lang="en-US" dirty="0"/>
              <a:t>What is an appropriate penalty for a graduate who does not make the required payments on his or her guaranteed student loan? Explain your answer.</a:t>
            </a:r>
          </a:p>
          <a:p>
            <a:endParaRPr lang="en-US" dirty="0"/>
          </a:p>
        </p:txBody>
      </p:sp>
    </p:spTree>
    <p:extLst>
      <p:ext uri="{BB962C8B-B14F-4D97-AF65-F5344CB8AC3E}">
        <p14:creationId xmlns:p14="http://schemas.microsoft.com/office/powerpoint/2010/main" val="3665940583"/>
      </p:ext>
    </p:extLst>
  </p:cSld>
  <p:clrMapOvr>
    <a:masterClrMapping/>
  </p:clrMapOvr>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Day 64. Objectives</a:t>
            </a:r>
          </a:p>
        </p:txBody>
      </p:sp>
      <p:sp>
        <p:nvSpPr>
          <p:cNvPr id="3" name="Content Placeholder 2"/>
          <p:cNvSpPr>
            <a:spLocks noGrp="1"/>
          </p:cNvSpPr>
          <p:nvPr>
            <p:ph idx="1"/>
          </p:nvPr>
        </p:nvSpPr>
        <p:spPr>
          <a:xfrm>
            <a:off x="0" y="1609344"/>
            <a:ext cx="12192000" cy="5248656"/>
          </a:xfrm>
        </p:spPr>
        <p:txBody>
          <a:bodyPr/>
          <a:lstStyle/>
          <a:p>
            <a:pPr lvl="1"/>
            <a:r>
              <a:rPr lang="en-US" dirty="0"/>
              <a:t>Students will be able to:</a:t>
            </a:r>
          </a:p>
          <a:p>
            <a:pPr lvl="2"/>
            <a:r>
              <a:rPr lang="en-US" dirty="0"/>
              <a:t>Explain the purposes of estate planning;</a:t>
            </a:r>
          </a:p>
          <a:p>
            <a:pPr lvl="2"/>
            <a:r>
              <a:rPr lang="en-US" dirty="0"/>
              <a:t>Summarize the law of intestate succession in Massachusetts when the decedent dies without a will;</a:t>
            </a:r>
          </a:p>
          <a:p>
            <a:pPr lvl="2"/>
            <a:r>
              <a:rPr lang="en-US" dirty="0"/>
              <a:t>Define the term will and identify the different types of gifts that can be made by the decedent in a will;</a:t>
            </a:r>
          </a:p>
          <a:p>
            <a:pPr lvl="2"/>
            <a:r>
              <a:rPr lang="en-US" dirty="0"/>
              <a:t>Explain the role of the probate court and the job of the executor or administrator in settlement of an estate;</a:t>
            </a:r>
          </a:p>
          <a:p>
            <a:pPr lvl="2"/>
            <a:r>
              <a:rPr lang="en-US" dirty="0"/>
              <a:t>Explain the legal requirements in making a valid will; and</a:t>
            </a:r>
          </a:p>
          <a:p>
            <a:pPr lvl="2"/>
            <a:r>
              <a:rPr lang="en-US" dirty="0"/>
              <a:t>List and define the other common estate planning documents: trusts, powers of attorney, and health care proxies.</a:t>
            </a:r>
          </a:p>
          <a:p>
            <a:pPr lvl="2"/>
            <a:endParaRPr lang="en-US" dirty="0"/>
          </a:p>
        </p:txBody>
      </p:sp>
    </p:spTree>
    <p:extLst>
      <p:ext uri="{BB962C8B-B14F-4D97-AF65-F5344CB8AC3E}">
        <p14:creationId xmlns:p14="http://schemas.microsoft.com/office/powerpoint/2010/main" val="572501701"/>
      </p:ext>
    </p:extLst>
  </p:cSld>
  <p:clrMapOvr>
    <a:masterClrMapping/>
  </p:clrMapOvr>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Death</a:t>
            </a:r>
          </a:p>
        </p:txBody>
      </p:sp>
      <p:sp>
        <p:nvSpPr>
          <p:cNvPr id="3" name="Content Placeholder 2"/>
          <p:cNvSpPr>
            <a:spLocks noGrp="1"/>
          </p:cNvSpPr>
          <p:nvPr>
            <p:ph idx="1"/>
          </p:nvPr>
        </p:nvSpPr>
        <p:spPr>
          <a:xfrm>
            <a:off x="0" y="1631934"/>
            <a:ext cx="12192000" cy="5226065"/>
          </a:xfrm>
        </p:spPr>
        <p:txBody>
          <a:bodyPr/>
          <a:lstStyle/>
          <a:p>
            <a:r>
              <a:rPr lang="en-US" dirty="0"/>
              <a:t>Death is inevitable- the law plays a role in death and in preparing for death.</a:t>
            </a:r>
          </a:p>
          <a:p>
            <a:r>
              <a:rPr lang="en-US" dirty="0"/>
              <a:t>By law title to a person’s property must pass to someone else.</a:t>
            </a:r>
          </a:p>
          <a:p>
            <a:pPr lvl="1"/>
            <a:r>
              <a:rPr lang="en-US" b="1" u="sng" dirty="0">
                <a:solidFill>
                  <a:srgbClr val="002060"/>
                </a:solidFill>
              </a:rPr>
              <a:t>Decedent</a:t>
            </a:r>
            <a:r>
              <a:rPr lang="en-US" b="1" dirty="0">
                <a:solidFill>
                  <a:srgbClr val="002060"/>
                </a:solidFill>
              </a:rPr>
              <a:t>- deceased person.</a:t>
            </a:r>
          </a:p>
          <a:p>
            <a:pPr lvl="1"/>
            <a:r>
              <a:rPr lang="en-US" b="1" u="sng" dirty="0">
                <a:solidFill>
                  <a:srgbClr val="002060"/>
                </a:solidFill>
              </a:rPr>
              <a:t>Heir</a:t>
            </a:r>
            <a:r>
              <a:rPr lang="en-US" b="1" dirty="0">
                <a:solidFill>
                  <a:srgbClr val="002060"/>
                </a:solidFill>
              </a:rPr>
              <a:t>- persons designated by law to receive the estate of a decedent who leaves no will.</a:t>
            </a:r>
          </a:p>
          <a:p>
            <a:r>
              <a:rPr lang="en-US" b="1" u="sng" dirty="0">
                <a:solidFill>
                  <a:srgbClr val="002060"/>
                </a:solidFill>
              </a:rPr>
              <a:t>Estate</a:t>
            </a:r>
            <a:r>
              <a:rPr lang="en-US" b="1" dirty="0">
                <a:solidFill>
                  <a:srgbClr val="002060"/>
                </a:solidFill>
              </a:rPr>
              <a:t> Planning- the process of arranging a person’s property and estate</a:t>
            </a:r>
            <a:r>
              <a:rPr lang="en-US" dirty="0"/>
              <a:t>, taking into account the laws of wills, taxes, insurance, property, and trusts so as to gain maximum benefit of all laws while </a:t>
            </a:r>
            <a:r>
              <a:rPr lang="en-US" b="1" dirty="0">
                <a:solidFill>
                  <a:srgbClr val="002060"/>
                </a:solidFill>
              </a:rPr>
              <a:t>carrying out the person’s wishes and disposition of his property upon death. </a:t>
            </a:r>
            <a:r>
              <a:rPr lang="en-US" dirty="0"/>
              <a:t>Some goals include:</a:t>
            </a:r>
            <a:endParaRPr lang="en-US" b="1" dirty="0"/>
          </a:p>
          <a:p>
            <a:pPr lvl="1"/>
            <a:r>
              <a:rPr lang="en-US" dirty="0"/>
              <a:t>Provide for the financial needs of the planner and his family while alive;</a:t>
            </a:r>
          </a:p>
          <a:p>
            <a:pPr lvl="1"/>
            <a:r>
              <a:rPr lang="en-US" dirty="0"/>
              <a:t>Reflect the wishes of the planner upon death;</a:t>
            </a:r>
          </a:p>
          <a:p>
            <a:pPr lvl="1"/>
            <a:r>
              <a:rPr lang="en-US" dirty="0"/>
              <a:t>Minimize or avoid death taxes; and</a:t>
            </a:r>
          </a:p>
          <a:p>
            <a:pPr lvl="1"/>
            <a:r>
              <a:rPr lang="en-US" dirty="0"/>
              <a:t>Reduce the delays, costs, and publicity of probate (proving the validity of the will and administering the estate upon death).</a:t>
            </a:r>
          </a:p>
        </p:txBody>
      </p:sp>
    </p:spTree>
    <p:extLst>
      <p:ext uri="{BB962C8B-B14F-4D97-AF65-F5344CB8AC3E}">
        <p14:creationId xmlns:p14="http://schemas.microsoft.com/office/powerpoint/2010/main" val="2006819802"/>
      </p:ext>
    </p:extLst>
  </p:cSld>
  <p:clrMapOvr>
    <a:masterClrMapping/>
  </p:clrMapOvr>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965"/>
            <a:ext cx="12192000" cy="1609344"/>
          </a:xfrm>
        </p:spPr>
        <p:txBody>
          <a:bodyPr/>
          <a:lstStyle/>
          <a:p>
            <a:pPr algn="ctr"/>
            <a:r>
              <a:rPr lang="en-US" dirty="0"/>
              <a:t>Laws of Intestate Succession</a:t>
            </a:r>
          </a:p>
        </p:txBody>
      </p:sp>
      <p:sp>
        <p:nvSpPr>
          <p:cNvPr id="3" name="Content Placeholder 2"/>
          <p:cNvSpPr>
            <a:spLocks noGrp="1"/>
          </p:cNvSpPr>
          <p:nvPr>
            <p:ph idx="1"/>
          </p:nvPr>
        </p:nvSpPr>
        <p:spPr>
          <a:xfrm>
            <a:off x="0" y="1618309"/>
            <a:ext cx="12192000" cy="5239691"/>
          </a:xfrm>
        </p:spPr>
        <p:txBody>
          <a:bodyPr>
            <a:normAutofit fontScale="62500" lnSpcReduction="20000"/>
          </a:bodyPr>
          <a:lstStyle/>
          <a:p>
            <a:r>
              <a:rPr lang="en-US" b="1" dirty="0">
                <a:solidFill>
                  <a:srgbClr val="002060"/>
                </a:solidFill>
              </a:rPr>
              <a:t>Laws of </a:t>
            </a:r>
            <a:r>
              <a:rPr lang="en-US" b="1" u="sng" dirty="0">
                <a:solidFill>
                  <a:srgbClr val="002060"/>
                </a:solidFill>
              </a:rPr>
              <a:t>Intestacy</a:t>
            </a:r>
            <a:r>
              <a:rPr lang="en-US" b="1" dirty="0">
                <a:solidFill>
                  <a:srgbClr val="002060"/>
                </a:solidFill>
              </a:rPr>
              <a:t>- statutory rules for the distribution among heirs of the estate of a decedent who has died leaving no will (intestate)</a:t>
            </a:r>
            <a:r>
              <a:rPr lang="en-US" b="1" dirty="0"/>
              <a:t>, which vary from state to state.</a:t>
            </a:r>
          </a:p>
          <a:p>
            <a:r>
              <a:rPr lang="en-US" b="1" dirty="0"/>
              <a:t>Order of </a:t>
            </a:r>
            <a:r>
              <a:rPr lang="en-US" b="1" u="sng" dirty="0"/>
              <a:t>Intestate Succession </a:t>
            </a:r>
            <a:r>
              <a:rPr lang="en-US" b="1" dirty="0"/>
              <a:t>in Massachusetts (MGLA C. 190B § 2) </a:t>
            </a:r>
            <a:r>
              <a:rPr lang="en-US" b="1" dirty="0">
                <a:solidFill>
                  <a:srgbClr val="002060"/>
                </a:solidFill>
              </a:rPr>
              <a:t>after Debts are paid:</a:t>
            </a:r>
          </a:p>
          <a:p>
            <a:pPr lvl="1"/>
            <a:r>
              <a:rPr lang="en-US" b="1" dirty="0"/>
              <a:t>If you have a </a:t>
            </a:r>
            <a:r>
              <a:rPr lang="en-US" b="1" dirty="0">
                <a:solidFill>
                  <a:srgbClr val="002060"/>
                </a:solidFill>
              </a:rPr>
              <a:t>Spouse &amp; Children:</a:t>
            </a:r>
          </a:p>
          <a:p>
            <a:pPr lvl="2"/>
            <a:r>
              <a:rPr lang="en-US" b="1" dirty="0">
                <a:solidFill>
                  <a:srgbClr val="002060"/>
                </a:solidFill>
              </a:rPr>
              <a:t>Spouse gets 50% and</a:t>
            </a:r>
          </a:p>
          <a:p>
            <a:pPr lvl="2"/>
            <a:r>
              <a:rPr lang="en-US" b="1" dirty="0">
                <a:solidFill>
                  <a:srgbClr val="002060"/>
                </a:solidFill>
              </a:rPr>
              <a:t>Children share 50%.</a:t>
            </a:r>
          </a:p>
          <a:p>
            <a:pPr lvl="1"/>
            <a:r>
              <a:rPr lang="en-US" b="1" dirty="0"/>
              <a:t>If you have </a:t>
            </a:r>
            <a:r>
              <a:rPr lang="en-US" b="1" dirty="0">
                <a:solidFill>
                  <a:srgbClr val="002060"/>
                </a:solidFill>
              </a:rPr>
              <a:t>Children but no Spouse:</a:t>
            </a:r>
          </a:p>
          <a:p>
            <a:pPr lvl="2"/>
            <a:r>
              <a:rPr lang="en-US" b="1" dirty="0">
                <a:solidFill>
                  <a:srgbClr val="002060"/>
                </a:solidFill>
              </a:rPr>
              <a:t>Children share 100%.</a:t>
            </a:r>
          </a:p>
          <a:p>
            <a:pPr lvl="1"/>
            <a:r>
              <a:rPr lang="en-US" b="1" dirty="0"/>
              <a:t>If you have a </a:t>
            </a:r>
            <a:r>
              <a:rPr lang="en-US" b="1" dirty="0">
                <a:solidFill>
                  <a:srgbClr val="002060"/>
                </a:solidFill>
              </a:rPr>
              <a:t>Spouse but no Children or Parents:</a:t>
            </a:r>
          </a:p>
          <a:p>
            <a:pPr lvl="2"/>
            <a:r>
              <a:rPr lang="en-US" b="1" dirty="0">
                <a:solidFill>
                  <a:srgbClr val="002060"/>
                </a:solidFill>
              </a:rPr>
              <a:t>Spouse gets 100%.</a:t>
            </a:r>
          </a:p>
          <a:p>
            <a:pPr lvl="1"/>
            <a:r>
              <a:rPr lang="en-US" dirty="0"/>
              <a:t>If you have a Spouse and Parents but no Children:</a:t>
            </a:r>
          </a:p>
          <a:p>
            <a:pPr lvl="2"/>
            <a:r>
              <a:rPr lang="en-US" dirty="0"/>
              <a:t>Spouse gets the first $200,000 plus 50% of the balance and</a:t>
            </a:r>
          </a:p>
          <a:p>
            <a:pPr lvl="2"/>
            <a:r>
              <a:rPr lang="en-US" dirty="0"/>
              <a:t>Parent(s) get 50% of the balance.</a:t>
            </a:r>
          </a:p>
          <a:p>
            <a:pPr lvl="1"/>
            <a:r>
              <a:rPr lang="en-US" dirty="0"/>
              <a:t>If you have Parents but no Spouse or Children:</a:t>
            </a:r>
          </a:p>
          <a:p>
            <a:pPr lvl="2"/>
            <a:r>
              <a:rPr lang="en-US" dirty="0"/>
              <a:t>Parents share 100%.</a:t>
            </a:r>
          </a:p>
          <a:p>
            <a:pPr lvl="1"/>
            <a:r>
              <a:rPr lang="en-US" dirty="0"/>
              <a:t>If you have Siblings but no Spouse, Children, or Parents:</a:t>
            </a:r>
          </a:p>
          <a:p>
            <a:pPr lvl="2"/>
            <a:r>
              <a:rPr lang="en-US" dirty="0"/>
              <a:t>Siblings share 100%.</a:t>
            </a:r>
          </a:p>
          <a:p>
            <a:r>
              <a:rPr lang="en-US" dirty="0"/>
              <a:t>Status</a:t>
            </a:r>
          </a:p>
          <a:p>
            <a:pPr lvl="1"/>
            <a:r>
              <a:rPr lang="en-US" b="1" dirty="0">
                <a:solidFill>
                  <a:srgbClr val="002060"/>
                </a:solidFill>
              </a:rPr>
              <a:t>Biological children = children.</a:t>
            </a:r>
          </a:p>
          <a:p>
            <a:pPr lvl="1"/>
            <a:r>
              <a:rPr lang="en-US" b="1" dirty="0">
                <a:solidFill>
                  <a:srgbClr val="002060"/>
                </a:solidFill>
              </a:rPr>
              <a:t>Adopted children = children.</a:t>
            </a:r>
          </a:p>
          <a:p>
            <a:pPr lvl="1"/>
            <a:r>
              <a:rPr lang="en-US" b="1" dirty="0">
                <a:solidFill>
                  <a:srgbClr val="002060"/>
                </a:solidFill>
              </a:rPr>
              <a:t>Posthumous children (conceived by you but not born until you are dead) = children.</a:t>
            </a:r>
          </a:p>
          <a:p>
            <a:pPr lvl="1"/>
            <a:r>
              <a:rPr lang="en-US" b="1" dirty="0">
                <a:solidFill>
                  <a:srgbClr val="002060"/>
                </a:solidFill>
              </a:rPr>
              <a:t>Children born outside of marriage (but where paternity is established) = children.</a:t>
            </a:r>
          </a:p>
          <a:p>
            <a:pPr lvl="1"/>
            <a:r>
              <a:rPr lang="en-US" b="1" dirty="0"/>
              <a:t>Grandchildren only receive if a child pre-deceases the decedent.</a:t>
            </a:r>
          </a:p>
          <a:p>
            <a:pPr lvl="1"/>
            <a:r>
              <a:rPr lang="en-US" b="1" dirty="0">
                <a:solidFill>
                  <a:srgbClr val="002060"/>
                </a:solidFill>
              </a:rPr>
              <a:t>Half-relatives = whole relatives.</a:t>
            </a:r>
          </a:p>
          <a:p>
            <a:r>
              <a:rPr lang="en-US" b="1" u="sng" dirty="0">
                <a:solidFill>
                  <a:srgbClr val="002060"/>
                </a:solidFill>
              </a:rPr>
              <a:t>Escheat</a:t>
            </a:r>
            <a:r>
              <a:rPr lang="en-US" b="1" dirty="0">
                <a:solidFill>
                  <a:srgbClr val="002060"/>
                </a:solidFill>
              </a:rPr>
              <a:t> to state- property only escheats to the state if you do not have any relatives.</a:t>
            </a:r>
          </a:p>
        </p:txBody>
      </p:sp>
    </p:spTree>
    <p:extLst>
      <p:ext uri="{BB962C8B-B14F-4D97-AF65-F5344CB8AC3E}">
        <p14:creationId xmlns:p14="http://schemas.microsoft.com/office/powerpoint/2010/main" val="32126311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Settling Disputes: Outside of Court</a:t>
            </a:r>
          </a:p>
        </p:txBody>
      </p:sp>
      <p:sp>
        <p:nvSpPr>
          <p:cNvPr id="3" name="Content Placeholder 2"/>
          <p:cNvSpPr>
            <a:spLocks noGrp="1"/>
          </p:cNvSpPr>
          <p:nvPr>
            <p:ph idx="1"/>
          </p:nvPr>
        </p:nvSpPr>
        <p:spPr>
          <a:xfrm>
            <a:off x="0" y="1609344"/>
            <a:ext cx="12192000" cy="5248656"/>
          </a:xfrm>
        </p:spPr>
        <p:txBody>
          <a:bodyPr/>
          <a:lstStyle/>
          <a:p>
            <a:r>
              <a:rPr lang="en-US" b="1" u="sng" dirty="0">
                <a:solidFill>
                  <a:srgbClr val="002060"/>
                </a:solidFill>
              </a:rPr>
              <a:t>Disadvantages of Court</a:t>
            </a:r>
          </a:p>
          <a:p>
            <a:pPr lvl="1"/>
            <a:r>
              <a:rPr lang="en-US" b="1" dirty="0"/>
              <a:t>time-consuming;</a:t>
            </a:r>
          </a:p>
          <a:p>
            <a:pPr lvl="1"/>
            <a:r>
              <a:rPr lang="en-US" b="1" dirty="0"/>
              <a:t>expensive; and</a:t>
            </a:r>
          </a:p>
          <a:p>
            <a:pPr lvl="1"/>
            <a:r>
              <a:rPr lang="en-US" b="1" dirty="0"/>
              <a:t>stress</a:t>
            </a:r>
            <a:r>
              <a:rPr lang="en-US" dirty="0"/>
              <a:t> &amp; other emotions.</a:t>
            </a:r>
          </a:p>
          <a:p>
            <a:r>
              <a:rPr lang="en-US" b="1" dirty="0">
                <a:solidFill>
                  <a:srgbClr val="002060"/>
                </a:solidFill>
              </a:rPr>
              <a:t>80-90%</a:t>
            </a:r>
            <a:r>
              <a:rPr lang="en-US" b="1" dirty="0"/>
              <a:t> of disputes are resolved </a:t>
            </a:r>
            <a:r>
              <a:rPr lang="en-US" b="1" dirty="0">
                <a:solidFill>
                  <a:srgbClr val="002060"/>
                </a:solidFill>
              </a:rPr>
              <a:t>outside of court.</a:t>
            </a:r>
          </a:p>
          <a:p>
            <a:r>
              <a:rPr lang="en-US" dirty="0"/>
              <a:t>Other </a:t>
            </a:r>
            <a:r>
              <a:rPr lang="en-US" b="1" dirty="0">
                <a:solidFill>
                  <a:srgbClr val="002060"/>
                </a:solidFill>
              </a:rPr>
              <a:t>methods of </a:t>
            </a:r>
            <a:r>
              <a:rPr lang="en-US" b="1" u="sng" dirty="0">
                <a:solidFill>
                  <a:srgbClr val="002060"/>
                </a:solidFill>
              </a:rPr>
              <a:t>dispute resolution</a:t>
            </a:r>
          </a:p>
          <a:p>
            <a:pPr lvl="1"/>
            <a:r>
              <a:rPr lang="en-US" b="1" u="sng" dirty="0">
                <a:solidFill>
                  <a:srgbClr val="002060"/>
                </a:solidFill>
              </a:rPr>
              <a:t>negotiation</a:t>
            </a:r>
            <a:r>
              <a:rPr lang="en-US" dirty="0"/>
              <a:t>;</a:t>
            </a:r>
          </a:p>
          <a:p>
            <a:pPr lvl="1"/>
            <a:r>
              <a:rPr lang="en-US" b="1" u="sng" dirty="0">
                <a:solidFill>
                  <a:srgbClr val="002060"/>
                </a:solidFill>
              </a:rPr>
              <a:t>arbitration</a:t>
            </a:r>
            <a:r>
              <a:rPr lang="en-US" dirty="0">
                <a:solidFill>
                  <a:srgbClr val="002060"/>
                </a:solidFill>
              </a:rPr>
              <a:t>;</a:t>
            </a:r>
            <a:r>
              <a:rPr lang="en-US" dirty="0"/>
              <a:t> and</a:t>
            </a:r>
            <a:endParaRPr lang="en-US" dirty="0">
              <a:solidFill>
                <a:srgbClr val="002060"/>
              </a:solidFill>
            </a:endParaRPr>
          </a:p>
          <a:p>
            <a:pPr lvl="1"/>
            <a:r>
              <a:rPr lang="en-US" b="1" u="sng" dirty="0">
                <a:solidFill>
                  <a:srgbClr val="002060"/>
                </a:solidFill>
              </a:rPr>
              <a:t>mediation</a:t>
            </a:r>
            <a:r>
              <a:rPr lang="en-US" dirty="0"/>
              <a:t>.</a:t>
            </a:r>
          </a:p>
        </p:txBody>
      </p:sp>
    </p:spTree>
    <p:extLst>
      <p:ext uri="{BB962C8B-B14F-4D97-AF65-F5344CB8AC3E}">
        <p14:creationId xmlns:p14="http://schemas.microsoft.com/office/powerpoint/2010/main" val="2984553680"/>
      </p:ext>
    </p:extLst>
  </p:cSld>
  <p:clrMapOvr>
    <a:masterClrMapping/>
  </p:clrMapOvr>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268"/>
            <a:ext cx="12192000" cy="1609344"/>
          </a:xfrm>
        </p:spPr>
        <p:txBody>
          <a:bodyPr/>
          <a:lstStyle/>
          <a:p>
            <a:pPr algn="ctr"/>
            <a:r>
              <a:rPr lang="en-US" dirty="0"/>
              <a:t>Wills</a:t>
            </a:r>
          </a:p>
        </p:txBody>
      </p:sp>
      <p:sp>
        <p:nvSpPr>
          <p:cNvPr id="3" name="Content Placeholder 2"/>
          <p:cNvSpPr>
            <a:spLocks noGrp="1"/>
          </p:cNvSpPr>
          <p:nvPr>
            <p:ph idx="1"/>
          </p:nvPr>
        </p:nvSpPr>
        <p:spPr>
          <a:xfrm>
            <a:off x="0" y="1622612"/>
            <a:ext cx="12192000" cy="5235388"/>
          </a:xfrm>
        </p:spPr>
        <p:txBody>
          <a:bodyPr>
            <a:normAutofit lnSpcReduction="10000"/>
          </a:bodyPr>
          <a:lstStyle/>
          <a:p>
            <a:r>
              <a:rPr lang="en-US" b="1" u="sng" dirty="0">
                <a:solidFill>
                  <a:srgbClr val="002060"/>
                </a:solidFill>
              </a:rPr>
              <a:t>Will</a:t>
            </a:r>
            <a:r>
              <a:rPr lang="en-US" b="1" dirty="0">
                <a:solidFill>
                  <a:srgbClr val="002060"/>
                </a:solidFill>
              </a:rPr>
              <a:t>- legal expression of a person’s directions as to how property owned is to be disposed of after death.</a:t>
            </a:r>
          </a:p>
          <a:p>
            <a:pPr lvl="1"/>
            <a:r>
              <a:rPr lang="en-US" b="1" u="sng" dirty="0">
                <a:solidFill>
                  <a:srgbClr val="002060"/>
                </a:solidFill>
              </a:rPr>
              <a:t>Testator</a:t>
            </a:r>
            <a:r>
              <a:rPr lang="en-US" b="1" dirty="0">
                <a:solidFill>
                  <a:srgbClr val="002060"/>
                </a:solidFill>
              </a:rPr>
              <a:t>- a person who dies leaving a valid will.</a:t>
            </a:r>
          </a:p>
          <a:p>
            <a:r>
              <a:rPr lang="en-US" b="1" dirty="0"/>
              <a:t>Types of gifts:</a:t>
            </a:r>
          </a:p>
          <a:p>
            <a:pPr lvl="1"/>
            <a:r>
              <a:rPr lang="en-US" b="1" u="sng" dirty="0">
                <a:solidFill>
                  <a:srgbClr val="002060"/>
                </a:solidFill>
              </a:rPr>
              <a:t>Devise</a:t>
            </a:r>
            <a:r>
              <a:rPr lang="en-US" b="1" dirty="0">
                <a:solidFill>
                  <a:srgbClr val="002060"/>
                </a:solidFill>
              </a:rPr>
              <a:t>- gift of real property </a:t>
            </a:r>
            <a:r>
              <a:rPr lang="en-US" b="1" dirty="0"/>
              <a:t>(land and buildings thereon).</a:t>
            </a:r>
          </a:p>
          <a:p>
            <a:pPr lvl="1"/>
            <a:r>
              <a:rPr lang="en-US" b="1" u="sng" dirty="0">
                <a:solidFill>
                  <a:srgbClr val="002060"/>
                </a:solidFill>
              </a:rPr>
              <a:t>Bequest</a:t>
            </a:r>
            <a:r>
              <a:rPr lang="en-US" b="1" dirty="0">
                <a:solidFill>
                  <a:srgbClr val="002060"/>
                </a:solidFill>
              </a:rPr>
              <a:t>- gift of personal property (personal property = all property other than real property).</a:t>
            </a:r>
          </a:p>
          <a:p>
            <a:pPr lvl="1"/>
            <a:r>
              <a:rPr lang="en-US" b="1" dirty="0"/>
              <a:t>Specific devise or bequest- describes particular property.</a:t>
            </a:r>
          </a:p>
          <a:p>
            <a:pPr lvl="1"/>
            <a:r>
              <a:rPr lang="en-US" b="1" dirty="0"/>
              <a:t>General bequest- general gift of personal property.</a:t>
            </a:r>
          </a:p>
          <a:p>
            <a:pPr lvl="1"/>
            <a:r>
              <a:rPr lang="en-US" b="1" u="sng" dirty="0">
                <a:solidFill>
                  <a:srgbClr val="002060"/>
                </a:solidFill>
              </a:rPr>
              <a:t>Residuary Clause</a:t>
            </a:r>
            <a:r>
              <a:rPr lang="en-US" b="1" dirty="0">
                <a:solidFill>
                  <a:srgbClr val="002060"/>
                </a:solidFill>
              </a:rPr>
              <a:t>- a clause that refers to all other property </a:t>
            </a:r>
            <a:r>
              <a:rPr lang="en-US" b="1" dirty="0"/>
              <a:t>not expressly disposed of and disposes of it in a certain way. </a:t>
            </a:r>
          </a:p>
          <a:p>
            <a:r>
              <a:rPr lang="en-US" b="1" u="sng" dirty="0">
                <a:solidFill>
                  <a:srgbClr val="002060"/>
                </a:solidFill>
              </a:rPr>
              <a:t>Probate Court</a:t>
            </a:r>
            <a:r>
              <a:rPr lang="en-US" b="1" dirty="0">
                <a:solidFill>
                  <a:srgbClr val="002060"/>
                </a:solidFill>
              </a:rPr>
              <a:t> (court that settles wills and laws of intestate succession).</a:t>
            </a:r>
          </a:p>
          <a:p>
            <a:pPr lvl="1"/>
            <a:r>
              <a:rPr lang="en-US" b="1" u="sng" dirty="0">
                <a:solidFill>
                  <a:srgbClr val="002060"/>
                </a:solidFill>
              </a:rPr>
              <a:t>Executor</a:t>
            </a:r>
            <a:r>
              <a:rPr lang="en-US" b="1" dirty="0">
                <a:solidFill>
                  <a:srgbClr val="002060"/>
                </a:solidFill>
              </a:rPr>
              <a:t>- personal representative named in a will.</a:t>
            </a:r>
          </a:p>
          <a:p>
            <a:pPr lvl="1"/>
            <a:r>
              <a:rPr lang="en-US" b="1" dirty="0">
                <a:solidFill>
                  <a:srgbClr val="002060"/>
                </a:solidFill>
              </a:rPr>
              <a:t>Administrator- personal representative appointed by the court </a:t>
            </a:r>
            <a:r>
              <a:rPr lang="en-US" b="1" dirty="0"/>
              <a:t>if the decedent dies intestate or if the decedent fails to name a executor in a will or if the person declines.</a:t>
            </a:r>
          </a:p>
          <a:p>
            <a:r>
              <a:rPr lang="en-US" b="1" dirty="0">
                <a:solidFill>
                  <a:srgbClr val="002060"/>
                </a:solidFill>
              </a:rPr>
              <a:t>A will is </a:t>
            </a:r>
            <a:r>
              <a:rPr lang="en-US" b="1" u="sng" dirty="0">
                <a:solidFill>
                  <a:srgbClr val="002060"/>
                </a:solidFill>
              </a:rPr>
              <a:t>revoked</a:t>
            </a:r>
            <a:r>
              <a:rPr lang="en-US" b="1" dirty="0">
                <a:solidFill>
                  <a:srgbClr val="002060"/>
                </a:solidFill>
              </a:rPr>
              <a:t> if a person destroys it (burning, tearing, canceling, obliterating, or otherwise destroying) or writes a more recent will or codicil (written change to a will).</a:t>
            </a:r>
          </a:p>
          <a:p>
            <a:pPr lvl="1"/>
            <a:endParaRPr lang="en-US" dirty="0"/>
          </a:p>
        </p:txBody>
      </p:sp>
    </p:spTree>
    <p:extLst>
      <p:ext uri="{BB962C8B-B14F-4D97-AF65-F5344CB8AC3E}">
        <p14:creationId xmlns:p14="http://schemas.microsoft.com/office/powerpoint/2010/main" val="205399183"/>
      </p:ext>
    </p:extLst>
  </p:cSld>
  <p:clrMapOvr>
    <a:masterClrMapping/>
  </p:clrMapOvr>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Legal Requirements of Wills</a:t>
            </a:r>
          </a:p>
        </p:txBody>
      </p:sp>
      <p:sp>
        <p:nvSpPr>
          <p:cNvPr id="3" name="Content Placeholder 2"/>
          <p:cNvSpPr>
            <a:spLocks noGrp="1"/>
          </p:cNvSpPr>
          <p:nvPr>
            <p:ph idx="1"/>
          </p:nvPr>
        </p:nvSpPr>
        <p:spPr>
          <a:xfrm>
            <a:off x="0" y="1609344"/>
            <a:ext cx="12192000" cy="5248656"/>
          </a:xfrm>
        </p:spPr>
        <p:txBody>
          <a:bodyPr/>
          <a:lstStyle/>
          <a:p>
            <a:r>
              <a:rPr lang="en-US" dirty="0"/>
              <a:t>1. Testator must have a </a:t>
            </a:r>
            <a:r>
              <a:rPr lang="en-US" b="1" dirty="0"/>
              <a:t>testamentary </a:t>
            </a:r>
            <a:r>
              <a:rPr lang="en-US" b="1" u="sng" dirty="0">
                <a:solidFill>
                  <a:srgbClr val="002060"/>
                </a:solidFill>
              </a:rPr>
              <a:t>capacity</a:t>
            </a:r>
            <a:r>
              <a:rPr lang="en-US" b="1" dirty="0"/>
              <a:t> (legal age and of sound mind);</a:t>
            </a:r>
          </a:p>
          <a:p>
            <a:r>
              <a:rPr lang="en-US" dirty="0"/>
              <a:t>2. Will must be </a:t>
            </a:r>
            <a:r>
              <a:rPr lang="en-US" b="1" dirty="0">
                <a:solidFill>
                  <a:srgbClr val="002060"/>
                </a:solidFill>
              </a:rPr>
              <a:t>in </a:t>
            </a:r>
            <a:r>
              <a:rPr lang="en-US" b="1" u="sng" dirty="0">
                <a:solidFill>
                  <a:srgbClr val="002060"/>
                </a:solidFill>
              </a:rPr>
              <a:t>writing</a:t>
            </a:r>
            <a:r>
              <a:rPr lang="en-US" b="1" dirty="0">
                <a:solidFill>
                  <a:srgbClr val="002060"/>
                </a:solidFill>
              </a:rPr>
              <a:t> </a:t>
            </a:r>
            <a:r>
              <a:rPr lang="en-US" b="1" dirty="0"/>
              <a:t>(can even be on a scrap of paper);</a:t>
            </a:r>
          </a:p>
          <a:p>
            <a:r>
              <a:rPr lang="en-US" dirty="0"/>
              <a:t>3. Will must be </a:t>
            </a:r>
            <a:r>
              <a:rPr lang="en-US" b="1" u="sng" dirty="0">
                <a:solidFill>
                  <a:srgbClr val="002060"/>
                </a:solidFill>
              </a:rPr>
              <a:t>signed</a:t>
            </a:r>
            <a:r>
              <a:rPr lang="en-US" b="1" dirty="0"/>
              <a:t> by the testator;</a:t>
            </a:r>
          </a:p>
          <a:p>
            <a:r>
              <a:rPr lang="en-US" dirty="0"/>
              <a:t>4. Will must be </a:t>
            </a:r>
            <a:r>
              <a:rPr lang="en-US" b="1" u="sng" dirty="0">
                <a:solidFill>
                  <a:srgbClr val="002060"/>
                </a:solidFill>
              </a:rPr>
              <a:t>witnessed</a:t>
            </a:r>
            <a:r>
              <a:rPr lang="en-US" dirty="0"/>
              <a:t> (2 witnesses in Massachusetts and the Notary Public must acknowledge or witness the witnesses); and</a:t>
            </a:r>
          </a:p>
          <a:p>
            <a:r>
              <a:rPr lang="en-US" dirty="0"/>
              <a:t>5. Will must be </a:t>
            </a:r>
            <a:r>
              <a:rPr lang="en-US" b="1" dirty="0"/>
              <a:t>published</a:t>
            </a:r>
            <a:r>
              <a:rPr lang="en-US" dirty="0"/>
              <a:t> (person should say or acknowledge that it is “his last will and testament.”</a:t>
            </a:r>
          </a:p>
          <a:p>
            <a:r>
              <a:rPr lang="en-US" b="1" u="sng" dirty="0">
                <a:solidFill>
                  <a:srgbClr val="002060"/>
                </a:solidFill>
              </a:rPr>
              <a:t>Holographic</a:t>
            </a:r>
            <a:r>
              <a:rPr lang="en-US" b="1" dirty="0">
                <a:solidFill>
                  <a:srgbClr val="002060"/>
                </a:solidFill>
              </a:rPr>
              <a:t> Will Exception- unwitnessed self-prepared will, signed, and dated in the person’s handwriting</a:t>
            </a:r>
            <a:r>
              <a:rPr lang="en-US" dirty="0">
                <a:solidFill>
                  <a:srgbClr val="002060"/>
                </a:solidFill>
              </a:rPr>
              <a:t> </a:t>
            </a:r>
            <a:r>
              <a:rPr lang="en-US" dirty="0"/>
              <a:t>(ex. man who is lost in the wilderness and about to die).</a:t>
            </a:r>
          </a:p>
        </p:txBody>
      </p:sp>
    </p:spTree>
    <p:extLst>
      <p:ext uri="{BB962C8B-B14F-4D97-AF65-F5344CB8AC3E}">
        <p14:creationId xmlns:p14="http://schemas.microsoft.com/office/powerpoint/2010/main" val="1768236235"/>
      </p:ext>
    </p:extLst>
  </p:cSld>
  <p:clrMapOvr>
    <a:masterClrMapping/>
  </p:clrMapOvr>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Other Common Estate Planning Documents</a:t>
            </a:r>
          </a:p>
        </p:txBody>
      </p:sp>
      <p:sp>
        <p:nvSpPr>
          <p:cNvPr id="3" name="Content Placeholder 2"/>
          <p:cNvSpPr>
            <a:spLocks noGrp="1"/>
          </p:cNvSpPr>
          <p:nvPr>
            <p:ph idx="1"/>
          </p:nvPr>
        </p:nvSpPr>
        <p:spPr>
          <a:xfrm>
            <a:off x="0" y="1609344"/>
            <a:ext cx="12192000" cy="5248656"/>
          </a:xfrm>
        </p:spPr>
        <p:txBody>
          <a:bodyPr/>
          <a:lstStyle/>
          <a:p>
            <a:r>
              <a:rPr lang="en-US" b="1" u="sng" dirty="0">
                <a:solidFill>
                  <a:srgbClr val="002060"/>
                </a:solidFill>
              </a:rPr>
              <a:t>Trust</a:t>
            </a:r>
            <a:r>
              <a:rPr lang="en-US" b="1" dirty="0">
                <a:solidFill>
                  <a:srgbClr val="002060"/>
                </a:solidFill>
              </a:rPr>
              <a:t>- legal relationship in which one party transfers legal title in property to a second party (</a:t>
            </a:r>
            <a:r>
              <a:rPr lang="en-US" b="1" u="sng" dirty="0">
                <a:solidFill>
                  <a:srgbClr val="002060"/>
                </a:solidFill>
              </a:rPr>
              <a:t>trustee</a:t>
            </a:r>
            <a:r>
              <a:rPr lang="en-US" b="1" dirty="0">
                <a:solidFill>
                  <a:srgbClr val="002060"/>
                </a:solidFill>
              </a:rPr>
              <a:t>) for the benefit of a third party (</a:t>
            </a:r>
            <a:r>
              <a:rPr lang="en-US" b="1" u="sng" dirty="0">
                <a:solidFill>
                  <a:srgbClr val="002060"/>
                </a:solidFill>
              </a:rPr>
              <a:t>beneficiary</a:t>
            </a:r>
            <a:r>
              <a:rPr lang="en-US" b="1" dirty="0">
                <a:solidFill>
                  <a:srgbClr val="002060"/>
                </a:solidFill>
              </a:rPr>
              <a:t>).</a:t>
            </a:r>
          </a:p>
          <a:p>
            <a:r>
              <a:rPr lang="en-US" b="1" dirty="0">
                <a:solidFill>
                  <a:srgbClr val="002060"/>
                </a:solidFill>
              </a:rPr>
              <a:t>Durable </a:t>
            </a:r>
            <a:r>
              <a:rPr lang="en-US" b="1" u="sng" dirty="0">
                <a:solidFill>
                  <a:srgbClr val="002060"/>
                </a:solidFill>
              </a:rPr>
              <a:t>Power of Attorney</a:t>
            </a:r>
            <a:r>
              <a:rPr lang="en-US" dirty="0"/>
              <a:t>- document authorizing another person (attorney-in-fact) to act as one’s legal agent to do all acts not prohibited by law on behalf of the principal (person who gives the power).</a:t>
            </a:r>
          </a:p>
          <a:p>
            <a:r>
              <a:rPr lang="en-US" b="1" dirty="0">
                <a:solidFill>
                  <a:srgbClr val="002060"/>
                </a:solidFill>
              </a:rPr>
              <a:t>Durable </a:t>
            </a:r>
            <a:r>
              <a:rPr lang="en-US" b="1" u="sng" dirty="0">
                <a:solidFill>
                  <a:srgbClr val="002060"/>
                </a:solidFill>
              </a:rPr>
              <a:t>Healthcare</a:t>
            </a:r>
            <a:r>
              <a:rPr lang="en-US" b="1" dirty="0">
                <a:solidFill>
                  <a:srgbClr val="002060"/>
                </a:solidFill>
              </a:rPr>
              <a:t> Proxy</a:t>
            </a:r>
            <a:r>
              <a:rPr lang="en-US" dirty="0"/>
              <a:t>- a document authorizing another person (agent) to make healthcare decisions for a person after the principal has become incapacitated or is no longer responsive.</a:t>
            </a:r>
          </a:p>
          <a:p>
            <a:r>
              <a:rPr lang="en-US" b="1" dirty="0">
                <a:solidFill>
                  <a:srgbClr val="002060"/>
                </a:solidFill>
              </a:rPr>
              <a:t>Advanced Medical Directives</a:t>
            </a:r>
            <a:r>
              <a:rPr lang="en-US" dirty="0"/>
              <a:t>- instructions prepared in advance of a life-threatening condition as to what care should be given or not given in the event of incapacitation.</a:t>
            </a:r>
          </a:p>
          <a:p>
            <a:r>
              <a:rPr lang="en-US" b="1" dirty="0">
                <a:solidFill>
                  <a:srgbClr val="002060"/>
                </a:solidFill>
              </a:rPr>
              <a:t>Directive to Physicians</a:t>
            </a:r>
            <a:r>
              <a:rPr lang="en-US" dirty="0"/>
              <a:t>- document communicating the signer’s wishes regarding the use of life-support systems in the treatment of terminal illness.</a:t>
            </a:r>
          </a:p>
          <a:p>
            <a:pPr lvl="1"/>
            <a:r>
              <a:rPr lang="en-US" dirty="0"/>
              <a:t>“Do Not Resuscitate.”</a:t>
            </a:r>
          </a:p>
        </p:txBody>
      </p:sp>
    </p:spTree>
    <p:extLst>
      <p:ext uri="{BB962C8B-B14F-4D97-AF65-F5344CB8AC3E}">
        <p14:creationId xmlns:p14="http://schemas.microsoft.com/office/powerpoint/2010/main" val="2831733510"/>
      </p:ext>
    </p:extLst>
  </p:cSld>
  <p:clrMapOvr>
    <a:masterClrMapping/>
  </p:clrMapOvr>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388. What is the process of arranging one’s property and estate, taking into account the laws of wills, taxes, insurance, property, and trusts so as to gain maximum benefit of all laws while carrying out the person’s wishes and disposition of his property upon death? </a:t>
            </a:r>
          </a:p>
          <a:p>
            <a:pPr marL="0" indent="0">
              <a:buNone/>
            </a:pPr>
            <a:r>
              <a:rPr lang="en-US" dirty="0"/>
              <a:t>A. financial planning</a:t>
            </a:r>
          </a:p>
          <a:p>
            <a:pPr marL="0" indent="0">
              <a:buNone/>
            </a:pPr>
            <a:r>
              <a:rPr lang="en-US" dirty="0"/>
              <a:t>B. estate planning</a:t>
            </a:r>
          </a:p>
          <a:p>
            <a:pPr marL="0" indent="0">
              <a:buNone/>
            </a:pPr>
            <a:r>
              <a:rPr lang="en-US" dirty="0"/>
              <a:t>C. health planning</a:t>
            </a:r>
          </a:p>
          <a:p>
            <a:pPr marL="0" indent="0">
              <a:buNone/>
            </a:pPr>
            <a:r>
              <a:rPr lang="en-US" dirty="0"/>
              <a:t>D. final wish planning</a:t>
            </a:r>
          </a:p>
          <a:p>
            <a:pPr marL="0" indent="0">
              <a:buNone/>
            </a:pPr>
            <a:endParaRPr lang="en-US" dirty="0"/>
          </a:p>
          <a:p>
            <a:pPr marL="0" indent="0">
              <a:buNone/>
            </a:pPr>
            <a:r>
              <a:rPr lang="en-US" dirty="0"/>
              <a:t>389. Which court settles wills and determines who inherits under intestate succession?</a:t>
            </a:r>
          </a:p>
          <a:p>
            <a:pPr marL="0" indent="0">
              <a:buNone/>
            </a:pPr>
            <a:r>
              <a:rPr lang="en-US" dirty="0"/>
              <a:t>A. probate court</a:t>
            </a:r>
          </a:p>
          <a:p>
            <a:pPr marL="0" indent="0">
              <a:buNone/>
            </a:pPr>
            <a:r>
              <a:rPr lang="en-US" dirty="0"/>
              <a:t>B. district court</a:t>
            </a:r>
          </a:p>
          <a:p>
            <a:pPr marL="0" indent="0">
              <a:buNone/>
            </a:pPr>
            <a:r>
              <a:rPr lang="en-US" dirty="0"/>
              <a:t>C. superior court</a:t>
            </a:r>
          </a:p>
          <a:p>
            <a:pPr marL="0" indent="0">
              <a:buNone/>
            </a:pPr>
            <a:r>
              <a:rPr lang="en-US" dirty="0"/>
              <a:t>D. supreme court</a:t>
            </a:r>
          </a:p>
        </p:txBody>
      </p:sp>
    </p:spTree>
    <p:extLst>
      <p:ext uri="{BB962C8B-B14F-4D97-AF65-F5344CB8AC3E}">
        <p14:creationId xmlns:p14="http://schemas.microsoft.com/office/powerpoint/2010/main" val="362908474"/>
      </p:ext>
    </p:extLst>
  </p:cSld>
  <p:clrMapOvr>
    <a:masterClrMapping/>
  </p:clrMapOvr>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390. Geoff dies intestate. He has a wife, two children, a mother, and a brother. How will his estate be divided?</a:t>
            </a:r>
          </a:p>
          <a:p>
            <a:pPr marL="0" indent="0">
              <a:buNone/>
            </a:pPr>
            <a:r>
              <a:rPr lang="en-US" dirty="0"/>
              <a:t>A. wife gets 100%</a:t>
            </a:r>
          </a:p>
          <a:p>
            <a:pPr marL="0" indent="0">
              <a:buNone/>
            </a:pPr>
            <a:r>
              <a:rPr lang="en-US" dirty="0"/>
              <a:t>B. wife gets 50%, child A gets 25%, and child B gets 25%</a:t>
            </a:r>
          </a:p>
          <a:p>
            <a:pPr marL="0" indent="0">
              <a:buNone/>
            </a:pPr>
            <a:r>
              <a:rPr lang="en-US" dirty="0"/>
              <a:t>C. wife gets 50%, mother gets 25%, and brother gets 25%</a:t>
            </a:r>
          </a:p>
          <a:p>
            <a:pPr marL="0" indent="0">
              <a:buNone/>
            </a:pPr>
            <a:r>
              <a:rPr lang="en-US" dirty="0"/>
              <a:t>D. wife gets 25%, child A gets 25%, child B gets 25%, and mother gets 25%</a:t>
            </a:r>
          </a:p>
          <a:p>
            <a:pPr marL="0" indent="0">
              <a:buNone/>
            </a:pPr>
            <a:endParaRPr lang="en-US" dirty="0"/>
          </a:p>
          <a:p>
            <a:pPr marL="0" indent="0">
              <a:buNone/>
            </a:pPr>
            <a:r>
              <a:rPr lang="en-US" dirty="0"/>
              <a:t>391. Geoff dies intestate. He has a two children, a mother, and a brother. How will his estate be divided?</a:t>
            </a:r>
          </a:p>
          <a:p>
            <a:pPr marL="0" indent="0">
              <a:buNone/>
            </a:pPr>
            <a:r>
              <a:rPr lang="en-US" dirty="0"/>
              <a:t>A. mother gets 100%</a:t>
            </a:r>
          </a:p>
          <a:p>
            <a:pPr marL="0" indent="0">
              <a:buNone/>
            </a:pPr>
            <a:r>
              <a:rPr lang="en-US" dirty="0"/>
              <a:t>B. mother gets 50%, child A gets 25%, and child B gets 25%</a:t>
            </a:r>
          </a:p>
          <a:p>
            <a:pPr marL="0" indent="0">
              <a:buNone/>
            </a:pPr>
            <a:r>
              <a:rPr lang="en-US" dirty="0"/>
              <a:t>C. child A gets 50% and child B gets 50%</a:t>
            </a:r>
          </a:p>
          <a:p>
            <a:pPr marL="0" indent="0">
              <a:buNone/>
            </a:pPr>
            <a:r>
              <a:rPr lang="en-US" dirty="0"/>
              <a:t>D. mother gets 25%, child A gets 25%, child B gets 25%, and brother gets 25%</a:t>
            </a:r>
          </a:p>
        </p:txBody>
      </p:sp>
    </p:spTree>
    <p:extLst>
      <p:ext uri="{BB962C8B-B14F-4D97-AF65-F5344CB8AC3E}">
        <p14:creationId xmlns:p14="http://schemas.microsoft.com/office/powerpoint/2010/main" val="2607106827"/>
      </p:ext>
    </p:extLst>
  </p:cSld>
  <p:clrMapOvr>
    <a:masterClrMapping/>
  </p:clrMapOvr>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392. Geoff dies intestate. He has no living relatives. How will his estate be divided?</a:t>
            </a:r>
          </a:p>
          <a:p>
            <a:pPr marL="0" indent="0">
              <a:buNone/>
            </a:pPr>
            <a:r>
              <a:rPr lang="en-US" dirty="0"/>
              <a:t>A. best friend will get 100%</a:t>
            </a:r>
          </a:p>
          <a:p>
            <a:pPr marL="0" indent="0">
              <a:buNone/>
            </a:pPr>
            <a:r>
              <a:rPr lang="en-US" dirty="0"/>
              <a:t>B. best friend gets 50% and other friends share 50%</a:t>
            </a:r>
          </a:p>
          <a:p>
            <a:pPr marL="0" indent="0">
              <a:buNone/>
            </a:pPr>
            <a:r>
              <a:rPr lang="en-US" dirty="0"/>
              <a:t>C. 100% of his property is divided amongst all his friends equally</a:t>
            </a:r>
          </a:p>
          <a:p>
            <a:pPr marL="0" indent="0">
              <a:buNone/>
            </a:pPr>
            <a:r>
              <a:rPr lang="en-US" dirty="0"/>
              <a:t>D. 100% of his property will escheat to the state</a:t>
            </a:r>
          </a:p>
          <a:p>
            <a:pPr marL="0" indent="0">
              <a:buNone/>
            </a:pPr>
            <a:endParaRPr lang="en-US" dirty="0"/>
          </a:p>
          <a:p>
            <a:pPr marL="0" indent="0">
              <a:buNone/>
            </a:pPr>
            <a:r>
              <a:rPr lang="en-US" dirty="0"/>
              <a:t>393. If a person dies intestate, who will be considered children for inheritance purposes?</a:t>
            </a:r>
          </a:p>
          <a:p>
            <a:pPr marL="0" indent="0">
              <a:buNone/>
            </a:pPr>
            <a:r>
              <a:rPr lang="en-US" dirty="0"/>
              <a:t>A. biological children only</a:t>
            </a:r>
          </a:p>
          <a:p>
            <a:pPr marL="0" indent="0">
              <a:buNone/>
            </a:pPr>
            <a:r>
              <a:rPr lang="en-US" dirty="0"/>
              <a:t>B. biological and adopted children</a:t>
            </a:r>
          </a:p>
          <a:p>
            <a:pPr marL="0" indent="0">
              <a:buNone/>
            </a:pPr>
            <a:r>
              <a:rPr lang="en-US" dirty="0"/>
              <a:t>C. biological, adopted, and children born outside of his marriage</a:t>
            </a:r>
          </a:p>
          <a:p>
            <a:pPr marL="0" indent="0">
              <a:buNone/>
            </a:pPr>
            <a:r>
              <a:rPr lang="en-US" dirty="0"/>
              <a:t>D. biological, adopted, children born out of his marriage, and posthumous children</a:t>
            </a:r>
          </a:p>
        </p:txBody>
      </p:sp>
    </p:spTree>
    <p:extLst>
      <p:ext uri="{BB962C8B-B14F-4D97-AF65-F5344CB8AC3E}">
        <p14:creationId xmlns:p14="http://schemas.microsoft.com/office/powerpoint/2010/main" val="3092401242"/>
      </p:ext>
    </p:extLst>
  </p:cSld>
  <p:clrMapOvr>
    <a:masterClrMapping/>
  </p:clrMapOvr>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394. What is a specific gift of real property to a person made in a will?</a:t>
            </a:r>
          </a:p>
          <a:p>
            <a:pPr marL="0" indent="0">
              <a:buNone/>
            </a:pPr>
            <a:r>
              <a:rPr lang="en-US" dirty="0"/>
              <a:t>A. bequest</a:t>
            </a:r>
          </a:p>
          <a:p>
            <a:pPr marL="0" indent="0">
              <a:buNone/>
            </a:pPr>
            <a:r>
              <a:rPr lang="en-US" dirty="0"/>
              <a:t>B. devise</a:t>
            </a:r>
          </a:p>
          <a:p>
            <a:pPr marL="0" indent="0">
              <a:buNone/>
            </a:pPr>
            <a:r>
              <a:rPr lang="en-US" dirty="0"/>
              <a:t>C. trust</a:t>
            </a:r>
          </a:p>
          <a:p>
            <a:pPr marL="0" indent="0">
              <a:buNone/>
            </a:pPr>
            <a:r>
              <a:rPr lang="en-US" dirty="0"/>
              <a:t>D. residuary clause</a:t>
            </a:r>
          </a:p>
          <a:p>
            <a:pPr marL="0" indent="0">
              <a:buNone/>
            </a:pPr>
            <a:endParaRPr lang="en-US" dirty="0"/>
          </a:p>
          <a:p>
            <a:pPr marL="0" indent="0">
              <a:buNone/>
            </a:pPr>
            <a:r>
              <a:rPr lang="en-US" dirty="0"/>
              <a:t>395. Which of the following is not a legal requirement of a will?</a:t>
            </a:r>
          </a:p>
          <a:p>
            <a:pPr marL="0" indent="0">
              <a:buNone/>
            </a:pPr>
            <a:r>
              <a:rPr lang="en-US" dirty="0"/>
              <a:t>A. testator must be of sound mind</a:t>
            </a:r>
          </a:p>
          <a:p>
            <a:pPr marL="0" indent="0">
              <a:buNone/>
            </a:pPr>
            <a:r>
              <a:rPr lang="en-US" dirty="0"/>
              <a:t>B. will must be written on something</a:t>
            </a:r>
          </a:p>
          <a:p>
            <a:pPr marL="0" indent="0">
              <a:buNone/>
            </a:pPr>
            <a:r>
              <a:rPr lang="en-US" dirty="0"/>
              <a:t>C. will must be signed by the testator and witnessed </a:t>
            </a:r>
          </a:p>
          <a:p>
            <a:pPr marL="0" indent="0">
              <a:buNone/>
            </a:pPr>
            <a:r>
              <a:rPr lang="en-US" dirty="0"/>
              <a:t>D. will must be filed and recorded</a:t>
            </a:r>
          </a:p>
        </p:txBody>
      </p:sp>
    </p:spTree>
    <p:extLst>
      <p:ext uri="{BB962C8B-B14F-4D97-AF65-F5344CB8AC3E}">
        <p14:creationId xmlns:p14="http://schemas.microsoft.com/office/powerpoint/2010/main" val="2193809845"/>
      </p:ext>
    </p:extLst>
  </p:cSld>
  <p:clrMapOvr>
    <a:masterClrMapping/>
  </p:clrMapOvr>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396. How does all other property not expressly disposed of in a will pass to those who will inherit it?</a:t>
            </a:r>
          </a:p>
          <a:p>
            <a:pPr marL="0" indent="0">
              <a:buNone/>
            </a:pPr>
            <a:r>
              <a:rPr lang="en-US" dirty="0"/>
              <a:t>A. bequest</a:t>
            </a:r>
          </a:p>
          <a:p>
            <a:pPr marL="0" indent="0">
              <a:buNone/>
            </a:pPr>
            <a:r>
              <a:rPr lang="en-US" dirty="0"/>
              <a:t>B. devise</a:t>
            </a:r>
          </a:p>
          <a:p>
            <a:pPr marL="0" indent="0">
              <a:buNone/>
            </a:pPr>
            <a:r>
              <a:rPr lang="en-US" dirty="0"/>
              <a:t>C. trust</a:t>
            </a:r>
          </a:p>
          <a:p>
            <a:pPr marL="0" indent="0">
              <a:buNone/>
            </a:pPr>
            <a:r>
              <a:rPr lang="en-US" dirty="0"/>
              <a:t>D. residuary clause</a:t>
            </a:r>
          </a:p>
          <a:p>
            <a:pPr marL="0" indent="0">
              <a:buNone/>
            </a:pPr>
            <a:endParaRPr lang="en-US" dirty="0"/>
          </a:p>
          <a:p>
            <a:pPr marL="0" indent="0">
              <a:buNone/>
            </a:pPr>
            <a:r>
              <a:rPr lang="en-US" dirty="0"/>
              <a:t>397. What is a specific gift of personal property to a person made in a will?</a:t>
            </a:r>
          </a:p>
          <a:p>
            <a:pPr marL="0" indent="0">
              <a:buNone/>
            </a:pPr>
            <a:r>
              <a:rPr lang="en-US" dirty="0"/>
              <a:t>A. bequest</a:t>
            </a:r>
          </a:p>
          <a:p>
            <a:pPr marL="0" indent="0">
              <a:buNone/>
            </a:pPr>
            <a:r>
              <a:rPr lang="en-US" dirty="0"/>
              <a:t>B. devise</a:t>
            </a:r>
          </a:p>
          <a:p>
            <a:pPr marL="0" indent="0">
              <a:buNone/>
            </a:pPr>
            <a:r>
              <a:rPr lang="en-US" dirty="0"/>
              <a:t>C. trust</a:t>
            </a:r>
          </a:p>
          <a:p>
            <a:pPr marL="0" indent="0">
              <a:buNone/>
            </a:pPr>
            <a:r>
              <a:rPr lang="en-US" dirty="0"/>
              <a:t>D. residuary clause</a:t>
            </a:r>
          </a:p>
        </p:txBody>
      </p:sp>
    </p:spTree>
    <p:extLst>
      <p:ext uri="{BB962C8B-B14F-4D97-AF65-F5344CB8AC3E}">
        <p14:creationId xmlns:p14="http://schemas.microsoft.com/office/powerpoint/2010/main" val="1822126760"/>
      </p:ext>
    </p:extLst>
  </p:cSld>
  <p:clrMapOvr>
    <a:masterClrMapping/>
  </p:clrMapOvr>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398. Which of the following is not a typical estate planning document?</a:t>
            </a:r>
          </a:p>
          <a:p>
            <a:pPr marL="0" indent="0">
              <a:buNone/>
            </a:pPr>
            <a:r>
              <a:rPr lang="en-US" dirty="0"/>
              <a:t>A. trust</a:t>
            </a:r>
          </a:p>
          <a:p>
            <a:pPr marL="0" indent="0">
              <a:buNone/>
            </a:pPr>
            <a:r>
              <a:rPr lang="en-US" dirty="0"/>
              <a:t>B. power of attorney</a:t>
            </a:r>
          </a:p>
          <a:p>
            <a:pPr marL="0" indent="0">
              <a:buNone/>
            </a:pPr>
            <a:r>
              <a:rPr lang="en-US" dirty="0"/>
              <a:t>C. holographic will</a:t>
            </a:r>
          </a:p>
          <a:p>
            <a:pPr marL="0" indent="0">
              <a:buNone/>
            </a:pPr>
            <a:r>
              <a:rPr lang="en-US" dirty="0"/>
              <a:t>D. health care proxy</a:t>
            </a:r>
          </a:p>
          <a:p>
            <a:pPr marL="0" indent="0">
              <a:buNone/>
            </a:pPr>
            <a:endParaRPr lang="en-US" dirty="0"/>
          </a:p>
          <a:p>
            <a:pPr marL="0" indent="0">
              <a:buNone/>
            </a:pPr>
            <a:r>
              <a:rPr lang="en-US" dirty="0"/>
              <a:t>399. Jade hired an attorney to draft her estate planning documents. After they were drafted, signed, and witnessed she decided that she didn’t like them and ripped them in half. She died the next day. How will her property be distributed?</a:t>
            </a:r>
          </a:p>
          <a:p>
            <a:pPr marL="0" indent="0">
              <a:buNone/>
            </a:pPr>
            <a:r>
              <a:rPr lang="en-US" dirty="0"/>
              <a:t>A. based on the attorney’s notes</a:t>
            </a:r>
          </a:p>
          <a:p>
            <a:pPr marL="0" indent="0">
              <a:buNone/>
            </a:pPr>
            <a:r>
              <a:rPr lang="en-US" dirty="0"/>
              <a:t>B. they’ll have to put the ripped will together again and distribute according to it </a:t>
            </a:r>
          </a:p>
          <a:p>
            <a:pPr marL="0" indent="0">
              <a:buNone/>
            </a:pPr>
            <a:r>
              <a:rPr lang="en-US" dirty="0"/>
              <a:t>C. based on Jade’s new wishes after she tore the old will </a:t>
            </a:r>
          </a:p>
          <a:p>
            <a:pPr marL="0" indent="0">
              <a:buNone/>
            </a:pPr>
            <a:r>
              <a:rPr lang="en-US" dirty="0"/>
              <a:t>D. based on the rules of intestate succession</a:t>
            </a:r>
          </a:p>
        </p:txBody>
      </p:sp>
    </p:spTree>
    <p:extLst>
      <p:ext uri="{BB962C8B-B14F-4D97-AF65-F5344CB8AC3E}">
        <p14:creationId xmlns:p14="http://schemas.microsoft.com/office/powerpoint/2010/main" val="445220721"/>
      </p:ext>
    </p:extLst>
  </p:cSld>
  <p:clrMapOvr>
    <a:masterClrMapping/>
  </p:clrMapOvr>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400. In Kendra’s will she left her entire estate to her son Ethan. Unfortunately, she died in a car crash and Ethan died of his injuries the next day. Kendra has a mother and a great aunt but they are not named in the will. How will her property be distributed?</a:t>
            </a:r>
          </a:p>
          <a:p>
            <a:pPr marL="0" indent="0">
              <a:buNone/>
            </a:pPr>
            <a:r>
              <a:rPr lang="en-US" dirty="0"/>
              <a:t>A. Kendra’s mother gets 100%</a:t>
            </a:r>
          </a:p>
          <a:p>
            <a:pPr marL="0" indent="0">
              <a:buNone/>
            </a:pPr>
            <a:r>
              <a:rPr lang="en-US" dirty="0"/>
              <a:t>B. Kendra’s mother gets 50% and her great aunt gets 50%</a:t>
            </a:r>
          </a:p>
          <a:p>
            <a:pPr marL="0" indent="0">
              <a:buNone/>
            </a:pPr>
            <a:r>
              <a:rPr lang="en-US" dirty="0"/>
              <a:t>C. 100% of the property escheats to the state</a:t>
            </a:r>
          </a:p>
          <a:p>
            <a:pPr marL="0" indent="0">
              <a:buNone/>
            </a:pPr>
            <a:r>
              <a:rPr lang="en-US" dirty="0"/>
              <a:t>D. none of the above</a:t>
            </a:r>
          </a:p>
        </p:txBody>
      </p:sp>
    </p:spTree>
    <p:extLst>
      <p:ext uri="{BB962C8B-B14F-4D97-AF65-F5344CB8AC3E}">
        <p14:creationId xmlns:p14="http://schemas.microsoft.com/office/powerpoint/2010/main" val="15790454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Settling Disputes: Negotiation</a:t>
            </a:r>
          </a:p>
        </p:txBody>
      </p:sp>
      <p:sp>
        <p:nvSpPr>
          <p:cNvPr id="3" name="Content Placeholder 2"/>
          <p:cNvSpPr>
            <a:spLocks noGrp="1"/>
          </p:cNvSpPr>
          <p:nvPr>
            <p:ph idx="1"/>
          </p:nvPr>
        </p:nvSpPr>
        <p:spPr>
          <a:xfrm>
            <a:off x="0" y="1609344"/>
            <a:ext cx="12192000" cy="5248656"/>
          </a:xfrm>
        </p:spPr>
        <p:txBody>
          <a:bodyPr>
            <a:normAutofit/>
          </a:bodyPr>
          <a:lstStyle/>
          <a:p>
            <a:r>
              <a:rPr lang="en-US" b="1" u="sng" dirty="0">
                <a:solidFill>
                  <a:srgbClr val="002060"/>
                </a:solidFill>
              </a:rPr>
              <a:t>Negotiation</a:t>
            </a:r>
            <a:r>
              <a:rPr lang="en-US" b="1" dirty="0"/>
              <a:t>- process by which people involved in a dispute </a:t>
            </a:r>
            <a:r>
              <a:rPr lang="en-US" b="1" dirty="0">
                <a:solidFill>
                  <a:srgbClr val="002060"/>
                </a:solidFill>
              </a:rPr>
              <a:t>discuss their problem and try to reach a solution acceptable to all</a:t>
            </a:r>
            <a:r>
              <a:rPr lang="en-US" b="1" dirty="0"/>
              <a:t>.</a:t>
            </a:r>
          </a:p>
          <a:p>
            <a:pPr lvl="1"/>
            <a:r>
              <a:rPr lang="en-US" b="1" dirty="0"/>
              <a:t>Three Phases</a:t>
            </a:r>
          </a:p>
          <a:p>
            <a:pPr lvl="2"/>
            <a:r>
              <a:rPr lang="en-US" b="1" u="sng" dirty="0"/>
              <a:t>Preparation for Negotiation</a:t>
            </a:r>
          </a:p>
          <a:p>
            <a:pPr lvl="3"/>
            <a:r>
              <a:rPr lang="en-US" dirty="0"/>
              <a:t>Both sides have sincere interest in settling the dispute.</a:t>
            </a:r>
          </a:p>
          <a:p>
            <a:pPr lvl="3"/>
            <a:r>
              <a:rPr lang="en-US" dirty="0"/>
              <a:t>Issue causing the dispute is clearly identified.</a:t>
            </a:r>
          </a:p>
          <a:p>
            <a:pPr lvl="3"/>
            <a:r>
              <a:rPr lang="en-US" dirty="0"/>
              <a:t>Consider it from the other side’s perspective and work out two workable solutions.</a:t>
            </a:r>
          </a:p>
          <a:p>
            <a:pPr lvl="2"/>
            <a:r>
              <a:rPr lang="en-US" b="1" u="sng" dirty="0"/>
              <a:t>Negotiation Itself</a:t>
            </a:r>
          </a:p>
          <a:p>
            <a:pPr lvl="3"/>
            <a:r>
              <a:rPr lang="en-US" dirty="0"/>
              <a:t>Listening carefully, understanding what is said, asking questions to gain information.</a:t>
            </a:r>
          </a:p>
          <a:p>
            <a:pPr lvl="3"/>
            <a:r>
              <a:rPr lang="en-US" dirty="0"/>
              <a:t>Develop as many possible solutions as possible then narrow them down.</a:t>
            </a:r>
          </a:p>
          <a:p>
            <a:pPr lvl="3"/>
            <a:r>
              <a:rPr lang="en-US" dirty="0"/>
              <a:t>Form an agreement and put it in writing.</a:t>
            </a:r>
          </a:p>
          <a:p>
            <a:pPr lvl="2"/>
            <a:r>
              <a:rPr lang="en-US" b="1" u="sng" dirty="0"/>
              <a:t>Post-Negotiation</a:t>
            </a:r>
          </a:p>
          <a:p>
            <a:pPr lvl="3"/>
            <a:r>
              <a:rPr lang="en-US" dirty="0"/>
              <a:t>What can and cannot be shared with others outside of the dispute.</a:t>
            </a:r>
          </a:p>
          <a:p>
            <a:pPr lvl="3"/>
            <a:r>
              <a:rPr lang="en-US" dirty="0"/>
              <a:t>Reconvene if the problem occurs again.</a:t>
            </a:r>
          </a:p>
        </p:txBody>
      </p:sp>
    </p:spTree>
    <p:extLst>
      <p:ext uri="{BB962C8B-B14F-4D97-AF65-F5344CB8AC3E}">
        <p14:creationId xmlns:p14="http://schemas.microsoft.com/office/powerpoint/2010/main" val="58838915"/>
      </p:ext>
    </p:extLst>
  </p:cSld>
  <p:clrMapOvr>
    <a:masterClrMapping/>
  </p:clrMapOvr>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Days 65-67 Objectives</a:t>
            </a:r>
          </a:p>
        </p:txBody>
      </p:sp>
      <p:sp>
        <p:nvSpPr>
          <p:cNvPr id="3" name="Content Placeholder 2"/>
          <p:cNvSpPr>
            <a:spLocks noGrp="1"/>
          </p:cNvSpPr>
          <p:nvPr>
            <p:ph idx="1"/>
          </p:nvPr>
        </p:nvSpPr>
        <p:spPr>
          <a:xfrm>
            <a:off x="0" y="1609344"/>
            <a:ext cx="12192000" cy="5248656"/>
          </a:xfrm>
        </p:spPr>
        <p:txBody>
          <a:bodyPr>
            <a:normAutofit/>
          </a:bodyPr>
          <a:lstStyle/>
          <a:p>
            <a:r>
              <a:rPr lang="en-US" dirty="0"/>
              <a:t>Day 65: Review- Students will review and refine their understandings of the unit content objectives.</a:t>
            </a:r>
          </a:p>
          <a:p>
            <a:r>
              <a:rPr lang="en-US" dirty="0"/>
              <a:t>Day 66: Unit Test- Students will demonstrate understanding of the unit objectives through a unit test.</a:t>
            </a:r>
          </a:p>
          <a:p>
            <a:r>
              <a:rPr lang="en-US" dirty="0"/>
              <a:t>Day 67: Legal Writing &amp; Issue Spotting Workshop- Students will review the course content objectives by learning to identify legal issues and writing thorough discussions of the legal issues presented in factual scenarios.</a:t>
            </a:r>
          </a:p>
          <a:p>
            <a:endParaRPr lang="en-US" dirty="0"/>
          </a:p>
        </p:txBody>
      </p:sp>
    </p:spTree>
    <p:extLst>
      <p:ext uri="{BB962C8B-B14F-4D97-AF65-F5344CB8AC3E}">
        <p14:creationId xmlns:p14="http://schemas.microsoft.com/office/powerpoint/2010/main" val="3649022228"/>
      </p:ext>
    </p:extLst>
  </p:cSld>
  <p:clrMapOvr>
    <a:masterClrMapping/>
  </p:clrMapOvr>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Days 68-73 Objectives</a:t>
            </a:r>
          </a:p>
        </p:txBody>
      </p:sp>
      <p:sp>
        <p:nvSpPr>
          <p:cNvPr id="3" name="Content Placeholder 2"/>
          <p:cNvSpPr>
            <a:spLocks noGrp="1"/>
          </p:cNvSpPr>
          <p:nvPr>
            <p:ph idx="1"/>
          </p:nvPr>
        </p:nvSpPr>
        <p:spPr>
          <a:xfrm>
            <a:off x="0" y="1609344"/>
            <a:ext cx="12192000" cy="5248656"/>
          </a:xfrm>
        </p:spPr>
        <p:txBody>
          <a:bodyPr>
            <a:normAutofit/>
          </a:bodyPr>
          <a:lstStyle/>
          <a:p>
            <a:r>
              <a:rPr lang="en-US" dirty="0"/>
              <a:t>Day 68: Student Project Presentations- Students will present their independent research on a legal topic to the class in 20-minute presentations.</a:t>
            </a:r>
          </a:p>
          <a:p>
            <a:r>
              <a:rPr lang="en-US" dirty="0"/>
              <a:t>Day 69: Student Project Presentations- Students will present their independent research on a legal topic to the class in 20-minute presentations.</a:t>
            </a:r>
          </a:p>
          <a:p>
            <a:r>
              <a:rPr lang="en-US" dirty="0"/>
              <a:t>Day 70: Student Project Presentations- Students will present their independent research on a legal topic to the class in 20-minute presentations.</a:t>
            </a:r>
          </a:p>
          <a:p>
            <a:r>
              <a:rPr lang="en-US" dirty="0"/>
              <a:t>Day 71: Student Project Presentations- Students will present their independent research on a legal topic to the class in 20-minute presentations.</a:t>
            </a:r>
          </a:p>
          <a:p>
            <a:r>
              <a:rPr lang="en-US" dirty="0"/>
              <a:t>Day 72: Student Project Presentations- Students will present their independent research on a legal topic to the class in 20-minute presentations.</a:t>
            </a:r>
          </a:p>
          <a:p>
            <a:r>
              <a:rPr lang="en-US" dirty="0"/>
              <a:t>Day 73: Final Exam- Students will demonstrate their understanding of the course content objectives through performance on the course Final Examination.</a:t>
            </a:r>
          </a:p>
        </p:txBody>
      </p:sp>
    </p:spTree>
    <p:extLst>
      <p:ext uri="{BB962C8B-B14F-4D97-AF65-F5344CB8AC3E}">
        <p14:creationId xmlns:p14="http://schemas.microsoft.com/office/powerpoint/2010/main" val="23960241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Settling Disputes: Arbitration &amp; Mediation</a:t>
            </a:r>
          </a:p>
        </p:txBody>
      </p:sp>
      <p:sp>
        <p:nvSpPr>
          <p:cNvPr id="3" name="Content Placeholder 2"/>
          <p:cNvSpPr>
            <a:spLocks noGrp="1"/>
          </p:cNvSpPr>
          <p:nvPr>
            <p:ph idx="1"/>
          </p:nvPr>
        </p:nvSpPr>
        <p:spPr>
          <a:xfrm>
            <a:off x="0" y="1609344"/>
            <a:ext cx="12192000" cy="5248656"/>
          </a:xfrm>
        </p:spPr>
        <p:txBody>
          <a:bodyPr>
            <a:normAutofit/>
          </a:bodyPr>
          <a:lstStyle/>
          <a:p>
            <a:r>
              <a:rPr lang="en-US" b="1" u="sng" dirty="0">
                <a:solidFill>
                  <a:srgbClr val="002060"/>
                </a:solidFill>
              </a:rPr>
              <a:t>Arbitration</a:t>
            </a:r>
            <a:r>
              <a:rPr lang="en-US" b="1" dirty="0">
                <a:solidFill>
                  <a:srgbClr val="002060"/>
                </a:solidFill>
              </a:rPr>
              <a:t>- the parties who disagree select one or more impartial persons to settle the argument and that person arrives at a final decision.</a:t>
            </a:r>
          </a:p>
          <a:p>
            <a:pPr lvl="1"/>
            <a:r>
              <a:rPr lang="en-US" dirty="0"/>
              <a:t>Binding Arbitration- both parties must abide by the decision made by the arbitrator.</a:t>
            </a:r>
          </a:p>
          <a:p>
            <a:pPr lvl="1"/>
            <a:r>
              <a:rPr lang="en-US" dirty="0"/>
              <a:t>Arbitrator- like a judge but the process is less formal than a trial.</a:t>
            </a:r>
          </a:p>
          <a:p>
            <a:r>
              <a:rPr lang="en-US" b="1" u="sng" dirty="0">
                <a:solidFill>
                  <a:srgbClr val="002060"/>
                </a:solidFill>
              </a:rPr>
              <a:t>Mediation</a:t>
            </a:r>
            <a:r>
              <a:rPr lang="en-US" b="1" dirty="0">
                <a:solidFill>
                  <a:srgbClr val="002060"/>
                </a:solidFill>
              </a:rPr>
              <a:t>- the voluntary process of resolving a dispute between two or more people, facilitated by a neutral third person to help the parties in settling their differences, but the person does not have the power to arrive at a final decision.</a:t>
            </a:r>
          </a:p>
          <a:p>
            <a:pPr lvl="1"/>
            <a:r>
              <a:rPr lang="en-US" dirty="0"/>
              <a:t>Agreement- after mediation the parties often arrive at an agreement to settle the dispute.</a:t>
            </a:r>
          </a:p>
          <a:p>
            <a:pPr lvl="1"/>
            <a:r>
              <a:rPr lang="en-US" dirty="0"/>
              <a:t>Steps in Formal Mediation:</a:t>
            </a:r>
          </a:p>
          <a:p>
            <a:pPr lvl="2"/>
            <a:r>
              <a:rPr lang="en-US" b="1" dirty="0"/>
              <a:t>1. introduction</a:t>
            </a:r>
          </a:p>
          <a:p>
            <a:pPr lvl="2"/>
            <a:r>
              <a:rPr lang="en-US" b="1" dirty="0"/>
              <a:t>2. tell the story</a:t>
            </a:r>
          </a:p>
          <a:p>
            <a:pPr lvl="2"/>
            <a:r>
              <a:rPr lang="en-US" b="1" dirty="0"/>
              <a:t>3. identify positions and interests</a:t>
            </a:r>
          </a:p>
          <a:p>
            <a:pPr lvl="2"/>
            <a:r>
              <a:rPr lang="en-US" b="1" dirty="0"/>
              <a:t>4. identify alternative solution</a:t>
            </a:r>
          </a:p>
          <a:p>
            <a:pPr lvl="2"/>
            <a:r>
              <a:rPr lang="en-US" b="1" dirty="0"/>
              <a:t>5. revise &amp; discuss solutions</a:t>
            </a:r>
          </a:p>
          <a:p>
            <a:pPr lvl="2"/>
            <a:r>
              <a:rPr lang="en-US" b="1" dirty="0"/>
              <a:t>6. reach agreement </a:t>
            </a:r>
          </a:p>
        </p:txBody>
      </p:sp>
    </p:spTree>
    <p:extLst>
      <p:ext uri="{BB962C8B-B14F-4D97-AF65-F5344CB8AC3E}">
        <p14:creationId xmlns:p14="http://schemas.microsoft.com/office/powerpoint/2010/main" val="1871759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Law reflects Societal Values</a:t>
            </a:r>
          </a:p>
        </p:txBody>
      </p:sp>
      <p:sp>
        <p:nvSpPr>
          <p:cNvPr id="3" name="Content Placeholder 2"/>
          <p:cNvSpPr>
            <a:spLocks noGrp="1"/>
          </p:cNvSpPr>
          <p:nvPr>
            <p:ph idx="1"/>
          </p:nvPr>
        </p:nvSpPr>
        <p:spPr>
          <a:xfrm>
            <a:off x="0" y="1609344"/>
            <a:ext cx="12191999" cy="5248655"/>
          </a:xfrm>
        </p:spPr>
        <p:txBody>
          <a:bodyPr>
            <a:normAutofit/>
          </a:bodyPr>
          <a:lstStyle/>
          <a:p>
            <a:r>
              <a:rPr lang="en-US" sz="2300" b="1" dirty="0">
                <a:solidFill>
                  <a:srgbClr val="002060"/>
                </a:solidFill>
              </a:rPr>
              <a:t>Laws reflect our </a:t>
            </a:r>
            <a:r>
              <a:rPr lang="en-US" sz="2300" b="1" u="sng" dirty="0">
                <a:solidFill>
                  <a:srgbClr val="002060"/>
                </a:solidFill>
              </a:rPr>
              <a:t>moral values</a:t>
            </a:r>
            <a:r>
              <a:rPr lang="en-US" sz="2300" b="1" dirty="0">
                <a:solidFill>
                  <a:srgbClr val="002060"/>
                </a:solidFill>
              </a:rPr>
              <a:t> (right v. wrong) </a:t>
            </a:r>
            <a:r>
              <a:rPr lang="en-US" sz="2300" b="1" dirty="0"/>
              <a:t>but they can also be based on </a:t>
            </a:r>
            <a:r>
              <a:rPr lang="en-US" sz="2300" b="1" u="sng" dirty="0">
                <a:solidFill>
                  <a:srgbClr val="002060"/>
                </a:solidFill>
              </a:rPr>
              <a:t>economic</a:t>
            </a:r>
            <a:r>
              <a:rPr lang="en-US" sz="2300" b="1" dirty="0">
                <a:solidFill>
                  <a:srgbClr val="002060"/>
                </a:solidFill>
              </a:rPr>
              <a:t>, </a:t>
            </a:r>
            <a:r>
              <a:rPr lang="en-US" sz="2300" b="1" u="sng" dirty="0">
                <a:solidFill>
                  <a:srgbClr val="002060"/>
                </a:solidFill>
              </a:rPr>
              <a:t>political</a:t>
            </a:r>
            <a:r>
              <a:rPr lang="en-US" sz="2300" b="1" dirty="0">
                <a:solidFill>
                  <a:srgbClr val="002060"/>
                </a:solidFill>
              </a:rPr>
              <a:t>, or </a:t>
            </a:r>
            <a:r>
              <a:rPr lang="en-US" sz="2300" b="1" u="sng" dirty="0">
                <a:solidFill>
                  <a:srgbClr val="002060"/>
                </a:solidFill>
              </a:rPr>
              <a:t>social values</a:t>
            </a:r>
            <a:r>
              <a:rPr lang="en-US" sz="2300" b="1" dirty="0"/>
              <a:t>.</a:t>
            </a:r>
          </a:p>
          <a:p>
            <a:r>
              <a:rPr lang="en-US" sz="2300" dirty="0"/>
              <a:t>The American </a:t>
            </a:r>
            <a:r>
              <a:rPr lang="en-US" sz="2300" b="1" dirty="0">
                <a:solidFill>
                  <a:srgbClr val="002060"/>
                </a:solidFill>
              </a:rPr>
              <a:t>Legal System has </a:t>
            </a:r>
            <a:r>
              <a:rPr lang="en-US" sz="2300" b="1" u="sng" dirty="0">
                <a:solidFill>
                  <a:srgbClr val="002060"/>
                </a:solidFill>
              </a:rPr>
              <a:t>many goals </a:t>
            </a:r>
            <a:r>
              <a:rPr lang="en-US" sz="2300" dirty="0"/>
              <a:t>that need to be balanced:</a:t>
            </a:r>
            <a:endParaRPr lang="en-US" dirty="0"/>
          </a:p>
          <a:p>
            <a:pPr lvl="1"/>
            <a:r>
              <a:rPr lang="en-US" sz="2100" dirty="0"/>
              <a:t>protect basic </a:t>
            </a:r>
            <a:r>
              <a:rPr lang="en-US" sz="2100" b="1" dirty="0"/>
              <a:t>Human Rights</a:t>
            </a:r>
            <a:r>
              <a:rPr lang="en-US" sz="2100" dirty="0"/>
              <a:t>;</a:t>
            </a:r>
          </a:p>
          <a:p>
            <a:pPr lvl="1"/>
            <a:r>
              <a:rPr lang="en-US" sz="2100" dirty="0"/>
              <a:t>promote </a:t>
            </a:r>
            <a:r>
              <a:rPr lang="en-US" sz="2100" b="1" dirty="0"/>
              <a:t>fairness</a:t>
            </a:r>
            <a:r>
              <a:rPr lang="en-US" sz="2100" dirty="0"/>
              <a:t>;</a:t>
            </a:r>
          </a:p>
          <a:p>
            <a:pPr lvl="1"/>
            <a:r>
              <a:rPr lang="en-US" sz="2100" dirty="0"/>
              <a:t>help in </a:t>
            </a:r>
            <a:r>
              <a:rPr lang="en-US" sz="2100" b="1" dirty="0"/>
              <a:t>conflict resolution</a:t>
            </a:r>
            <a:r>
              <a:rPr lang="en-US" sz="2100" dirty="0"/>
              <a:t>;</a:t>
            </a:r>
          </a:p>
          <a:p>
            <a:pPr lvl="1"/>
            <a:r>
              <a:rPr lang="en-US" sz="2100" dirty="0"/>
              <a:t>promote </a:t>
            </a:r>
            <a:r>
              <a:rPr lang="en-US" sz="2100" b="1" dirty="0"/>
              <a:t>order and stability</a:t>
            </a:r>
            <a:r>
              <a:rPr lang="en-US" sz="2100" dirty="0"/>
              <a:t>;</a:t>
            </a:r>
          </a:p>
          <a:p>
            <a:pPr lvl="1"/>
            <a:r>
              <a:rPr lang="en-US" sz="2100" dirty="0"/>
              <a:t>promote </a:t>
            </a:r>
            <a:r>
              <a:rPr lang="en-US" sz="2100" b="1" dirty="0"/>
              <a:t>desirable economic &amp; social behavior</a:t>
            </a:r>
            <a:r>
              <a:rPr lang="en-US" sz="2100" dirty="0"/>
              <a:t>;</a:t>
            </a:r>
          </a:p>
          <a:p>
            <a:pPr lvl="1"/>
            <a:r>
              <a:rPr lang="en-US" sz="2100" dirty="0"/>
              <a:t>represent the </a:t>
            </a:r>
            <a:r>
              <a:rPr lang="en-US" sz="2100" b="1" dirty="0"/>
              <a:t>will of the majority</a:t>
            </a:r>
            <a:r>
              <a:rPr lang="en-US" sz="2100" dirty="0"/>
              <a:t>; and</a:t>
            </a:r>
          </a:p>
          <a:p>
            <a:pPr lvl="1"/>
            <a:r>
              <a:rPr lang="en-US" sz="2100" dirty="0"/>
              <a:t>protect the </a:t>
            </a:r>
            <a:r>
              <a:rPr lang="en-US" sz="2100" b="1" dirty="0"/>
              <a:t>rights of minorities</a:t>
            </a:r>
            <a:r>
              <a:rPr lang="en-US" sz="2100" dirty="0"/>
              <a:t>.</a:t>
            </a:r>
            <a:endParaRPr lang="en-US" dirty="0">
              <a:solidFill>
                <a:srgbClr val="00B050"/>
              </a:solidFill>
            </a:endParaRPr>
          </a:p>
        </p:txBody>
      </p:sp>
    </p:spTree>
    <p:extLst>
      <p:ext uri="{BB962C8B-B14F-4D97-AF65-F5344CB8AC3E}">
        <p14:creationId xmlns:p14="http://schemas.microsoft.com/office/powerpoint/2010/main" val="24009580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r>
              <a:rPr lang="en-US" dirty="0"/>
              <a:t>Settling Disputes: The Adversarial System</a:t>
            </a:r>
          </a:p>
        </p:txBody>
      </p:sp>
      <p:sp>
        <p:nvSpPr>
          <p:cNvPr id="3" name="Content Placeholder 2"/>
          <p:cNvSpPr>
            <a:spLocks noGrp="1"/>
          </p:cNvSpPr>
          <p:nvPr>
            <p:ph idx="1"/>
          </p:nvPr>
        </p:nvSpPr>
        <p:spPr>
          <a:xfrm>
            <a:off x="0" y="1609344"/>
            <a:ext cx="12192000" cy="5248656"/>
          </a:xfrm>
        </p:spPr>
        <p:txBody>
          <a:bodyPr/>
          <a:lstStyle/>
          <a:p>
            <a:r>
              <a:rPr lang="en-US" b="1" u="sng" dirty="0">
                <a:solidFill>
                  <a:srgbClr val="002060"/>
                </a:solidFill>
              </a:rPr>
              <a:t>Adversarial System</a:t>
            </a:r>
            <a:r>
              <a:rPr lang="en-US" b="1" dirty="0">
                <a:solidFill>
                  <a:srgbClr val="002060"/>
                </a:solidFill>
              </a:rPr>
              <a:t>- the judicial system </a:t>
            </a:r>
            <a:r>
              <a:rPr lang="en-US" b="1" dirty="0"/>
              <a:t>used in the United States. </a:t>
            </a:r>
            <a:r>
              <a:rPr lang="en-US" b="1" dirty="0">
                <a:solidFill>
                  <a:srgbClr val="002060"/>
                </a:solidFill>
              </a:rPr>
              <a:t>It allows opposing parties to present their legal conflicts before an impartial judge and jury.</a:t>
            </a:r>
          </a:p>
        </p:txBody>
      </p:sp>
    </p:spTree>
    <p:extLst>
      <p:ext uri="{BB962C8B-B14F-4D97-AF65-F5344CB8AC3E}">
        <p14:creationId xmlns:p14="http://schemas.microsoft.com/office/powerpoint/2010/main" val="670979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27. Which method of dispute resolution is defined as the voluntary process that is facilitated by a third person who does not have the power to arrive at a final decision?</a:t>
            </a:r>
          </a:p>
          <a:p>
            <a:pPr marL="0" indent="0">
              <a:buNone/>
            </a:pPr>
            <a:r>
              <a:rPr lang="en-US" dirty="0"/>
              <a:t>A. arbitration</a:t>
            </a:r>
          </a:p>
          <a:p>
            <a:pPr marL="0" indent="0">
              <a:buNone/>
            </a:pPr>
            <a:r>
              <a:rPr lang="en-US" dirty="0"/>
              <a:t>B. mediation</a:t>
            </a:r>
          </a:p>
          <a:p>
            <a:pPr marL="0" indent="0">
              <a:buNone/>
            </a:pPr>
            <a:r>
              <a:rPr lang="en-US" dirty="0"/>
              <a:t>C. negotiation</a:t>
            </a:r>
          </a:p>
          <a:p>
            <a:pPr marL="0" indent="0">
              <a:buNone/>
            </a:pPr>
            <a:r>
              <a:rPr lang="en-US" dirty="0"/>
              <a:t>D. adversarial system</a:t>
            </a:r>
          </a:p>
          <a:p>
            <a:pPr marL="0" indent="0">
              <a:buNone/>
            </a:pPr>
            <a:endParaRPr lang="en-US" dirty="0"/>
          </a:p>
          <a:p>
            <a:pPr marL="0" indent="0">
              <a:buNone/>
            </a:pPr>
            <a:r>
              <a:rPr lang="en-US" dirty="0"/>
              <a:t>28. Which method of dispute resolution is defined as a system whereby opposing parties present their legal conflicts before an impartial judge and/or jury?</a:t>
            </a:r>
          </a:p>
          <a:p>
            <a:pPr marL="0" indent="0">
              <a:buNone/>
            </a:pPr>
            <a:r>
              <a:rPr lang="en-US" dirty="0"/>
              <a:t>A. arbitration</a:t>
            </a:r>
          </a:p>
          <a:p>
            <a:pPr marL="0" indent="0">
              <a:buNone/>
            </a:pPr>
            <a:r>
              <a:rPr lang="en-US" dirty="0"/>
              <a:t>B. mediation</a:t>
            </a:r>
          </a:p>
          <a:p>
            <a:pPr marL="0" indent="0">
              <a:buNone/>
            </a:pPr>
            <a:r>
              <a:rPr lang="en-US" dirty="0"/>
              <a:t>C. negotiation</a:t>
            </a:r>
          </a:p>
          <a:p>
            <a:pPr marL="0" indent="0">
              <a:buNone/>
            </a:pPr>
            <a:r>
              <a:rPr lang="en-US" dirty="0"/>
              <a:t>D. adversarial system</a:t>
            </a:r>
          </a:p>
        </p:txBody>
      </p:sp>
    </p:spTree>
    <p:extLst>
      <p:ext uri="{BB962C8B-B14F-4D97-AF65-F5344CB8AC3E}">
        <p14:creationId xmlns:p14="http://schemas.microsoft.com/office/powerpoint/2010/main" val="36915387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29. Which method of dispute resolution is defined as one where the parties select one or more impartial persons (who have the power to arrive at a final decision) to settle the argument?</a:t>
            </a:r>
          </a:p>
          <a:p>
            <a:pPr marL="0" indent="0">
              <a:buNone/>
            </a:pPr>
            <a:r>
              <a:rPr lang="en-US" dirty="0"/>
              <a:t>A. arbitration</a:t>
            </a:r>
          </a:p>
          <a:p>
            <a:pPr marL="0" indent="0">
              <a:buNone/>
            </a:pPr>
            <a:r>
              <a:rPr lang="en-US" dirty="0"/>
              <a:t>B. mediation</a:t>
            </a:r>
          </a:p>
          <a:p>
            <a:pPr marL="0" indent="0">
              <a:buNone/>
            </a:pPr>
            <a:r>
              <a:rPr lang="en-US" dirty="0"/>
              <a:t>C. negotiation</a:t>
            </a:r>
          </a:p>
          <a:p>
            <a:pPr marL="0" indent="0">
              <a:buNone/>
            </a:pPr>
            <a:r>
              <a:rPr lang="en-US" dirty="0"/>
              <a:t>D. adversarial system</a:t>
            </a:r>
          </a:p>
          <a:p>
            <a:pPr marL="0" indent="0">
              <a:buNone/>
            </a:pPr>
            <a:endParaRPr lang="en-US" dirty="0"/>
          </a:p>
          <a:p>
            <a:pPr marL="0" indent="0">
              <a:buNone/>
            </a:pPr>
            <a:r>
              <a:rPr lang="en-US" dirty="0"/>
              <a:t>30. Which method of dispute resolution is defined as the process by which people involved in a dispute discuss their problem and try to reach a solution acceptable to all?</a:t>
            </a:r>
          </a:p>
          <a:p>
            <a:pPr marL="0" indent="0">
              <a:buNone/>
            </a:pPr>
            <a:r>
              <a:rPr lang="en-US" dirty="0"/>
              <a:t>A. arbitration</a:t>
            </a:r>
          </a:p>
          <a:p>
            <a:pPr marL="0" indent="0">
              <a:buNone/>
            </a:pPr>
            <a:r>
              <a:rPr lang="en-US" dirty="0"/>
              <a:t>B. mediation</a:t>
            </a:r>
          </a:p>
          <a:p>
            <a:pPr marL="0" indent="0">
              <a:buNone/>
            </a:pPr>
            <a:r>
              <a:rPr lang="en-US" dirty="0"/>
              <a:t>C. negotiation</a:t>
            </a:r>
          </a:p>
          <a:p>
            <a:pPr marL="0" indent="0">
              <a:buNone/>
            </a:pPr>
            <a:r>
              <a:rPr lang="en-US" dirty="0"/>
              <a:t>D. adversarial system</a:t>
            </a:r>
          </a:p>
        </p:txBody>
      </p:sp>
    </p:spTree>
    <p:extLst>
      <p:ext uri="{BB962C8B-B14F-4D97-AF65-F5344CB8AC3E}">
        <p14:creationId xmlns:p14="http://schemas.microsoft.com/office/powerpoint/2010/main" val="1405511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 y="0"/>
            <a:ext cx="12192000" cy="1609344"/>
          </a:xfrm>
        </p:spPr>
        <p:txBody>
          <a:bodyPr>
            <a:normAutofit/>
          </a:bodyPr>
          <a:lstStyle/>
          <a:p>
            <a:pPr algn="ctr"/>
            <a:r>
              <a:rPr lang="en-US" sz="4800" dirty="0">
                <a:solidFill>
                  <a:srgbClr val="00B050"/>
                </a:solidFill>
              </a:rPr>
              <a:t>Problem 8. Dispute Resolution Methods</a:t>
            </a:r>
            <a:endParaRPr lang="en-US" sz="4800" dirty="0"/>
          </a:p>
        </p:txBody>
      </p:sp>
      <p:sp>
        <p:nvSpPr>
          <p:cNvPr id="3" name="Content Placeholder 2"/>
          <p:cNvSpPr>
            <a:spLocks noGrp="1"/>
          </p:cNvSpPr>
          <p:nvPr>
            <p:ph idx="1"/>
          </p:nvPr>
        </p:nvSpPr>
        <p:spPr>
          <a:xfrm>
            <a:off x="3048" y="1609344"/>
            <a:ext cx="12188952" cy="5248656"/>
          </a:xfrm>
        </p:spPr>
        <p:txBody>
          <a:bodyPr/>
          <a:lstStyle/>
          <a:p>
            <a:pPr marL="0" indent="0">
              <a:buNone/>
            </a:pPr>
            <a:r>
              <a:rPr lang="en-US" dirty="0"/>
              <a:t>Examine the following situations and decide the best method for solving each problem. Consider informal discussion, negotiation, arbitration, mediation, going to court (including small claims court), seeking help from a government agency, and other methods. Explain your answers.</a:t>
            </a:r>
          </a:p>
          <a:p>
            <a:pPr marL="0" indent="0">
              <a:buNone/>
            </a:pPr>
            <a:endParaRPr lang="en-US" dirty="0"/>
          </a:p>
          <a:p>
            <a:pPr marL="457200" indent="-457200">
              <a:buFont typeface="+mj-lt"/>
              <a:buAutoNum type="arabicPeriod"/>
            </a:pPr>
            <a:r>
              <a:rPr lang="en-US" dirty="0"/>
              <a:t>Two sisters share a room. However, they disagree over how the room should be arranged and decorated.</a:t>
            </a:r>
          </a:p>
          <a:p>
            <a:pPr marL="457200" indent="-457200">
              <a:buFont typeface="+mj-lt"/>
              <a:buAutoNum type="arabicPeriod"/>
            </a:pPr>
            <a:r>
              <a:rPr lang="en-US" dirty="0"/>
              <a:t>A new television breaks after two weeks and the salesperson refuses to fix it.</a:t>
            </a:r>
          </a:p>
          <a:p>
            <a:pPr marL="457200" indent="-457200">
              <a:buFont typeface="+mj-lt"/>
              <a:buAutoNum type="arabicPeriod"/>
            </a:pPr>
            <a:r>
              <a:rPr lang="en-US" dirty="0"/>
              <a:t>A landlord will not make needed repairs because he believes the tenant caused the damage.</a:t>
            </a:r>
          </a:p>
          <a:p>
            <a:pPr marL="457200" indent="-457200">
              <a:buFont typeface="+mj-lt"/>
              <a:buAutoNum type="arabicPeriod"/>
            </a:pPr>
            <a:r>
              <a:rPr lang="en-US" dirty="0"/>
              <a:t>A fast food restaurant and an employee disagree over wages and conditions of employment.</a:t>
            </a:r>
          </a:p>
          <a:p>
            <a:pPr marL="457200" indent="-457200">
              <a:buFont typeface="+mj-lt"/>
              <a:buAutoNum type="arabicPeriod"/>
            </a:pPr>
            <a:r>
              <a:rPr lang="en-US" dirty="0"/>
              <a:t>The IRS sends you a letter claiming that you owe another $2,000 in taxes. You disagree.</a:t>
            </a:r>
          </a:p>
          <a:p>
            <a:pPr marL="457200" indent="-457200">
              <a:buFont typeface="+mj-lt"/>
              <a:buAutoNum type="arabicPeriod"/>
            </a:pPr>
            <a:r>
              <a:rPr lang="en-US" dirty="0"/>
              <a:t>Carl invites Raquel to the prom and she agrees to go with him. Then Miguel invites her to go to the prom. Raquel really wants to go with Miguel and accepts his invitation. Carl finds out about her decision after he has purchased flowers and paid for a limousine to take them to the prom.</a:t>
            </a:r>
          </a:p>
        </p:txBody>
      </p:sp>
    </p:spTree>
    <p:extLst>
      <p:ext uri="{BB962C8B-B14F-4D97-AF65-F5344CB8AC3E}">
        <p14:creationId xmlns:p14="http://schemas.microsoft.com/office/powerpoint/2010/main" val="35256980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Day 7. Objectives</a:t>
            </a:r>
          </a:p>
        </p:txBody>
      </p:sp>
      <p:sp>
        <p:nvSpPr>
          <p:cNvPr id="3" name="Content Placeholder 2"/>
          <p:cNvSpPr>
            <a:spLocks noGrp="1"/>
          </p:cNvSpPr>
          <p:nvPr>
            <p:ph idx="1"/>
          </p:nvPr>
        </p:nvSpPr>
        <p:spPr>
          <a:xfrm>
            <a:off x="0" y="1609344"/>
            <a:ext cx="12192000" cy="5248656"/>
          </a:xfrm>
        </p:spPr>
        <p:txBody>
          <a:bodyPr/>
          <a:lstStyle/>
          <a:p>
            <a:r>
              <a:rPr lang="en-US" dirty="0"/>
              <a:t>Students will be able to:</a:t>
            </a:r>
          </a:p>
          <a:p>
            <a:pPr lvl="1"/>
            <a:r>
              <a:rPr lang="en-US" dirty="0"/>
              <a:t>Describe the roles of lawyer, judge, and jury within the court system;</a:t>
            </a:r>
          </a:p>
          <a:p>
            <a:pPr lvl="1"/>
            <a:r>
              <a:rPr lang="en-US" dirty="0"/>
              <a:t>Explain the role of the trial court, its functions, and its goals;</a:t>
            </a:r>
          </a:p>
          <a:p>
            <a:pPr lvl="1"/>
            <a:r>
              <a:rPr lang="en-US" dirty="0"/>
              <a:t>Identify the parties to criminal and civil proceedings and each of their objectives;</a:t>
            </a:r>
          </a:p>
          <a:p>
            <a:pPr lvl="1"/>
            <a:r>
              <a:rPr lang="en-US" dirty="0"/>
              <a:t>List the procedural trial sequence;</a:t>
            </a:r>
          </a:p>
          <a:p>
            <a:pPr lvl="1"/>
            <a:r>
              <a:rPr lang="en-US" dirty="0"/>
              <a:t>Explain the </a:t>
            </a:r>
            <a:r>
              <a:rPr lang="en-US" dirty="0" err="1"/>
              <a:t>voir</a:t>
            </a:r>
            <a:r>
              <a:rPr lang="en-US" dirty="0"/>
              <a:t> dire process and how a jury is selected; and</a:t>
            </a:r>
          </a:p>
          <a:p>
            <a:pPr lvl="1"/>
            <a:r>
              <a:rPr lang="en-US" dirty="0"/>
              <a:t>Identify the levels of courts located in the federal and state court systems.</a:t>
            </a:r>
          </a:p>
          <a:p>
            <a:pPr lvl="1"/>
            <a:endParaRPr lang="en-US" dirty="0"/>
          </a:p>
          <a:p>
            <a:pPr lvl="1"/>
            <a:endParaRPr lang="en-US" dirty="0"/>
          </a:p>
        </p:txBody>
      </p:sp>
    </p:spTree>
    <p:extLst>
      <p:ext uri="{BB962C8B-B14F-4D97-AF65-F5344CB8AC3E}">
        <p14:creationId xmlns:p14="http://schemas.microsoft.com/office/powerpoint/2010/main" val="2702732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Adversarial system: The Courts</a:t>
            </a:r>
          </a:p>
        </p:txBody>
      </p:sp>
      <p:sp>
        <p:nvSpPr>
          <p:cNvPr id="3" name="Content Placeholder 2"/>
          <p:cNvSpPr>
            <a:spLocks noGrp="1"/>
          </p:cNvSpPr>
          <p:nvPr>
            <p:ph idx="1"/>
          </p:nvPr>
        </p:nvSpPr>
        <p:spPr>
          <a:xfrm>
            <a:off x="0" y="1609344"/>
            <a:ext cx="12192000" cy="5248656"/>
          </a:xfrm>
        </p:spPr>
        <p:txBody>
          <a:bodyPr>
            <a:normAutofit/>
          </a:bodyPr>
          <a:lstStyle/>
          <a:p>
            <a:r>
              <a:rPr lang="en-US" dirty="0"/>
              <a:t>Judge</a:t>
            </a:r>
          </a:p>
          <a:p>
            <a:pPr lvl="1"/>
            <a:r>
              <a:rPr lang="en-US" b="1" u="sng" dirty="0">
                <a:solidFill>
                  <a:srgbClr val="002060"/>
                </a:solidFill>
              </a:rPr>
              <a:t>Judge</a:t>
            </a:r>
            <a:r>
              <a:rPr lang="en-US" b="1" dirty="0">
                <a:solidFill>
                  <a:srgbClr val="002060"/>
                </a:solidFill>
              </a:rPr>
              <a:t>- presides over the trial</a:t>
            </a:r>
            <a:r>
              <a:rPr lang="en-US" b="1" dirty="0"/>
              <a:t>, has the duty of protecting the rights of those involved, and ensures attorneys follow the rules of evidence and procedure. </a:t>
            </a:r>
          </a:p>
          <a:p>
            <a:pPr lvl="2"/>
            <a:r>
              <a:rPr lang="en-US" b="1" dirty="0"/>
              <a:t>Non-Jury Trials- the judge also determines the facts of the case and issues the judgment.</a:t>
            </a:r>
          </a:p>
          <a:p>
            <a:pPr lvl="2"/>
            <a:r>
              <a:rPr lang="en-US" b="1" dirty="0"/>
              <a:t>In Jury Trial- the judge also instructs the jury as to the law that must be followed.</a:t>
            </a:r>
          </a:p>
          <a:p>
            <a:r>
              <a:rPr lang="en-US" dirty="0"/>
              <a:t>Jury</a:t>
            </a:r>
          </a:p>
          <a:p>
            <a:pPr lvl="1"/>
            <a:r>
              <a:rPr lang="en-US" b="1" dirty="0"/>
              <a:t>Right to a Jury Trial</a:t>
            </a:r>
          </a:p>
          <a:p>
            <a:pPr lvl="2"/>
            <a:r>
              <a:rPr lang="en-US" b="1" dirty="0"/>
              <a:t>Criminal cases- 6</a:t>
            </a:r>
            <a:r>
              <a:rPr lang="en-US" b="1" baseline="30000" dirty="0"/>
              <a:t>th</a:t>
            </a:r>
            <a:r>
              <a:rPr lang="en-US" b="1" dirty="0"/>
              <a:t> Amendment</a:t>
            </a:r>
          </a:p>
          <a:p>
            <a:pPr lvl="2"/>
            <a:r>
              <a:rPr lang="en-US" b="1" dirty="0"/>
              <a:t>Federal civil cases- 7</a:t>
            </a:r>
            <a:r>
              <a:rPr lang="en-US" b="1" baseline="30000" dirty="0"/>
              <a:t>th</a:t>
            </a:r>
            <a:r>
              <a:rPr lang="en-US" b="1" dirty="0"/>
              <a:t> Amendment</a:t>
            </a:r>
          </a:p>
          <a:p>
            <a:pPr lvl="1"/>
            <a:r>
              <a:rPr lang="en-US" b="1" dirty="0">
                <a:solidFill>
                  <a:srgbClr val="002060"/>
                </a:solidFill>
              </a:rPr>
              <a:t>Job of the </a:t>
            </a:r>
            <a:r>
              <a:rPr lang="en-US" b="1" u="sng" dirty="0">
                <a:solidFill>
                  <a:srgbClr val="002060"/>
                </a:solidFill>
              </a:rPr>
              <a:t>Jury</a:t>
            </a:r>
            <a:r>
              <a:rPr lang="en-US" b="1" dirty="0">
                <a:solidFill>
                  <a:srgbClr val="002060"/>
                </a:solidFill>
              </a:rPr>
              <a:t>- determine the facts of the case and apply the law as instructed by the judge.</a:t>
            </a:r>
          </a:p>
          <a:p>
            <a:pPr lvl="1"/>
            <a:r>
              <a:rPr lang="en-US" b="1" dirty="0"/>
              <a:t>Jury Duty- responsibility </a:t>
            </a:r>
            <a:r>
              <a:rPr lang="en-US" dirty="0"/>
              <a:t>of all U.S. Citizens over 18- needed to ensure the right to jury trials.</a:t>
            </a:r>
          </a:p>
        </p:txBody>
      </p:sp>
    </p:spTree>
    <p:extLst>
      <p:ext uri="{BB962C8B-B14F-4D97-AF65-F5344CB8AC3E}">
        <p14:creationId xmlns:p14="http://schemas.microsoft.com/office/powerpoint/2010/main" val="41432857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The Court System</a:t>
            </a:r>
          </a:p>
        </p:txBody>
      </p:sp>
      <p:sp>
        <p:nvSpPr>
          <p:cNvPr id="3" name="Content Placeholder 2"/>
          <p:cNvSpPr>
            <a:spLocks noGrp="1"/>
          </p:cNvSpPr>
          <p:nvPr>
            <p:ph idx="1"/>
          </p:nvPr>
        </p:nvSpPr>
        <p:spPr>
          <a:xfrm>
            <a:off x="0" y="1609344"/>
            <a:ext cx="12192000" cy="5248656"/>
          </a:xfrm>
        </p:spPr>
        <p:txBody>
          <a:bodyPr/>
          <a:lstStyle/>
          <a:p>
            <a:r>
              <a:rPr lang="en-US" dirty="0"/>
              <a:t>Trial Court</a:t>
            </a:r>
          </a:p>
          <a:p>
            <a:pPr lvl="1"/>
            <a:r>
              <a:rPr lang="en-US" dirty="0"/>
              <a:t>“Court of first impression”</a:t>
            </a:r>
          </a:p>
          <a:p>
            <a:pPr lvl="1"/>
            <a:r>
              <a:rPr lang="en-US" b="1" dirty="0">
                <a:solidFill>
                  <a:srgbClr val="002060"/>
                </a:solidFill>
              </a:rPr>
              <a:t>Goal- </a:t>
            </a:r>
            <a:r>
              <a:rPr lang="en-US" b="1" u="sng" dirty="0">
                <a:solidFill>
                  <a:srgbClr val="002060"/>
                </a:solidFill>
              </a:rPr>
              <a:t>trial courts</a:t>
            </a:r>
            <a:r>
              <a:rPr lang="en-US" b="1" dirty="0">
                <a:solidFill>
                  <a:srgbClr val="002060"/>
                </a:solidFill>
              </a:rPr>
              <a:t> </a:t>
            </a:r>
            <a:r>
              <a:rPr lang="en-US" b="1" dirty="0"/>
              <a:t>(whether jury trial or non-jury trial) </a:t>
            </a:r>
            <a:r>
              <a:rPr lang="en-US" b="1" dirty="0">
                <a:solidFill>
                  <a:srgbClr val="002060"/>
                </a:solidFill>
              </a:rPr>
              <a:t>listen to testimony, consider evidence, and decide the facts in a case.</a:t>
            </a:r>
          </a:p>
          <a:p>
            <a:pPr lvl="2"/>
            <a:r>
              <a:rPr lang="en-US" b="1" dirty="0"/>
              <a:t>Evidence- presented by witnesses</a:t>
            </a:r>
            <a:r>
              <a:rPr lang="en-US" dirty="0"/>
              <a:t> who are called to testify in the case.</a:t>
            </a:r>
          </a:p>
          <a:p>
            <a:pPr lvl="2"/>
            <a:r>
              <a:rPr lang="en-US" dirty="0"/>
              <a:t>Witness Testimony- witnesses take the witness stand and answer questions posed by attorneys.</a:t>
            </a:r>
          </a:p>
          <a:p>
            <a:pPr lvl="1"/>
            <a:r>
              <a:rPr lang="en-US" dirty="0"/>
              <a:t>Two Sides</a:t>
            </a:r>
          </a:p>
          <a:p>
            <a:pPr lvl="2"/>
            <a:r>
              <a:rPr lang="en-US" b="1" u="sng" dirty="0">
                <a:solidFill>
                  <a:srgbClr val="002060"/>
                </a:solidFill>
              </a:rPr>
              <a:t>Plaintiff</a:t>
            </a:r>
            <a:r>
              <a:rPr lang="en-US" b="1" dirty="0">
                <a:solidFill>
                  <a:srgbClr val="002060"/>
                </a:solidFill>
              </a:rPr>
              <a:t> (in civil case) or a </a:t>
            </a:r>
            <a:r>
              <a:rPr lang="en-US" b="1" u="sng" dirty="0">
                <a:solidFill>
                  <a:srgbClr val="002060"/>
                </a:solidFill>
              </a:rPr>
              <a:t>Prosecutor</a:t>
            </a:r>
            <a:r>
              <a:rPr lang="en-US" b="1" dirty="0">
                <a:solidFill>
                  <a:srgbClr val="002060"/>
                </a:solidFill>
              </a:rPr>
              <a:t> (in criminal case)</a:t>
            </a:r>
            <a:r>
              <a:rPr lang="en-US" dirty="0">
                <a:solidFill>
                  <a:srgbClr val="002060"/>
                </a:solidFill>
              </a:rPr>
              <a:t>- party that calls or files the case.</a:t>
            </a:r>
          </a:p>
          <a:p>
            <a:pPr lvl="2"/>
            <a:r>
              <a:rPr lang="en-US" b="1" u="sng" dirty="0">
                <a:solidFill>
                  <a:srgbClr val="002060"/>
                </a:solidFill>
              </a:rPr>
              <a:t>Defendant</a:t>
            </a:r>
            <a:r>
              <a:rPr lang="en-US" dirty="0">
                <a:solidFill>
                  <a:srgbClr val="002060"/>
                </a:solidFill>
              </a:rPr>
              <a:t>- party that responds.</a:t>
            </a:r>
          </a:p>
          <a:p>
            <a:pPr lvl="1"/>
            <a:r>
              <a:rPr lang="en-US" dirty="0"/>
              <a:t>Decision</a:t>
            </a:r>
          </a:p>
          <a:p>
            <a:pPr lvl="2"/>
            <a:r>
              <a:rPr lang="en-US" dirty="0"/>
              <a:t>Trial courts reach a decision in a case.</a:t>
            </a:r>
          </a:p>
          <a:p>
            <a:pPr lvl="2"/>
            <a:r>
              <a:rPr lang="en-US" b="1" dirty="0">
                <a:solidFill>
                  <a:srgbClr val="002060"/>
                </a:solidFill>
              </a:rPr>
              <a:t>The </a:t>
            </a:r>
            <a:r>
              <a:rPr lang="en-US" b="1" u="sng" dirty="0">
                <a:solidFill>
                  <a:srgbClr val="002060"/>
                </a:solidFill>
              </a:rPr>
              <a:t>losing</a:t>
            </a:r>
            <a:r>
              <a:rPr lang="en-US" b="1" dirty="0">
                <a:solidFill>
                  <a:srgbClr val="002060"/>
                </a:solidFill>
              </a:rPr>
              <a:t> party may be able to appeal </a:t>
            </a:r>
            <a:r>
              <a:rPr lang="en-US" b="1" dirty="0"/>
              <a:t>the decision to an </a:t>
            </a:r>
            <a:r>
              <a:rPr lang="en-US" b="1" dirty="0">
                <a:solidFill>
                  <a:srgbClr val="002060"/>
                </a:solidFill>
              </a:rPr>
              <a:t>appellate or </a:t>
            </a:r>
            <a:r>
              <a:rPr lang="en-US" b="1" u="sng" dirty="0">
                <a:solidFill>
                  <a:srgbClr val="002060"/>
                </a:solidFill>
              </a:rPr>
              <a:t>appeals court.</a:t>
            </a:r>
          </a:p>
        </p:txBody>
      </p:sp>
    </p:spTree>
    <p:extLst>
      <p:ext uri="{BB962C8B-B14F-4D97-AF65-F5344CB8AC3E}">
        <p14:creationId xmlns:p14="http://schemas.microsoft.com/office/powerpoint/2010/main" val="35916804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Steps in The Trial Court</a:t>
            </a:r>
          </a:p>
        </p:txBody>
      </p:sp>
      <p:sp>
        <p:nvSpPr>
          <p:cNvPr id="3" name="Content Placeholder 2"/>
          <p:cNvSpPr>
            <a:spLocks noGrp="1"/>
          </p:cNvSpPr>
          <p:nvPr>
            <p:ph idx="1"/>
          </p:nvPr>
        </p:nvSpPr>
        <p:spPr>
          <a:xfrm>
            <a:off x="0" y="1609344"/>
            <a:ext cx="12192000" cy="5248656"/>
          </a:xfrm>
        </p:spPr>
        <p:txBody>
          <a:bodyPr>
            <a:normAutofit/>
          </a:bodyPr>
          <a:lstStyle/>
          <a:p>
            <a:r>
              <a:rPr lang="en-US" b="1" dirty="0"/>
              <a:t>1. Opening Statement by Plaintiff/Prosecutor</a:t>
            </a:r>
          </a:p>
          <a:p>
            <a:r>
              <a:rPr lang="en-US" b="1" dirty="0"/>
              <a:t>2. Opening Statement by Defense</a:t>
            </a:r>
          </a:p>
          <a:p>
            <a:r>
              <a:rPr lang="en-US" b="1" dirty="0"/>
              <a:t>3. Direct Examination by Plaintiff/Prosecutor</a:t>
            </a:r>
          </a:p>
          <a:p>
            <a:r>
              <a:rPr lang="en-US" b="1" dirty="0"/>
              <a:t>4. Cross Examination by Defense</a:t>
            </a:r>
          </a:p>
          <a:p>
            <a:r>
              <a:rPr lang="en-US" b="1" dirty="0"/>
              <a:t>5. Defense Motions (Motion for Summary Judgment, Motion to Dismiss, etc.)</a:t>
            </a:r>
          </a:p>
          <a:p>
            <a:r>
              <a:rPr lang="en-US" b="1" dirty="0"/>
              <a:t>6. Direct Examination by Defense</a:t>
            </a:r>
          </a:p>
          <a:p>
            <a:r>
              <a:rPr lang="en-US" b="1" dirty="0"/>
              <a:t>7. Cross Examination by Plaintiff/Prosecutor</a:t>
            </a:r>
          </a:p>
          <a:p>
            <a:r>
              <a:rPr lang="en-US" b="1" dirty="0"/>
              <a:t>8. Closing Statement by Plaintiff/Prosecutor</a:t>
            </a:r>
          </a:p>
          <a:p>
            <a:r>
              <a:rPr lang="en-US" b="1" dirty="0"/>
              <a:t>9. Closing Statement by Defense</a:t>
            </a:r>
          </a:p>
          <a:p>
            <a:r>
              <a:rPr lang="en-US" b="1" dirty="0"/>
              <a:t>10. Rebuttal Argument </a:t>
            </a:r>
          </a:p>
          <a:p>
            <a:r>
              <a:rPr lang="en-US" b="1" dirty="0"/>
              <a:t>11. Jury Instructions</a:t>
            </a:r>
          </a:p>
          <a:p>
            <a:r>
              <a:rPr lang="en-US" b="1" dirty="0"/>
              <a:t>12. Verdict</a:t>
            </a:r>
          </a:p>
        </p:txBody>
      </p:sp>
    </p:spTree>
    <p:extLst>
      <p:ext uri="{BB962C8B-B14F-4D97-AF65-F5344CB8AC3E}">
        <p14:creationId xmlns:p14="http://schemas.microsoft.com/office/powerpoint/2010/main" val="9647510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Jury Selection</a:t>
            </a:r>
          </a:p>
        </p:txBody>
      </p:sp>
      <p:sp>
        <p:nvSpPr>
          <p:cNvPr id="3" name="Content Placeholder 2"/>
          <p:cNvSpPr>
            <a:spLocks noGrp="1"/>
          </p:cNvSpPr>
          <p:nvPr>
            <p:ph idx="1"/>
          </p:nvPr>
        </p:nvSpPr>
        <p:spPr>
          <a:xfrm>
            <a:off x="0" y="1609344"/>
            <a:ext cx="12192000" cy="5248656"/>
          </a:xfrm>
        </p:spPr>
        <p:txBody>
          <a:bodyPr>
            <a:normAutofit/>
          </a:bodyPr>
          <a:lstStyle/>
          <a:p>
            <a:r>
              <a:rPr lang="en-US" dirty="0"/>
              <a:t>Juror notification (jurors call the court the day of Jury Duty to ensure they must report to the court).</a:t>
            </a:r>
          </a:p>
          <a:p>
            <a:r>
              <a:rPr lang="en-US" dirty="0"/>
              <a:t>Juror check-in, orientation, questionnaire, &amp; instructions from the clerk/judge.</a:t>
            </a:r>
          </a:p>
          <a:p>
            <a:r>
              <a:rPr lang="en-US" b="1" dirty="0">
                <a:solidFill>
                  <a:srgbClr val="002060"/>
                </a:solidFill>
              </a:rPr>
              <a:t>Jury Selection</a:t>
            </a:r>
          </a:p>
          <a:p>
            <a:pPr lvl="1"/>
            <a:r>
              <a:rPr lang="en-US" dirty="0"/>
              <a:t>Clerk calls jurors into the courtroom;</a:t>
            </a:r>
          </a:p>
          <a:p>
            <a:pPr lvl="1"/>
            <a:r>
              <a:rPr lang="en-US" b="1" u="sng" dirty="0">
                <a:solidFill>
                  <a:srgbClr val="002060"/>
                </a:solidFill>
              </a:rPr>
              <a:t>Voir Dire</a:t>
            </a:r>
            <a:r>
              <a:rPr lang="en-US" b="1" dirty="0">
                <a:solidFill>
                  <a:srgbClr val="002060"/>
                </a:solidFill>
              </a:rPr>
              <a:t>- screening process in which opposing lawyers question prospective jurors to ensure as favorable or as fair a jury as possible; and</a:t>
            </a:r>
          </a:p>
          <a:p>
            <a:pPr lvl="1"/>
            <a:r>
              <a:rPr lang="en-US" b="1" dirty="0">
                <a:solidFill>
                  <a:srgbClr val="002060"/>
                </a:solidFill>
              </a:rPr>
              <a:t>Selection- after questioning jurors, attorneys may request to remove certain jurors.</a:t>
            </a:r>
          </a:p>
          <a:p>
            <a:pPr lvl="2"/>
            <a:r>
              <a:rPr lang="en-US" b="1" u="sng" dirty="0">
                <a:solidFill>
                  <a:srgbClr val="002060"/>
                </a:solidFill>
              </a:rPr>
              <a:t>Removal For Cause</a:t>
            </a:r>
            <a:r>
              <a:rPr lang="en-US" b="1" dirty="0">
                <a:solidFill>
                  <a:srgbClr val="002060"/>
                </a:solidFill>
              </a:rPr>
              <a:t>- attorneys may request the removal of any juror who appears incapable of rendering a fair and impartial verdict.</a:t>
            </a:r>
          </a:p>
          <a:p>
            <a:pPr lvl="2"/>
            <a:r>
              <a:rPr lang="en-US" b="1" u="sng" dirty="0">
                <a:solidFill>
                  <a:srgbClr val="002060"/>
                </a:solidFill>
              </a:rPr>
              <a:t>Peremptory Challenges</a:t>
            </a:r>
            <a:r>
              <a:rPr lang="en-US" b="1" dirty="0">
                <a:solidFill>
                  <a:srgbClr val="002060"/>
                </a:solidFill>
              </a:rPr>
              <a:t>- each side is also allowed a certain number of challenges without stating a cause.</a:t>
            </a:r>
          </a:p>
          <a:p>
            <a:r>
              <a:rPr lang="en-US" b="1" dirty="0">
                <a:solidFill>
                  <a:srgbClr val="002060"/>
                </a:solidFill>
              </a:rPr>
              <a:t>Jury Size- 6 to 12 jurors</a:t>
            </a:r>
          </a:p>
          <a:p>
            <a:pPr lvl="1"/>
            <a:r>
              <a:rPr lang="en-US" dirty="0"/>
              <a:t>Federal criminal cases require 12 jurors.</a:t>
            </a:r>
          </a:p>
          <a:p>
            <a:pPr lvl="1"/>
            <a:r>
              <a:rPr lang="en-US" dirty="0"/>
              <a:t>For a conviction in all federal and most state criminal cases- jury must be unanimous.</a:t>
            </a:r>
          </a:p>
          <a:p>
            <a:pPr lvl="1"/>
            <a:r>
              <a:rPr lang="en-US" dirty="0"/>
              <a:t>About half of state systems allow for non-unanimous verdicts in civil cases.</a:t>
            </a:r>
          </a:p>
        </p:txBody>
      </p:sp>
    </p:spTree>
    <p:extLst>
      <p:ext uri="{BB962C8B-B14F-4D97-AF65-F5344CB8AC3E}">
        <p14:creationId xmlns:p14="http://schemas.microsoft.com/office/powerpoint/2010/main" val="3067983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4"/>
          <p:cNvSpPr/>
          <p:nvPr/>
        </p:nvSpPr>
        <p:spPr>
          <a:xfrm>
            <a:off x="7672873" y="3970176"/>
            <a:ext cx="2425959" cy="220202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p:cNvSpPr/>
          <p:nvPr/>
        </p:nvSpPr>
        <p:spPr>
          <a:xfrm>
            <a:off x="1917410" y="3970176"/>
            <a:ext cx="2425959" cy="220202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0"/>
            <a:ext cx="12192000" cy="1609344"/>
          </a:xfrm>
        </p:spPr>
        <p:txBody>
          <a:bodyPr/>
          <a:lstStyle/>
          <a:p>
            <a:pPr algn="ctr"/>
            <a:r>
              <a:rPr lang="en-US" dirty="0"/>
              <a:t>State </a:t>
            </a:r>
            <a:r>
              <a:rPr lang="en-US"/>
              <a:t>&amp; Federal </a:t>
            </a:r>
            <a:r>
              <a:rPr lang="en-US" dirty="0"/>
              <a:t>Courts</a:t>
            </a:r>
          </a:p>
        </p:txBody>
      </p:sp>
      <p:sp>
        <p:nvSpPr>
          <p:cNvPr id="3" name="Content Placeholder 2"/>
          <p:cNvSpPr>
            <a:spLocks noGrp="1"/>
          </p:cNvSpPr>
          <p:nvPr>
            <p:ph idx="1"/>
          </p:nvPr>
        </p:nvSpPr>
        <p:spPr>
          <a:xfrm>
            <a:off x="0" y="1609344"/>
            <a:ext cx="12192000" cy="5248656"/>
          </a:xfrm>
        </p:spPr>
        <p:txBody>
          <a:bodyPr>
            <a:normAutofit/>
          </a:bodyPr>
          <a:lstStyle/>
          <a:p>
            <a:r>
              <a:rPr lang="en-US" b="1" dirty="0"/>
              <a:t>State Court- each state has its </a:t>
            </a:r>
            <a:r>
              <a:rPr lang="en-US" b="1" u="sng" dirty="0">
                <a:solidFill>
                  <a:srgbClr val="002060"/>
                </a:solidFill>
              </a:rPr>
              <a:t>own state court system </a:t>
            </a:r>
            <a:r>
              <a:rPr lang="en-US" b="1" dirty="0"/>
              <a:t>to hear cases that </a:t>
            </a:r>
            <a:r>
              <a:rPr lang="en-US" b="1" dirty="0">
                <a:solidFill>
                  <a:srgbClr val="002060"/>
                </a:solidFill>
              </a:rPr>
              <a:t>arise under the laws of the state</a:t>
            </a:r>
            <a:r>
              <a:rPr lang="en-US" b="1" dirty="0"/>
              <a:t>. The typical state system looks similar to the federal system.</a:t>
            </a:r>
          </a:p>
          <a:p>
            <a:pPr marL="0" indent="0">
              <a:buNone/>
            </a:pPr>
            <a:r>
              <a:rPr lang="en-US" dirty="0"/>
              <a:t>	</a:t>
            </a:r>
          </a:p>
          <a:p>
            <a:pPr marL="0" indent="0">
              <a:buNone/>
            </a:pPr>
            <a:r>
              <a:rPr lang="en-US" dirty="0"/>
              <a:t>		</a:t>
            </a:r>
            <a:r>
              <a:rPr lang="en-US" b="1" dirty="0">
                <a:solidFill>
                  <a:srgbClr val="002060"/>
                </a:solidFill>
              </a:rPr>
              <a:t>Federal Court System				State Court System</a:t>
            </a:r>
          </a:p>
          <a:p>
            <a:pPr marL="0" indent="0">
              <a:buNone/>
            </a:pPr>
            <a:endParaRPr lang="en-US" b="1" dirty="0">
              <a:solidFill>
                <a:srgbClr val="002060"/>
              </a:solidFill>
            </a:endParaRPr>
          </a:p>
          <a:p>
            <a:pPr marL="0" indent="0">
              <a:buNone/>
            </a:pPr>
            <a:r>
              <a:rPr lang="en-US" b="1" dirty="0">
                <a:solidFill>
                  <a:srgbClr val="002060"/>
                </a:solidFill>
              </a:rPr>
              <a:t>	</a:t>
            </a:r>
          </a:p>
          <a:p>
            <a:pPr marL="0" indent="0">
              <a:buNone/>
            </a:pPr>
            <a:r>
              <a:rPr lang="en-US" b="1" dirty="0">
                <a:solidFill>
                  <a:srgbClr val="002060"/>
                </a:solidFill>
              </a:rPr>
              <a:t>		U.S. Supreme Court				State Supreme Court</a:t>
            </a:r>
          </a:p>
          <a:p>
            <a:pPr marL="0" indent="0">
              <a:buNone/>
            </a:pPr>
            <a:endParaRPr lang="en-US" b="1" dirty="0">
              <a:solidFill>
                <a:srgbClr val="002060"/>
              </a:solidFill>
            </a:endParaRPr>
          </a:p>
          <a:p>
            <a:pPr marL="0" indent="0">
              <a:buNone/>
            </a:pPr>
            <a:endParaRPr lang="en-US" b="1" dirty="0">
              <a:solidFill>
                <a:srgbClr val="002060"/>
              </a:solidFill>
            </a:endParaRPr>
          </a:p>
          <a:p>
            <a:pPr marL="0" indent="0">
              <a:buNone/>
            </a:pPr>
            <a:r>
              <a:rPr lang="en-US" b="1" dirty="0">
                <a:solidFill>
                  <a:srgbClr val="002060"/>
                </a:solidFill>
              </a:rPr>
              <a:t>         	Circuit Court of Appeals		  	   Intermediate Court of Appeals</a:t>
            </a:r>
          </a:p>
          <a:p>
            <a:pPr marL="0" indent="0">
              <a:buNone/>
            </a:pPr>
            <a:endParaRPr lang="en-US" b="1" dirty="0">
              <a:solidFill>
                <a:srgbClr val="002060"/>
              </a:solidFill>
            </a:endParaRPr>
          </a:p>
          <a:p>
            <a:pPr marL="0" indent="0">
              <a:buNone/>
            </a:pPr>
            <a:r>
              <a:rPr lang="en-US" b="1" dirty="0">
                <a:solidFill>
                  <a:srgbClr val="002060"/>
                </a:solidFill>
              </a:rPr>
              <a:t>	U.S. District Court (Trial Court)	             	 District / Superior Court (Trial Court)</a:t>
            </a:r>
          </a:p>
        </p:txBody>
      </p:sp>
    </p:spTree>
    <p:extLst>
      <p:ext uri="{BB962C8B-B14F-4D97-AF65-F5344CB8AC3E}">
        <p14:creationId xmlns:p14="http://schemas.microsoft.com/office/powerpoint/2010/main" val="149762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normAutofit/>
          </a:bodyPr>
          <a:lstStyle/>
          <a:p>
            <a:pPr algn="ctr"/>
            <a:r>
              <a:rPr lang="en-US" sz="4400" dirty="0">
                <a:solidFill>
                  <a:srgbClr val="00B050"/>
                </a:solidFill>
              </a:rPr>
              <a:t>Problem 1. The Case of The Shipwrecked Sailors</a:t>
            </a:r>
            <a:endParaRPr lang="en-US" sz="4400" dirty="0"/>
          </a:p>
        </p:txBody>
      </p:sp>
      <p:sp>
        <p:nvSpPr>
          <p:cNvPr id="3" name="Content Placeholder 2"/>
          <p:cNvSpPr>
            <a:spLocks noGrp="1"/>
          </p:cNvSpPr>
          <p:nvPr>
            <p:ph idx="1"/>
          </p:nvPr>
        </p:nvSpPr>
        <p:spPr>
          <a:xfrm>
            <a:off x="0" y="1609344"/>
            <a:ext cx="12192000" cy="5248656"/>
          </a:xfrm>
        </p:spPr>
        <p:txBody>
          <a:bodyPr>
            <a:normAutofit fontScale="70000" lnSpcReduction="20000"/>
          </a:bodyPr>
          <a:lstStyle/>
          <a:p>
            <a:pPr marL="0" indent="0">
              <a:buNone/>
            </a:pPr>
            <a:r>
              <a:rPr lang="en-US" dirty="0"/>
              <a:t>	Three sailors on an oceangoing freighter were cast adrift in a life raft after their ship sank during a storm in the Atlantic Ocean. The ship went down so suddenly that there was no time to send out an SOS. As far as the sailors knew, they were the only survivors. They had no food or water in the raft. And they had no fishing gear or other equipment that might be of use to get food from the ocean.</a:t>
            </a:r>
          </a:p>
          <a:p>
            <a:pPr marL="0" indent="0">
              <a:buNone/>
            </a:pPr>
            <a:r>
              <a:rPr lang="en-US" dirty="0"/>
              <a:t>	After recovering from the shock of the shipwreck, the three sailors began to discuss their situation. Dudley, the ship’s navigator, figured that they were at least one thousand miles from land and that the storm had blown them far from where any ships would normally pass. Stephens, the ship’s doctor, indicated that without any food they could not live longer than 30 days. The only nourishment they could expect was from any rain that might fall from time to time. He noted, however, that if one of the three died before the others, the other two could live a while longer by eating the body of the third.</a:t>
            </a:r>
          </a:p>
          <a:p>
            <a:pPr marL="0" indent="0">
              <a:buNone/>
            </a:pPr>
            <a:r>
              <a:rPr lang="en-US" dirty="0"/>
              <a:t>	On the twenty-fifth day, the third sailor, Brooks, who by this time was extremely weak, suggested that they all draw lots and that the loser be killed and eaten by the other two. Both Dudley and Stephens agreed. The next day, lots were drawn and Brooks lost. At this point, Brooks objected and refused to consent. However, Dudley and Stephens decided that Brooks would die soon anyway. So they might as well get it over with. After thus agreeing, they killed and ate Brooks.</a:t>
            </a:r>
          </a:p>
          <a:p>
            <a:pPr marL="0" indent="0">
              <a:buNone/>
            </a:pPr>
            <a:r>
              <a:rPr lang="en-US" dirty="0"/>
              <a:t>	Five days later, Dudley and Stephens were rescued by a passing ship and brought to port. They explained to the authorities what had happened to Brooks. After recovering from the ordeal, the two were placed on trial for murder. The country in which they were tried had the following law: “any person who deliberately takes the life of another is guilty of murder.”</a:t>
            </a:r>
          </a:p>
          <a:p>
            <a:pPr marL="0" indent="0">
              <a:buNone/>
            </a:pPr>
            <a:endParaRPr lang="en-US" dirty="0"/>
          </a:p>
          <a:p>
            <a:pPr marL="457200" indent="-457200">
              <a:buFont typeface="+mj-lt"/>
              <a:buAutoNum type="arabicPeriod"/>
            </a:pPr>
            <a:r>
              <a:rPr lang="en-US" dirty="0"/>
              <a:t>Should Dudley and Stephens be tried for murder?</a:t>
            </a:r>
          </a:p>
          <a:p>
            <a:pPr marL="457200" indent="-457200">
              <a:buFont typeface="+mj-lt"/>
              <a:buAutoNum type="arabicPeriod"/>
            </a:pPr>
            <a:r>
              <a:rPr lang="en-US" dirty="0"/>
              <a:t>What arguments can be made against them?</a:t>
            </a:r>
          </a:p>
          <a:p>
            <a:pPr marL="457200" indent="-457200">
              <a:buFont typeface="+mj-lt"/>
              <a:buAutoNum type="arabicPeriod"/>
            </a:pPr>
            <a:r>
              <a:rPr lang="en-US" dirty="0"/>
              <a:t>What arguments can be made in their favor?</a:t>
            </a:r>
          </a:p>
          <a:p>
            <a:pPr marL="457200" indent="-457200">
              <a:buFont typeface="+mj-lt"/>
              <a:buAutoNum type="arabicPeriod"/>
            </a:pPr>
            <a:r>
              <a:rPr lang="en-US" dirty="0"/>
              <a:t>What purpose would be served by convicting the men?</a:t>
            </a:r>
          </a:p>
          <a:p>
            <a:pPr marL="457200" indent="-457200">
              <a:buFont typeface="+mj-lt"/>
              <a:buAutoNum type="arabicPeriod"/>
            </a:pPr>
            <a:r>
              <a:rPr lang="en-US" dirty="0"/>
              <a:t>What should their punishments be?</a:t>
            </a:r>
          </a:p>
          <a:p>
            <a:pPr marL="457200" indent="-457200">
              <a:buFont typeface="+mj-lt"/>
              <a:buAutoNum type="arabicPeriod"/>
            </a:pPr>
            <a:r>
              <a:rPr lang="en-US" dirty="0"/>
              <a:t>Was it wrong for the men to kill Brooks?</a:t>
            </a:r>
          </a:p>
          <a:p>
            <a:pPr marL="457200" indent="-457200">
              <a:buFont typeface="+mj-lt"/>
              <a:buAutoNum type="arabicPeriod"/>
            </a:pPr>
            <a:r>
              <a:rPr lang="en-US" dirty="0"/>
              <a:t>Can an act be legal but immoral? Can an act be morally right but unlawful? Explain.</a:t>
            </a:r>
          </a:p>
        </p:txBody>
      </p:sp>
    </p:spTree>
    <p:extLst>
      <p:ext uri="{BB962C8B-B14F-4D97-AF65-F5344CB8AC3E}">
        <p14:creationId xmlns:p14="http://schemas.microsoft.com/office/powerpoint/2010/main" val="2738043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31. In a jury trial, whose job is it to determine the facts of the case?</a:t>
            </a:r>
          </a:p>
          <a:p>
            <a:pPr marL="0" indent="0">
              <a:buNone/>
            </a:pPr>
            <a:r>
              <a:rPr lang="en-US" dirty="0"/>
              <a:t>A. judge</a:t>
            </a:r>
          </a:p>
          <a:p>
            <a:pPr marL="0" indent="0">
              <a:buNone/>
            </a:pPr>
            <a:r>
              <a:rPr lang="en-US" dirty="0"/>
              <a:t>B. jury</a:t>
            </a:r>
          </a:p>
          <a:p>
            <a:pPr marL="0" indent="0">
              <a:buNone/>
            </a:pPr>
            <a:r>
              <a:rPr lang="en-US" dirty="0"/>
              <a:t>C. judge and jury</a:t>
            </a:r>
          </a:p>
          <a:p>
            <a:pPr marL="0" indent="0">
              <a:buNone/>
            </a:pPr>
            <a:r>
              <a:rPr lang="en-US" dirty="0"/>
              <a:t>D. prosecutor and jury</a:t>
            </a:r>
          </a:p>
          <a:p>
            <a:pPr marL="0" indent="0">
              <a:buNone/>
            </a:pPr>
            <a:endParaRPr lang="en-US" dirty="0"/>
          </a:p>
          <a:p>
            <a:pPr marL="0" indent="0">
              <a:buNone/>
            </a:pPr>
            <a:r>
              <a:rPr lang="en-US" dirty="0"/>
              <a:t>32. In a jury trial, whose job is it to determine the appropriate law to be applied?</a:t>
            </a:r>
          </a:p>
          <a:p>
            <a:pPr marL="0" indent="0">
              <a:buNone/>
            </a:pPr>
            <a:r>
              <a:rPr lang="en-US" dirty="0"/>
              <a:t>A. judge</a:t>
            </a:r>
          </a:p>
          <a:p>
            <a:pPr marL="0" indent="0">
              <a:buNone/>
            </a:pPr>
            <a:r>
              <a:rPr lang="en-US" dirty="0"/>
              <a:t>B. jury</a:t>
            </a:r>
          </a:p>
          <a:p>
            <a:pPr marL="0" indent="0">
              <a:buNone/>
            </a:pPr>
            <a:r>
              <a:rPr lang="en-US" dirty="0"/>
              <a:t>C. judge and jury</a:t>
            </a:r>
          </a:p>
          <a:p>
            <a:pPr marL="0" indent="0">
              <a:buNone/>
            </a:pPr>
            <a:r>
              <a:rPr lang="en-US" dirty="0"/>
              <a:t>D. Prosecutor and jury</a:t>
            </a:r>
          </a:p>
        </p:txBody>
      </p:sp>
    </p:spTree>
    <p:extLst>
      <p:ext uri="{BB962C8B-B14F-4D97-AF65-F5344CB8AC3E}">
        <p14:creationId xmlns:p14="http://schemas.microsoft.com/office/powerpoint/2010/main" val="965993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33. In a bench trial, whose job is it to determine the facts of the case?</a:t>
            </a:r>
          </a:p>
          <a:p>
            <a:pPr marL="0" indent="0">
              <a:buNone/>
            </a:pPr>
            <a:r>
              <a:rPr lang="en-US" dirty="0"/>
              <a:t>A. judge</a:t>
            </a:r>
          </a:p>
          <a:p>
            <a:pPr marL="0" indent="0">
              <a:buNone/>
            </a:pPr>
            <a:r>
              <a:rPr lang="en-US" dirty="0"/>
              <a:t>B. jury</a:t>
            </a:r>
          </a:p>
          <a:p>
            <a:pPr marL="0" indent="0">
              <a:buNone/>
            </a:pPr>
            <a:r>
              <a:rPr lang="en-US" dirty="0"/>
              <a:t>C. judge and jury</a:t>
            </a:r>
          </a:p>
          <a:p>
            <a:pPr marL="0" indent="0">
              <a:buNone/>
            </a:pPr>
            <a:r>
              <a:rPr lang="en-US" dirty="0"/>
              <a:t>D. prosecutor and jury</a:t>
            </a:r>
          </a:p>
          <a:p>
            <a:pPr marL="0" indent="0">
              <a:buNone/>
            </a:pPr>
            <a:endParaRPr lang="en-US" dirty="0"/>
          </a:p>
          <a:p>
            <a:pPr marL="0" indent="0">
              <a:buNone/>
            </a:pPr>
            <a:r>
              <a:rPr lang="en-US" dirty="0"/>
              <a:t>34. In a bench trial, whose job is it to determine the appropriate law to be applied?</a:t>
            </a:r>
          </a:p>
          <a:p>
            <a:pPr marL="0" indent="0">
              <a:buNone/>
            </a:pPr>
            <a:r>
              <a:rPr lang="en-US" dirty="0"/>
              <a:t>A. judge</a:t>
            </a:r>
          </a:p>
          <a:p>
            <a:pPr marL="0" indent="0">
              <a:buNone/>
            </a:pPr>
            <a:r>
              <a:rPr lang="en-US" dirty="0"/>
              <a:t>B. jury</a:t>
            </a:r>
          </a:p>
          <a:p>
            <a:pPr marL="0" indent="0">
              <a:buNone/>
            </a:pPr>
            <a:r>
              <a:rPr lang="en-US" dirty="0"/>
              <a:t>C. judge and jury</a:t>
            </a:r>
          </a:p>
          <a:p>
            <a:pPr marL="0" indent="0">
              <a:buNone/>
            </a:pPr>
            <a:r>
              <a:rPr lang="en-US" dirty="0"/>
              <a:t>D. prosecutor and jury</a:t>
            </a:r>
          </a:p>
        </p:txBody>
      </p:sp>
    </p:spTree>
    <p:extLst>
      <p:ext uri="{BB962C8B-B14F-4D97-AF65-F5344CB8AC3E}">
        <p14:creationId xmlns:p14="http://schemas.microsoft.com/office/powerpoint/2010/main" val="13896329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35. Who files the case in a criminal trial?</a:t>
            </a:r>
          </a:p>
          <a:p>
            <a:pPr marL="0" indent="0">
              <a:buNone/>
            </a:pPr>
            <a:r>
              <a:rPr lang="en-US" dirty="0"/>
              <a:t>A. judge</a:t>
            </a:r>
          </a:p>
          <a:p>
            <a:pPr marL="0" indent="0">
              <a:buNone/>
            </a:pPr>
            <a:r>
              <a:rPr lang="en-US" dirty="0"/>
              <a:t>B. prosecutor</a:t>
            </a:r>
          </a:p>
          <a:p>
            <a:pPr marL="0" indent="0">
              <a:buNone/>
            </a:pPr>
            <a:r>
              <a:rPr lang="en-US" dirty="0"/>
              <a:t>C. plaintiff</a:t>
            </a:r>
          </a:p>
          <a:p>
            <a:pPr marL="0" indent="0">
              <a:buNone/>
            </a:pPr>
            <a:r>
              <a:rPr lang="en-US" dirty="0"/>
              <a:t>D. defendant</a:t>
            </a:r>
          </a:p>
          <a:p>
            <a:pPr marL="0" indent="0">
              <a:buNone/>
            </a:pPr>
            <a:endParaRPr lang="en-US" dirty="0"/>
          </a:p>
          <a:p>
            <a:pPr marL="0" indent="0">
              <a:buNone/>
            </a:pPr>
            <a:r>
              <a:rPr lang="en-US" dirty="0"/>
              <a:t>36. Who files the case in a civil trial?</a:t>
            </a:r>
          </a:p>
          <a:p>
            <a:pPr marL="0" indent="0">
              <a:buNone/>
            </a:pPr>
            <a:r>
              <a:rPr lang="en-US" dirty="0"/>
              <a:t>A. judge</a:t>
            </a:r>
          </a:p>
          <a:p>
            <a:pPr marL="0" indent="0">
              <a:buNone/>
            </a:pPr>
            <a:r>
              <a:rPr lang="en-US" dirty="0"/>
              <a:t>B. prosecutor</a:t>
            </a:r>
          </a:p>
          <a:p>
            <a:pPr marL="0" indent="0">
              <a:buNone/>
            </a:pPr>
            <a:r>
              <a:rPr lang="en-US" dirty="0"/>
              <a:t>C. plaintiff</a:t>
            </a:r>
          </a:p>
          <a:p>
            <a:pPr marL="0" indent="0">
              <a:buNone/>
            </a:pPr>
            <a:r>
              <a:rPr lang="en-US" dirty="0"/>
              <a:t>D. defendant</a:t>
            </a:r>
          </a:p>
        </p:txBody>
      </p:sp>
    </p:spTree>
    <p:extLst>
      <p:ext uri="{BB962C8B-B14F-4D97-AF65-F5344CB8AC3E}">
        <p14:creationId xmlns:p14="http://schemas.microsoft.com/office/powerpoint/2010/main" val="41043437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37. Which of the following is not one of the goals of the trial court?</a:t>
            </a:r>
          </a:p>
          <a:p>
            <a:pPr marL="0" indent="0">
              <a:buNone/>
            </a:pPr>
            <a:r>
              <a:rPr lang="en-US" dirty="0"/>
              <a:t>A. listen to testimony</a:t>
            </a:r>
          </a:p>
          <a:p>
            <a:pPr marL="0" indent="0">
              <a:buNone/>
            </a:pPr>
            <a:r>
              <a:rPr lang="en-US" dirty="0"/>
              <a:t>B. consider evidence</a:t>
            </a:r>
          </a:p>
          <a:p>
            <a:pPr marL="0" indent="0">
              <a:buNone/>
            </a:pPr>
            <a:r>
              <a:rPr lang="en-US" dirty="0"/>
              <a:t>C. determine facts</a:t>
            </a:r>
          </a:p>
          <a:p>
            <a:pPr marL="0" indent="0">
              <a:buNone/>
            </a:pPr>
            <a:r>
              <a:rPr lang="en-US" dirty="0"/>
              <a:t>D. set precedent</a:t>
            </a:r>
          </a:p>
          <a:p>
            <a:pPr marL="0" indent="0">
              <a:buNone/>
            </a:pPr>
            <a:endParaRPr lang="en-US" dirty="0"/>
          </a:p>
          <a:p>
            <a:pPr marL="0" indent="0">
              <a:buNone/>
            </a:pPr>
            <a:r>
              <a:rPr lang="en-US" dirty="0"/>
              <a:t>38. Which of the following is not a legitimate reason to exclude a potential juror?</a:t>
            </a:r>
          </a:p>
          <a:p>
            <a:pPr marL="0" indent="0">
              <a:buNone/>
            </a:pPr>
            <a:r>
              <a:rPr lang="en-US" dirty="0"/>
              <a:t>A. a juror’s likely bias</a:t>
            </a:r>
          </a:p>
          <a:p>
            <a:pPr marL="0" indent="0">
              <a:buNone/>
            </a:pPr>
            <a:r>
              <a:rPr lang="en-US" dirty="0"/>
              <a:t>B. a juror’s hairstyle</a:t>
            </a:r>
          </a:p>
          <a:p>
            <a:pPr marL="0" indent="0">
              <a:buNone/>
            </a:pPr>
            <a:r>
              <a:rPr lang="en-US" dirty="0"/>
              <a:t>C. a juror’s acquaintance with one of the witnesses</a:t>
            </a:r>
          </a:p>
          <a:p>
            <a:pPr marL="0" indent="0">
              <a:buNone/>
            </a:pPr>
            <a:r>
              <a:rPr lang="en-US" dirty="0"/>
              <a:t>D. a juror’s race</a:t>
            </a:r>
          </a:p>
        </p:txBody>
      </p:sp>
    </p:spTree>
    <p:extLst>
      <p:ext uri="{BB962C8B-B14F-4D97-AF65-F5344CB8AC3E}">
        <p14:creationId xmlns:p14="http://schemas.microsoft.com/office/powerpoint/2010/main" val="35301459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normAutofit/>
          </a:bodyPr>
          <a:lstStyle/>
          <a:p>
            <a:pPr algn="ctr"/>
            <a:r>
              <a:rPr lang="en-US" dirty="0">
                <a:solidFill>
                  <a:srgbClr val="00B050"/>
                </a:solidFill>
              </a:rPr>
              <a:t>Problem 9. Selecting the Best Jury</a:t>
            </a:r>
            <a:endParaRPr lang="en-US" dirty="0"/>
          </a:p>
        </p:txBody>
      </p:sp>
      <p:sp>
        <p:nvSpPr>
          <p:cNvPr id="3" name="Content Placeholder 2"/>
          <p:cNvSpPr>
            <a:spLocks noGrp="1"/>
          </p:cNvSpPr>
          <p:nvPr>
            <p:ph idx="1"/>
          </p:nvPr>
        </p:nvSpPr>
        <p:spPr>
          <a:xfrm>
            <a:off x="0" y="1609344"/>
            <a:ext cx="12192000" cy="5248656"/>
          </a:xfrm>
        </p:spPr>
        <p:txBody>
          <a:bodyPr/>
          <a:lstStyle/>
          <a:p>
            <a:pPr marL="457200" indent="-457200">
              <a:buFont typeface="+mj-lt"/>
              <a:buAutoNum type="arabicPeriod"/>
            </a:pPr>
            <a:r>
              <a:rPr lang="en-US" dirty="0"/>
              <a:t>What reasons can you give for excluding from jury service members of each of the following groups: </a:t>
            </a:r>
          </a:p>
          <a:p>
            <a:pPr marL="731520" lvl="1" indent="-457200">
              <a:buFont typeface="+mj-lt"/>
              <a:buAutoNum type="alphaLcPeriod"/>
            </a:pPr>
            <a:r>
              <a:rPr lang="en-US" dirty="0"/>
              <a:t>Clergy</a:t>
            </a:r>
          </a:p>
          <a:p>
            <a:pPr marL="731520" lvl="1" indent="-457200">
              <a:buFont typeface="+mj-lt"/>
              <a:buAutoNum type="alphaLcPeriod"/>
            </a:pPr>
            <a:r>
              <a:rPr lang="en-US" dirty="0"/>
              <a:t>Attorneys</a:t>
            </a:r>
          </a:p>
          <a:p>
            <a:pPr marL="731520" lvl="1" indent="-457200">
              <a:buFont typeface="+mj-lt"/>
              <a:buAutoNum type="alphaLcPeriod"/>
            </a:pPr>
            <a:r>
              <a:rPr lang="en-US" dirty="0"/>
              <a:t>Physicians</a:t>
            </a:r>
          </a:p>
          <a:p>
            <a:pPr marL="731520" lvl="1" indent="-457200">
              <a:buFont typeface="+mj-lt"/>
              <a:buAutoNum type="alphaLcPeriod"/>
            </a:pPr>
            <a:r>
              <a:rPr lang="en-US" dirty="0"/>
              <a:t>Police Officers</a:t>
            </a:r>
          </a:p>
          <a:p>
            <a:pPr marL="731520" lvl="1" indent="-457200">
              <a:buFont typeface="+mj-lt"/>
              <a:buAutoNum type="alphaLcPeriod"/>
            </a:pPr>
            <a:r>
              <a:rPr lang="en-US" dirty="0"/>
              <a:t>Convicted Felons</a:t>
            </a:r>
          </a:p>
          <a:p>
            <a:pPr marL="457200" indent="-457200">
              <a:buFont typeface="+mj-lt"/>
              <a:buAutoNum type="arabicPeriod"/>
            </a:pPr>
            <a:r>
              <a:rPr lang="en-US" dirty="0"/>
              <a:t>If you were a defense attorney questioning jurors at the </a:t>
            </a:r>
            <a:r>
              <a:rPr lang="en-US" dirty="0" err="1"/>
              <a:t>voir</a:t>
            </a:r>
            <a:r>
              <a:rPr lang="en-US" dirty="0"/>
              <a:t> dire in a murder trial, what questions would you ask potential jurors?</a:t>
            </a:r>
          </a:p>
          <a:p>
            <a:pPr marL="457200" indent="-457200">
              <a:buFont typeface="+mj-lt"/>
              <a:buAutoNum type="arabicPeriod"/>
            </a:pPr>
            <a:r>
              <a:rPr lang="en-US" dirty="0"/>
              <a:t>For what reasons might an attorney use a peremptory challenge?</a:t>
            </a:r>
          </a:p>
        </p:txBody>
      </p:sp>
    </p:spTree>
    <p:extLst>
      <p:ext uri="{BB962C8B-B14F-4D97-AF65-F5344CB8AC3E}">
        <p14:creationId xmlns:p14="http://schemas.microsoft.com/office/powerpoint/2010/main" val="34510451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Day 8. Objectives</a:t>
            </a:r>
          </a:p>
        </p:txBody>
      </p:sp>
      <p:sp>
        <p:nvSpPr>
          <p:cNvPr id="3" name="Content Placeholder 2"/>
          <p:cNvSpPr>
            <a:spLocks noGrp="1"/>
          </p:cNvSpPr>
          <p:nvPr>
            <p:ph idx="1"/>
          </p:nvPr>
        </p:nvSpPr>
        <p:spPr>
          <a:xfrm>
            <a:off x="0" y="1609344"/>
            <a:ext cx="12192000" cy="5248656"/>
          </a:xfrm>
        </p:spPr>
        <p:txBody>
          <a:bodyPr/>
          <a:lstStyle/>
          <a:p>
            <a:r>
              <a:rPr lang="en-US" dirty="0"/>
              <a:t>Students will be able to:</a:t>
            </a:r>
          </a:p>
          <a:p>
            <a:pPr lvl="1"/>
            <a:r>
              <a:rPr lang="en-US" dirty="0"/>
              <a:t>List the seven types of trial courts in Massachusetts and the types of cases heard by each;</a:t>
            </a:r>
          </a:p>
          <a:p>
            <a:pPr lvl="1"/>
            <a:r>
              <a:rPr lang="en-US" dirty="0"/>
              <a:t>Describe the roles of the federal courts;</a:t>
            </a:r>
          </a:p>
          <a:p>
            <a:pPr lvl="1"/>
            <a:r>
              <a:rPr lang="en-US" dirty="0"/>
              <a:t>Describe the roles of tribal courts;</a:t>
            </a:r>
          </a:p>
          <a:p>
            <a:pPr lvl="1"/>
            <a:r>
              <a:rPr lang="en-US" dirty="0"/>
              <a:t>Explain what the appeals court is, what its goals are, and its overall role in the judicial process;</a:t>
            </a:r>
          </a:p>
          <a:p>
            <a:pPr lvl="1"/>
            <a:r>
              <a:rPr lang="en-US" dirty="0"/>
              <a:t>Explain how appeals court opinions set precedent and become law; and</a:t>
            </a:r>
          </a:p>
          <a:p>
            <a:pPr lvl="1"/>
            <a:r>
              <a:rPr lang="en-US" dirty="0"/>
              <a:t>Explain the role of the Supreme Court as the highest appeals court in the U.S.</a:t>
            </a:r>
          </a:p>
          <a:p>
            <a:pPr lvl="1"/>
            <a:endParaRPr lang="en-US" dirty="0"/>
          </a:p>
        </p:txBody>
      </p:sp>
    </p:spTree>
    <p:extLst>
      <p:ext uri="{BB962C8B-B14F-4D97-AF65-F5344CB8AC3E}">
        <p14:creationId xmlns:p14="http://schemas.microsoft.com/office/powerpoint/2010/main" val="39336279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normAutofit/>
          </a:bodyPr>
          <a:lstStyle/>
          <a:p>
            <a:pPr algn="ctr"/>
            <a:r>
              <a:rPr lang="en-US" sz="4800" dirty="0"/>
              <a:t>7 Types of State Trial Courts in Massachusetts</a:t>
            </a:r>
          </a:p>
        </p:txBody>
      </p:sp>
      <p:sp>
        <p:nvSpPr>
          <p:cNvPr id="3" name="Content Placeholder 2"/>
          <p:cNvSpPr>
            <a:spLocks noGrp="1"/>
          </p:cNvSpPr>
          <p:nvPr>
            <p:ph idx="1"/>
          </p:nvPr>
        </p:nvSpPr>
        <p:spPr>
          <a:xfrm>
            <a:off x="0" y="1609344"/>
            <a:ext cx="12192000" cy="5248656"/>
          </a:xfrm>
        </p:spPr>
        <p:txBody>
          <a:bodyPr>
            <a:normAutofit fontScale="92500" lnSpcReduction="20000"/>
          </a:bodyPr>
          <a:lstStyle/>
          <a:p>
            <a:r>
              <a:rPr lang="en-US" b="1" u="sng" dirty="0">
                <a:solidFill>
                  <a:srgbClr val="002060"/>
                </a:solidFill>
              </a:rPr>
              <a:t>District</a:t>
            </a:r>
            <a:r>
              <a:rPr lang="en-US" b="1" dirty="0">
                <a:solidFill>
                  <a:srgbClr val="002060"/>
                </a:solidFill>
              </a:rPr>
              <a:t> Court</a:t>
            </a:r>
          </a:p>
          <a:p>
            <a:pPr lvl="1"/>
            <a:r>
              <a:rPr lang="en-US" b="1" dirty="0">
                <a:solidFill>
                  <a:srgbClr val="002060"/>
                </a:solidFill>
              </a:rPr>
              <a:t>criminal cases up to 5 years in jail</a:t>
            </a:r>
          </a:p>
          <a:p>
            <a:pPr lvl="1"/>
            <a:r>
              <a:rPr lang="en-US" b="1" dirty="0">
                <a:solidFill>
                  <a:srgbClr val="002060"/>
                </a:solidFill>
              </a:rPr>
              <a:t>civil cases up to $25,000</a:t>
            </a:r>
          </a:p>
          <a:p>
            <a:r>
              <a:rPr lang="en-US" b="1" u="sng" dirty="0">
                <a:solidFill>
                  <a:srgbClr val="002060"/>
                </a:solidFill>
              </a:rPr>
              <a:t>Superior</a:t>
            </a:r>
            <a:r>
              <a:rPr lang="en-US" b="1" dirty="0">
                <a:solidFill>
                  <a:srgbClr val="002060"/>
                </a:solidFill>
              </a:rPr>
              <a:t> Court</a:t>
            </a:r>
          </a:p>
          <a:p>
            <a:pPr lvl="1"/>
            <a:r>
              <a:rPr lang="en-US" b="1" dirty="0">
                <a:solidFill>
                  <a:srgbClr val="002060"/>
                </a:solidFill>
              </a:rPr>
              <a:t>criminal cases over 5 years in jail</a:t>
            </a:r>
          </a:p>
          <a:p>
            <a:pPr lvl="1"/>
            <a:r>
              <a:rPr lang="en-US" b="1" dirty="0">
                <a:solidFill>
                  <a:srgbClr val="002060"/>
                </a:solidFill>
              </a:rPr>
              <a:t>civil cases over $25,000</a:t>
            </a:r>
          </a:p>
          <a:p>
            <a:r>
              <a:rPr lang="en-US" b="1" u="sng" dirty="0">
                <a:solidFill>
                  <a:srgbClr val="002060"/>
                </a:solidFill>
              </a:rPr>
              <a:t>Juvenile</a:t>
            </a:r>
            <a:r>
              <a:rPr lang="en-US" b="1" dirty="0">
                <a:solidFill>
                  <a:srgbClr val="002060"/>
                </a:solidFill>
              </a:rPr>
              <a:t> Court</a:t>
            </a:r>
          </a:p>
          <a:p>
            <a:pPr lvl="1"/>
            <a:r>
              <a:rPr lang="en-US" dirty="0">
                <a:solidFill>
                  <a:srgbClr val="002060"/>
                </a:solidFill>
              </a:rPr>
              <a:t>civil &amp; criminal matters </a:t>
            </a:r>
            <a:r>
              <a:rPr lang="en-US" b="1" dirty="0">
                <a:solidFill>
                  <a:srgbClr val="002060"/>
                </a:solidFill>
              </a:rPr>
              <a:t>involving minors</a:t>
            </a:r>
          </a:p>
          <a:p>
            <a:r>
              <a:rPr lang="en-US" b="1" u="sng" dirty="0">
                <a:solidFill>
                  <a:srgbClr val="002060"/>
                </a:solidFill>
              </a:rPr>
              <a:t>Probate &amp; Family</a:t>
            </a:r>
            <a:r>
              <a:rPr lang="en-US" b="1" dirty="0">
                <a:solidFill>
                  <a:srgbClr val="002060"/>
                </a:solidFill>
              </a:rPr>
              <a:t> Court</a:t>
            </a:r>
            <a:endParaRPr lang="en-US" dirty="0">
              <a:solidFill>
                <a:srgbClr val="002060"/>
              </a:solidFill>
            </a:endParaRPr>
          </a:p>
          <a:p>
            <a:pPr lvl="1"/>
            <a:r>
              <a:rPr lang="en-US" b="1" dirty="0">
                <a:solidFill>
                  <a:srgbClr val="002060"/>
                </a:solidFill>
              </a:rPr>
              <a:t>divorce, paternity, child support</a:t>
            </a:r>
            <a:r>
              <a:rPr lang="en-US" dirty="0"/>
              <a:t>, custody, visitation, adoption, termination of parental rights, abuse prevention, </a:t>
            </a:r>
            <a:r>
              <a:rPr lang="en-US" b="1" dirty="0">
                <a:solidFill>
                  <a:srgbClr val="002060"/>
                </a:solidFill>
              </a:rPr>
              <a:t>wills, estates, trusts, guardianships</a:t>
            </a:r>
            <a:r>
              <a:rPr lang="en-US" dirty="0"/>
              <a:t>, conservatorships, and changes of name)</a:t>
            </a:r>
          </a:p>
          <a:p>
            <a:r>
              <a:rPr lang="en-US" b="1" u="sng" dirty="0"/>
              <a:t>Housing</a:t>
            </a:r>
            <a:r>
              <a:rPr lang="en-US" b="1" dirty="0"/>
              <a:t> Court</a:t>
            </a:r>
          </a:p>
          <a:p>
            <a:pPr lvl="1"/>
            <a:r>
              <a:rPr lang="en-US" dirty="0"/>
              <a:t>cases involving health, safety, and welfare of the occupants and owners of </a:t>
            </a:r>
            <a:r>
              <a:rPr lang="en-US" b="1" dirty="0"/>
              <a:t>residential housing</a:t>
            </a:r>
          </a:p>
          <a:p>
            <a:r>
              <a:rPr lang="en-US" b="1" u="sng" dirty="0"/>
              <a:t>Land</a:t>
            </a:r>
            <a:r>
              <a:rPr lang="en-US" b="1" dirty="0"/>
              <a:t> Court</a:t>
            </a:r>
          </a:p>
          <a:p>
            <a:pPr lvl="1"/>
            <a:r>
              <a:rPr lang="en-US" dirty="0"/>
              <a:t>cases involving the registration of </a:t>
            </a:r>
            <a:r>
              <a:rPr lang="en-US" b="1" dirty="0"/>
              <a:t>title to real property</a:t>
            </a:r>
            <a:r>
              <a:rPr lang="en-US" dirty="0"/>
              <a:t>, and foreclosure and redemption of real estate tax liens</a:t>
            </a:r>
          </a:p>
          <a:p>
            <a:r>
              <a:rPr lang="en-US" b="1" u="sng" dirty="0"/>
              <a:t>Boston Municipal</a:t>
            </a:r>
            <a:r>
              <a:rPr lang="en-US" b="1" dirty="0"/>
              <a:t> Court</a:t>
            </a:r>
          </a:p>
          <a:p>
            <a:pPr lvl="1"/>
            <a:r>
              <a:rPr lang="en-US" dirty="0"/>
              <a:t>civil &amp; criminal </a:t>
            </a:r>
            <a:r>
              <a:rPr lang="en-US" b="1" dirty="0"/>
              <a:t>cases in Boston</a:t>
            </a:r>
          </a:p>
        </p:txBody>
      </p:sp>
    </p:spTree>
    <p:extLst>
      <p:ext uri="{BB962C8B-B14F-4D97-AF65-F5344CB8AC3E}">
        <p14:creationId xmlns:p14="http://schemas.microsoft.com/office/powerpoint/2010/main" val="280122335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Federal Courts</a:t>
            </a:r>
          </a:p>
        </p:txBody>
      </p:sp>
      <p:sp>
        <p:nvSpPr>
          <p:cNvPr id="3" name="Content Placeholder 2"/>
          <p:cNvSpPr>
            <a:spLocks noGrp="1"/>
          </p:cNvSpPr>
          <p:nvPr>
            <p:ph idx="1"/>
          </p:nvPr>
        </p:nvSpPr>
        <p:spPr>
          <a:xfrm>
            <a:off x="0" y="1609344"/>
            <a:ext cx="12192000" cy="5248656"/>
          </a:xfrm>
        </p:spPr>
        <p:txBody>
          <a:bodyPr>
            <a:normAutofit/>
          </a:bodyPr>
          <a:lstStyle/>
          <a:p>
            <a:r>
              <a:rPr lang="en-US" b="1" dirty="0">
                <a:solidFill>
                  <a:srgbClr val="002060"/>
                </a:solidFill>
              </a:rPr>
              <a:t>U.S. Supreme Court- created by </a:t>
            </a:r>
            <a:r>
              <a:rPr lang="en-US" b="1" u="sng" dirty="0">
                <a:solidFill>
                  <a:srgbClr val="002060"/>
                </a:solidFill>
              </a:rPr>
              <a:t>Article III</a:t>
            </a:r>
            <a:r>
              <a:rPr lang="en-US" b="1" dirty="0"/>
              <a:t> of the Constitution</a:t>
            </a:r>
          </a:p>
          <a:p>
            <a:r>
              <a:rPr lang="en-US" dirty="0"/>
              <a:t>Article III gave </a:t>
            </a:r>
            <a:r>
              <a:rPr lang="en-US" b="1" dirty="0"/>
              <a:t>Congress the duty to create lower federal courts.</a:t>
            </a:r>
          </a:p>
          <a:p>
            <a:pPr lvl="1"/>
            <a:r>
              <a:rPr lang="en-US" b="1" dirty="0">
                <a:solidFill>
                  <a:srgbClr val="002060"/>
                </a:solidFill>
              </a:rPr>
              <a:t>12 </a:t>
            </a:r>
            <a:r>
              <a:rPr lang="en-US" b="1" u="sng" dirty="0">
                <a:solidFill>
                  <a:srgbClr val="002060"/>
                </a:solidFill>
              </a:rPr>
              <a:t>Circuit Courts of Appeals</a:t>
            </a:r>
          </a:p>
          <a:p>
            <a:pPr lvl="2"/>
            <a:r>
              <a:rPr lang="en-US" dirty="0"/>
              <a:t>Also a Federal Circuit Court of Appeals (hears special legal topics- international trade, patent law, money claims against the U.S. Government, and veterans issues)</a:t>
            </a:r>
          </a:p>
          <a:p>
            <a:pPr lvl="2"/>
            <a:r>
              <a:rPr lang="en-US" dirty="0"/>
              <a:t>Also a U.S. Court of Military Appeals</a:t>
            </a:r>
          </a:p>
          <a:p>
            <a:pPr lvl="1"/>
            <a:r>
              <a:rPr lang="en-US" b="1" dirty="0">
                <a:solidFill>
                  <a:srgbClr val="002060"/>
                </a:solidFill>
              </a:rPr>
              <a:t>94 </a:t>
            </a:r>
            <a:r>
              <a:rPr lang="en-US" b="1" u="sng" dirty="0">
                <a:solidFill>
                  <a:srgbClr val="002060"/>
                </a:solidFill>
              </a:rPr>
              <a:t>District Courts</a:t>
            </a:r>
            <a:r>
              <a:rPr lang="en-US" b="1" dirty="0">
                <a:solidFill>
                  <a:srgbClr val="002060"/>
                </a:solidFill>
              </a:rPr>
              <a:t> (trial courts)</a:t>
            </a:r>
          </a:p>
          <a:p>
            <a:pPr lvl="1"/>
            <a:r>
              <a:rPr lang="en-US" b="1" dirty="0">
                <a:solidFill>
                  <a:srgbClr val="002060"/>
                </a:solidFill>
              </a:rPr>
              <a:t>Special Tax &amp; Bankruptcy Courts</a:t>
            </a:r>
          </a:p>
          <a:p>
            <a:r>
              <a:rPr lang="en-US" dirty="0">
                <a:solidFill>
                  <a:srgbClr val="002060"/>
                </a:solidFill>
              </a:rPr>
              <a:t>Federal Judges</a:t>
            </a:r>
          </a:p>
          <a:p>
            <a:pPr lvl="1"/>
            <a:r>
              <a:rPr lang="en-US" b="1" dirty="0">
                <a:solidFill>
                  <a:srgbClr val="002060"/>
                </a:solidFill>
              </a:rPr>
              <a:t>Appointed by the </a:t>
            </a:r>
            <a:r>
              <a:rPr lang="en-US" b="1" u="sng" dirty="0">
                <a:solidFill>
                  <a:srgbClr val="002060"/>
                </a:solidFill>
              </a:rPr>
              <a:t>President</a:t>
            </a:r>
            <a:r>
              <a:rPr lang="en-US" b="1" dirty="0"/>
              <a:t> and confirmed by the Senate</a:t>
            </a:r>
          </a:p>
          <a:p>
            <a:pPr lvl="1"/>
            <a:r>
              <a:rPr lang="en-US" b="1" dirty="0">
                <a:solidFill>
                  <a:srgbClr val="002060"/>
                </a:solidFill>
              </a:rPr>
              <a:t>Hold office </a:t>
            </a:r>
            <a:r>
              <a:rPr lang="en-US" b="1" u="sng" dirty="0">
                <a:solidFill>
                  <a:srgbClr val="002060"/>
                </a:solidFill>
              </a:rPr>
              <a:t>for life “during good behavior”</a:t>
            </a:r>
            <a:r>
              <a:rPr lang="en-US" b="1" dirty="0">
                <a:solidFill>
                  <a:srgbClr val="002060"/>
                </a:solidFill>
              </a:rPr>
              <a:t> </a:t>
            </a:r>
            <a:r>
              <a:rPr lang="en-US" dirty="0"/>
              <a:t>and serve until they resign, retire, or die</a:t>
            </a:r>
          </a:p>
          <a:p>
            <a:pPr lvl="1"/>
            <a:r>
              <a:rPr lang="en-US" dirty="0"/>
              <a:t>Currently 1,700 federal judges</a:t>
            </a:r>
          </a:p>
        </p:txBody>
      </p:sp>
    </p:spTree>
    <p:extLst>
      <p:ext uri="{BB962C8B-B14F-4D97-AF65-F5344CB8AC3E}">
        <p14:creationId xmlns:p14="http://schemas.microsoft.com/office/powerpoint/2010/main" val="169956453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Appeals Courts</a:t>
            </a:r>
          </a:p>
        </p:txBody>
      </p:sp>
      <p:sp>
        <p:nvSpPr>
          <p:cNvPr id="3" name="Content Placeholder 2"/>
          <p:cNvSpPr>
            <a:spLocks noGrp="1"/>
          </p:cNvSpPr>
          <p:nvPr>
            <p:ph idx="1"/>
          </p:nvPr>
        </p:nvSpPr>
        <p:spPr>
          <a:xfrm>
            <a:off x="0" y="1609344"/>
            <a:ext cx="12192000" cy="5248656"/>
          </a:xfrm>
        </p:spPr>
        <p:txBody>
          <a:bodyPr>
            <a:normAutofit fontScale="92500"/>
          </a:bodyPr>
          <a:lstStyle/>
          <a:p>
            <a:r>
              <a:rPr lang="en-US" b="1" u="sng" dirty="0">
                <a:solidFill>
                  <a:srgbClr val="002060"/>
                </a:solidFill>
              </a:rPr>
              <a:t>Appeals Court</a:t>
            </a:r>
            <a:r>
              <a:rPr lang="en-US" b="1" dirty="0">
                <a:solidFill>
                  <a:srgbClr val="002060"/>
                </a:solidFill>
              </a:rPr>
              <a:t>- a court in which appeals from trial court decisions are heard </a:t>
            </a:r>
            <a:r>
              <a:rPr lang="en-US" b="1" dirty="0"/>
              <a:t>upon the request of the losing party who </a:t>
            </a:r>
            <a:r>
              <a:rPr lang="en-US" b="1" dirty="0">
                <a:solidFill>
                  <a:srgbClr val="002060"/>
                </a:solidFill>
              </a:rPr>
              <a:t>claims that the trial court either made an error of law or misapplied the law</a:t>
            </a:r>
            <a:r>
              <a:rPr lang="en-US" b="1" dirty="0"/>
              <a:t>.</a:t>
            </a:r>
          </a:p>
          <a:p>
            <a:pPr lvl="1"/>
            <a:r>
              <a:rPr lang="en-US" dirty="0"/>
              <a:t>no juries or witnesses;</a:t>
            </a:r>
          </a:p>
          <a:p>
            <a:pPr lvl="1"/>
            <a:r>
              <a:rPr lang="en-US" dirty="0"/>
              <a:t>no new evidence presented; and</a:t>
            </a:r>
          </a:p>
          <a:p>
            <a:pPr lvl="1"/>
            <a:r>
              <a:rPr lang="en-US" dirty="0"/>
              <a:t>no new findings of fact.</a:t>
            </a:r>
          </a:p>
          <a:p>
            <a:r>
              <a:rPr lang="en-US" b="1" dirty="0">
                <a:solidFill>
                  <a:srgbClr val="002060"/>
                </a:solidFill>
              </a:rPr>
              <a:t>Error of Law- occurs when the judge makes a </a:t>
            </a:r>
            <a:r>
              <a:rPr lang="en-US" b="1" u="sng" dirty="0">
                <a:solidFill>
                  <a:srgbClr val="002060"/>
                </a:solidFill>
              </a:rPr>
              <a:t>mistake</a:t>
            </a:r>
            <a:r>
              <a:rPr lang="en-US" b="1" dirty="0">
                <a:solidFill>
                  <a:srgbClr val="002060"/>
                </a:solidFill>
              </a:rPr>
              <a:t> as to the law applicable in a case.</a:t>
            </a:r>
          </a:p>
          <a:p>
            <a:pPr lvl="1"/>
            <a:r>
              <a:rPr lang="en-US" dirty="0"/>
              <a:t>Examples: wrong jury instructions, allowed impermissible evidence in trial, etc.</a:t>
            </a:r>
          </a:p>
          <a:p>
            <a:r>
              <a:rPr lang="en-US" b="1" u="sng" dirty="0">
                <a:solidFill>
                  <a:srgbClr val="002060"/>
                </a:solidFill>
              </a:rPr>
              <a:t>Opinion</a:t>
            </a:r>
            <a:r>
              <a:rPr lang="en-US" b="1" dirty="0">
                <a:solidFill>
                  <a:srgbClr val="002060"/>
                </a:solidFill>
              </a:rPr>
              <a:t>- appeals court decisions are set out in </a:t>
            </a:r>
            <a:r>
              <a:rPr lang="en-US" b="1" u="sng" dirty="0">
                <a:solidFill>
                  <a:srgbClr val="002060"/>
                </a:solidFill>
              </a:rPr>
              <a:t>written opinions </a:t>
            </a:r>
            <a:r>
              <a:rPr lang="en-US" b="1" dirty="0">
                <a:solidFill>
                  <a:srgbClr val="002060"/>
                </a:solidFill>
              </a:rPr>
              <a:t>that set </a:t>
            </a:r>
            <a:r>
              <a:rPr lang="en-US" b="1" u="sng" dirty="0">
                <a:solidFill>
                  <a:srgbClr val="002060"/>
                </a:solidFill>
              </a:rPr>
              <a:t>precedent</a:t>
            </a:r>
            <a:r>
              <a:rPr lang="en-US" b="1" dirty="0">
                <a:solidFill>
                  <a:srgbClr val="002060"/>
                </a:solidFill>
              </a:rPr>
              <a:t> (gives instruction to courts facing similar cases in the future- </a:t>
            </a:r>
            <a:r>
              <a:rPr lang="en-US" b="1" u="sng" dirty="0">
                <a:solidFill>
                  <a:srgbClr val="002060"/>
                </a:solidFill>
              </a:rPr>
              <a:t>becomes the law </a:t>
            </a:r>
            <a:r>
              <a:rPr lang="en-US" b="1" dirty="0"/>
              <a:t>(this is what is meant when people say that a court “made law”)). Only courts in the same jurisdiction must follow the precedent.</a:t>
            </a:r>
          </a:p>
          <a:p>
            <a:pPr lvl="1"/>
            <a:r>
              <a:rPr lang="en-US" b="1" dirty="0">
                <a:solidFill>
                  <a:srgbClr val="002060"/>
                </a:solidFill>
              </a:rPr>
              <a:t>Opinion- written by a judge in the majority.</a:t>
            </a:r>
          </a:p>
          <a:p>
            <a:pPr lvl="1"/>
            <a:r>
              <a:rPr lang="en-US" b="1" u="sng" dirty="0">
                <a:solidFill>
                  <a:srgbClr val="002060"/>
                </a:solidFill>
              </a:rPr>
              <a:t>Dissenting</a:t>
            </a:r>
            <a:r>
              <a:rPr lang="en-US" b="1" dirty="0">
                <a:solidFill>
                  <a:srgbClr val="002060"/>
                </a:solidFill>
              </a:rPr>
              <a:t> Opinion- written by judges who disagree with the majority opinion.</a:t>
            </a:r>
          </a:p>
          <a:p>
            <a:pPr lvl="1"/>
            <a:r>
              <a:rPr lang="en-US" b="1" u="sng" dirty="0">
                <a:solidFill>
                  <a:srgbClr val="002060"/>
                </a:solidFill>
              </a:rPr>
              <a:t>Concurring</a:t>
            </a:r>
            <a:r>
              <a:rPr lang="en-US" b="1" dirty="0">
                <a:solidFill>
                  <a:srgbClr val="002060"/>
                </a:solidFill>
              </a:rPr>
              <a:t> Opinion- written by judges who agree with the decision, but for other reasons.</a:t>
            </a:r>
          </a:p>
          <a:p>
            <a:r>
              <a:rPr lang="en-US" b="1" u="sng" dirty="0">
                <a:solidFill>
                  <a:srgbClr val="002060"/>
                </a:solidFill>
              </a:rPr>
              <a:t>Supreme Court</a:t>
            </a:r>
            <a:r>
              <a:rPr lang="en-US" dirty="0">
                <a:solidFill>
                  <a:srgbClr val="002060"/>
                </a:solidFill>
              </a:rPr>
              <a:t>- the U.S. Supreme Court is the </a:t>
            </a:r>
            <a:r>
              <a:rPr lang="en-US" b="1" u="sng" dirty="0">
                <a:solidFill>
                  <a:srgbClr val="002060"/>
                </a:solidFill>
              </a:rPr>
              <a:t>highest appeals court in the country</a:t>
            </a:r>
            <a:r>
              <a:rPr lang="en-US" b="1" dirty="0"/>
              <a:t> </a:t>
            </a:r>
            <a:r>
              <a:rPr lang="en-US" dirty="0"/>
              <a:t>(each state has a Supreme Court for cases heard in the state that serves as the highest appeals court but not all states have an </a:t>
            </a:r>
            <a:r>
              <a:rPr lang="en-US" b="1" dirty="0"/>
              <a:t>intermediate court of appeals </a:t>
            </a:r>
            <a:r>
              <a:rPr lang="en-US" dirty="0"/>
              <a:t>between the trial court and supreme court).</a:t>
            </a:r>
          </a:p>
        </p:txBody>
      </p:sp>
    </p:spTree>
    <p:extLst>
      <p:ext uri="{BB962C8B-B14F-4D97-AF65-F5344CB8AC3E}">
        <p14:creationId xmlns:p14="http://schemas.microsoft.com/office/powerpoint/2010/main" val="32950369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Tribal Courts</a:t>
            </a:r>
          </a:p>
        </p:txBody>
      </p:sp>
      <p:sp>
        <p:nvSpPr>
          <p:cNvPr id="3" name="Content Placeholder 2"/>
          <p:cNvSpPr>
            <a:spLocks noGrp="1"/>
          </p:cNvSpPr>
          <p:nvPr>
            <p:ph idx="1"/>
          </p:nvPr>
        </p:nvSpPr>
        <p:spPr>
          <a:xfrm>
            <a:off x="0" y="1609344"/>
            <a:ext cx="12192000" cy="5248656"/>
          </a:xfrm>
        </p:spPr>
        <p:txBody>
          <a:bodyPr>
            <a:normAutofit/>
          </a:bodyPr>
          <a:lstStyle/>
          <a:p>
            <a:r>
              <a:rPr lang="en-US" b="1" dirty="0">
                <a:solidFill>
                  <a:srgbClr val="002060"/>
                </a:solidFill>
              </a:rPr>
              <a:t>Native American groups </a:t>
            </a:r>
            <a:r>
              <a:rPr lang="en-US" b="1" dirty="0"/>
              <a:t>were once considered independent sovereign nations. </a:t>
            </a:r>
            <a:r>
              <a:rPr lang="en-US" dirty="0"/>
              <a:t>While they are </a:t>
            </a:r>
            <a:r>
              <a:rPr lang="en-US" b="1" dirty="0"/>
              <a:t>no longer considered independent sovereigns</a:t>
            </a:r>
            <a:r>
              <a:rPr lang="en-US" dirty="0"/>
              <a:t>, today many Native American groups exist on </a:t>
            </a:r>
            <a:r>
              <a:rPr lang="en-US" b="1" dirty="0">
                <a:solidFill>
                  <a:srgbClr val="002060"/>
                </a:solidFill>
              </a:rPr>
              <a:t>reservation land</a:t>
            </a:r>
            <a:r>
              <a:rPr lang="en-US" dirty="0"/>
              <a:t>. On that Land they have broad powers to </a:t>
            </a:r>
            <a:r>
              <a:rPr lang="en-US" b="1" dirty="0">
                <a:solidFill>
                  <a:srgbClr val="002060"/>
                </a:solidFill>
              </a:rPr>
              <a:t>make and enforce laws and also dispense justice through tribal courts</a:t>
            </a:r>
            <a:r>
              <a:rPr lang="en-US" dirty="0"/>
              <a:t>.</a:t>
            </a:r>
          </a:p>
          <a:p>
            <a:r>
              <a:rPr lang="en-US" b="1" u="sng" dirty="0"/>
              <a:t>Inherent Powers</a:t>
            </a:r>
            <a:r>
              <a:rPr lang="en-US" b="1" dirty="0"/>
              <a:t>- tribal powers that naturally remain with Native Americans on Reservations:</a:t>
            </a:r>
          </a:p>
          <a:p>
            <a:pPr lvl="1"/>
            <a:r>
              <a:rPr lang="en-US" b="1" dirty="0"/>
              <a:t>family;</a:t>
            </a:r>
          </a:p>
          <a:p>
            <a:pPr lvl="1"/>
            <a:r>
              <a:rPr lang="en-US" b="1" dirty="0"/>
              <a:t>tribal membership; and</a:t>
            </a:r>
          </a:p>
          <a:p>
            <a:pPr lvl="1"/>
            <a:r>
              <a:rPr lang="en-US" b="1" dirty="0"/>
              <a:t>law &amp; order.</a:t>
            </a:r>
          </a:p>
          <a:p>
            <a:r>
              <a:rPr lang="en-US" b="1" u="sng" dirty="0"/>
              <a:t>Delegated Powers</a:t>
            </a:r>
            <a:r>
              <a:rPr lang="en-US" b="1" dirty="0"/>
              <a:t>- tribal powers that have been granted to Native Americans on reservations by Congress.</a:t>
            </a:r>
          </a:p>
          <a:p>
            <a:r>
              <a:rPr lang="en-US" b="1" u="sng" dirty="0">
                <a:solidFill>
                  <a:srgbClr val="002060"/>
                </a:solidFill>
              </a:rPr>
              <a:t>Tribal Courts</a:t>
            </a:r>
            <a:r>
              <a:rPr lang="en-US" b="1" dirty="0">
                <a:solidFill>
                  <a:srgbClr val="002060"/>
                </a:solidFill>
              </a:rPr>
              <a:t>- hear a broad range of both criminal and civil cases</a:t>
            </a:r>
            <a:r>
              <a:rPr lang="en-US" b="1" dirty="0"/>
              <a:t> </a:t>
            </a:r>
            <a:r>
              <a:rPr lang="en-US" dirty="0"/>
              <a:t>involving Native Americans and non-Native Americans.</a:t>
            </a:r>
          </a:p>
        </p:txBody>
      </p:sp>
    </p:spTree>
    <p:extLst>
      <p:ext uri="{BB962C8B-B14F-4D97-AF65-F5344CB8AC3E}">
        <p14:creationId xmlns:p14="http://schemas.microsoft.com/office/powerpoint/2010/main" val="3805676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normAutofit/>
          </a:bodyPr>
          <a:lstStyle/>
          <a:p>
            <a:pPr algn="ctr"/>
            <a:r>
              <a:rPr lang="en-US" sz="4400" dirty="0">
                <a:solidFill>
                  <a:srgbClr val="00B050"/>
                </a:solidFill>
              </a:rPr>
              <a:t>Problem 2. The Case of the Apathetic Bystanders</a:t>
            </a:r>
            <a:endParaRPr lang="en-US" sz="4400" dirty="0"/>
          </a:p>
        </p:txBody>
      </p:sp>
      <p:sp>
        <p:nvSpPr>
          <p:cNvPr id="3" name="Content Placeholder 2"/>
          <p:cNvSpPr>
            <a:spLocks noGrp="1"/>
          </p:cNvSpPr>
          <p:nvPr>
            <p:ph idx="1"/>
          </p:nvPr>
        </p:nvSpPr>
        <p:spPr>
          <a:xfrm>
            <a:off x="0" y="1609344"/>
            <a:ext cx="12192000" cy="5248656"/>
          </a:xfrm>
        </p:spPr>
        <p:txBody>
          <a:bodyPr/>
          <a:lstStyle/>
          <a:p>
            <a:pPr marL="0" indent="0">
              <a:buNone/>
            </a:pPr>
            <a:r>
              <a:rPr lang="en-US" dirty="0"/>
              <a:t>Catherine “Kitty” Genovese was attacked and stabbed to death in 1964 in a highly populated area of Queens, New York. During the half-hour ordeal, 38 people heard Kitty’s screams for help and watched from their windows. Twice the killer was scared off by the sound of voices and the realization that he was being watched. However, both times, when it became obvious that nobody was going to call the police, the killer returned to finish off his victim. Rather than give any aid to Kitty, such as calling the police or the ambulance, all 38 bystanders chose to pull their shades, draw their blinds, and ignore Kitty’s urgent pleas for help as her life was taken by the deranged attacker.</a:t>
            </a:r>
          </a:p>
          <a:p>
            <a:pPr marL="0" indent="0">
              <a:buNone/>
            </a:pPr>
            <a:endParaRPr lang="en-US" dirty="0"/>
          </a:p>
          <a:p>
            <a:pPr marL="457200" indent="-457200">
              <a:buAutoNum type="arabicPeriod"/>
            </a:pPr>
            <a:r>
              <a:rPr lang="en-US" dirty="0"/>
              <a:t>Why do you think the bystanders did not take any action to help Kitty?</a:t>
            </a:r>
          </a:p>
          <a:p>
            <a:pPr marL="457200" indent="-457200">
              <a:buAutoNum type="arabicPeriod"/>
            </a:pPr>
            <a:r>
              <a:rPr lang="en-US" dirty="0"/>
              <a:t>Did the bystanders commit a crime by not acting? Explain.</a:t>
            </a:r>
          </a:p>
          <a:p>
            <a:pPr marL="457200" indent="-457200">
              <a:buAutoNum type="arabicPeriod"/>
            </a:pPr>
            <a:r>
              <a:rPr lang="en-US" dirty="0"/>
              <a:t>Did the bystanders do the right thing?</a:t>
            </a:r>
          </a:p>
          <a:p>
            <a:pPr marL="457200" indent="-457200">
              <a:buAutoNum type="arabicPeriod"/>
            </a:pPr>
            <a:r>
              <a:rPr lang="en-US" dirty="0"/>
              <a:t>Should the law hold citizens responsible for not helping out in a case like this one?</a:t>
            </a:r>
          </a:p>
          <a:p>
            <a:pPr marL="457200" indent="-457200">
              <a:buAutoNum type="arabicPeriod"/>
            </a:pPr>
            <a:endParaRPr lang="en-US" dirty="0"/>
          </a:p>
        </p:txBody>
      </p:sp>
    </p:spTree>
    <p:extLst>
      <p:ext uri="{BB962C8B-B14F-4D97-AF65-F5344CB8AC3E}">
        <p14:creationId xmlns:p14="http://schemas.microsoft.com/office/powerpoint/2010/main" val="279870222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39. Which party in a criminal case can appeal the decision of the trial court?</a:t>
            </a:r>
          </a:p>
          <a:p>
            <a:pPr marL="0" indent="0">
              <a:buNone/>
            </a:pPr>
            <a:r>
              <a:rPr lang="en-US" dirty="0"/>
              <a:t>A. plaintiff</a:t>
            </a:r>
          </a:p>
          <a:p>
            <a:pPr marL="0" indent="0">
              <a:buNone/>
            </a:pPr>
            <a:r>
              <a:rPr lang="en-US" dirty="0"/>
              <a:t>B. defendant</a:t>
            </a:r>
          </a:p>
          <a:p>
            <a:pPr marL="0" indent="0">
              <a:buNone/>
            </a:pPr>
            <a:r>
              <a:rPr lang="en-US" dirty="0"/>
              <a:t>C. prosecution</a:t>
            </a:r>
          </a:p>
          <a:p>
            <a:pPr marL="0" indent="0">
              <a:buNone/>
            </a:pPr>
            <a:r>
              <a:rPr lang="en-US" dirty="0"/>
              <a:t>D. either side</a:t>
            </a:r>
          </a:p>
          <a:p>
            <a:pPr marL="0" indent="0">
              <a:buNone/>
            </a:pPr>
            <a:endParaRPr lang="en-US" dirty="0"/>
          </a:p>
          <a:p>
            <a:pPr marL="0" indent="0">
              <a:buNone/>
            </a:pPr>
            <a:r>
              <a:rPr lang="en-US" dirty="0"/>
              <a:t>40. Which party in a civil case can appeal the decision of the trial court?</a:t>
            </a:r>
          </a:p>
          <a:p>
            <a:pPr marL="0" indent="0">
              <a:buNone/>
            </a:pPr>
            <a:r>
              <a:rPr lang="en-US" dirty="0"/>
              <a:t>A. plaintiff</a:t>
            </a:r>
          </a:p>
          <a:p>
            <a:pPr marL="0" indent="0">
              <a:buNone/>
            </a:pPr>
            <a:r>
              <a:rPr lang="en-US" dirty="0"/>
              <a:t>B. defendant</a:t>
            </a:r>
          </a:p>
          <a:p>
            <a:pPr marL="0" indent="0">
              <a:buNone/>
            </a:pPr>
            <a:r>
              <a:rPr lang="en-US" dirty="0"/>
              <a:t>C. prosecution</a:t>
            </a:r>
          </a:p>
          <a:p>
            <a:pPr marL="0" indent="0">
              <a:buNone/>
            </a:pPr>
            <a:r>
              <a:rPr lang="en-US" dirty="0"/>
              <a:t>D. either side</a:t>
            </a:r>
          </a:p>
        </p:txBody>
      </p:sp>
    </p:spTree>
    <p:extLst>
      <p:ext uri="{BB962C8B-B14F-4D97-AF65-F5344CB8AC3E}">
        <p14:creationId xmlns:p14="http://schemas.microsoft.com/office/powerpoint/2010/main" val="2019314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41. Which of the following is </a:t>
            </a:r>
            <a:r>
              <a:rPr lang="en-US" u="sng" dirty="0"/>
              <a:t>not</a:t>
            </a:r>
            <a:r>
              <a:rPr lang="en-US" dirty="0"/>
              <a:t> a legitimate reason to appeal the decision of a trial court?</a:t>
            </a:r>
          </a:p>
          <a:p>
            <a:pPr marL="0" indent="0">
              <a:buNone/>
            </a:pPr>
            <a:r>
              <a:rPr lang="en-US" dirty="0"/>
              <a:t>A. judge made an error as to the applicable law</a:t>
            </a:r>
          </a:p>
          <a:p>
            <a:pPr marL="0" indent="0">
              <a:buNone/>
            </a:pPr>
            <a:r>
              <a:rPr lang="en-US" dirty="0"/>
              <a:t>B. judge gave faulty jury instructions</a:t>
            </a:r>
          </a:p>
          <a:p>
            <a:pPr marL="0" indent="0">
              <a:buNone/>
            </a:pPr>
            <a:r>
              <a:rPr lang="en-US" dirty="0"/>
              <a:t>C. judge allowed evidence he should have excluded</a:t>
            </a:r>
          </a:p>
          <a:p>
            <a:pPr marL="0" indent="0">
              <a:buNone/>
            </a:pPr>
            <a:r>
              <a:rPr lang="en-US" dirty="0"/>
              <a:t>D. judge did not believe the testimony of the key witness</a:t>
            </a:r>
          </a:p>
          <a:p>
            <a:pPr marL="0" indent="0">
              <a:buNone/>
            </a:pPr>
            <a:endParaRPr lang="en-US" dirty="0"/>
          </a:p>
          <a:p>
            <a:pPr marL="0" indent="0">
              <a:buNone/>
            </a:pPr>
            <a:r>
              <a:rPr lang="en-US" dirty="0"/>
              <a:t>42. What is the goal of the Appeals Court?</a:t>
            </a:r>
          </a:p>
          <a:p>
            <a:pPr marL="0" indent="0">
              <a:buNone/>
            </a:pPr>
            <a:r>
              <a:rPr lang="en-US" dirty="0"/>
              <a:t>A. admit newly discovered evidence</a:t>
            </a:r>
          </a:p>
          <a:p>
            <a:pPr marL="0" indent="0">
              <a:buNone/>
            </a:pPr>
            <a:r>
              <a:rPr lang="en-US" dirty="0"/>
              <a:t>B. permit new witnesses to testify</a:t>
            </a:r>
          </a:p>
          <a:p>
            <a:pPr marL="0" indent="0">
              <a:buNone/>
            </a:pPr>
            <a:r>
              <a:rPr lang="en-US" dirty="0"/>
              <a:t>C. review rulings of law made by the trial judge</a:t>
            </a:r>
          </a:p>
          <a:p>
            <a:pPr marL="0" indent="0">
              <a:buNone/>
            </a:pPr>
            <a:r>
              <a:rPr lang="en-US" dirty="0"/>
              <a:t>D. investigate jury irregularities and impanel a new jury</a:t>
            </a:r>
          </a:p>
        </p:txBody>
      </p:sp>
    </p:spTree>
    <p:extLst>
      <p:ext uri="{BB962C8B-B14F-4D97-AF65-F5344CB8AC3E}">
        <p14:creationId xmlns:p14="http://schemas.microsoft.com/office/powerpoint/2010/main" val="307473285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43. Within the state court system, what is the name of the highest appeals court?</a:t>
            </a:r>
          </a:p>
          <a:p>
            <a:pPr marL="0" indent="0">
              <a:buNone/>
            </a:pPr>
            <a:r>
              <a:rPr lang="en-US" dirty="0"/>
              <a:t>A. District Court</a:t>
            </a:r>
          </a:p>
          <a:p>
            <a:pPr marL="0" indent="0">
              <a:buNone/>
            </a:pPr>
            <a:r>
              <a:rPr lang="en-US" dirty="0"/>
              <a:t>B. Superior Court</a:t>
            </a:r>
          </a:p>
          <a:p>
            <a:pPr marL="0" indent="0">
              <a:buNone/>
            </a:pPr>
            <a:r>
              <a:rPr lang="en-US" dirty="0"/>
              <a:t>C. Court of Appeals</a:t>
            </a:r>
          </a:p>
          <a:p>
            <a:pPr marL="0" indent="0">
              <a:buNone/>
            </a:pPr>
            <a:r>
              <a:rPr lang="en-US" dirty="0"/>
              <a:t>D. Supreme Court</a:t>
            </a:r>
          </a:p>
          <a:p>
            <a:pPr marL="0" indent="0">
              <a:buNone/>
            </a:pPr>
            <a:endParaRPr lang="en-US" dirty="0"/>
          </a:p>
          <a:p>
            <a:pPr marL="0" indent="0">
              <a:buNone/>
            </a:pPr>
            <a:r>
              <a:rPr lang="en-US" dirty="0"/>
              <a:t>44. Within the federal court system, what is the name of the trial court?</a:t>
            </a:r>
          </a:p>
          <a:p>
            <a:pPr marL="0" indent="0">
              <a:buNone/>
            </a:pPr>
            <a:r>
              <a:rPr lang="en-US" dirty="0"/>
              <a:t>A. District Court</a:t>
            </a:r>
          </a:p>
          <a:p>
            <a:pPr marL="0" indent="0">
              <a:buNone/>
            </a:pPr>
            <a:r>
              <a:rPr lang="en-US" dirty="0"/>
              <a:t>B. Superior Court</a:t>
            </a:r>
          </a:p>
          <a:p>
            <a:pPr marL="0" indent="0">
              <a:buNone/>
            </a:pPr>
            <a:r>
              <a:rPr lang="en-US" dirty="0"/>
              <a:t>C. Court of Appeals</a:t>
            </a:r>
          </a:p>
          <a:p>
            <a:pPr marL="0" indent="0">
              <a:buNone/>
            </a:pPr>
            <a:r>
              <a:rPr lang="en-US" dirty="0"/>
              <a:t>D. Supreme Court</a:t>
            </a:r>
          </a:p>
        </p:txBody>
      </p:sp>
    </p:spTree>
    <p:extLst>
      <p:ext uri="{BB962C8B-B14F-4D97-AF65-F5344CB8AC3E}">
        <p14:creationId xmlns:p14="http://schemas.microsoft.com/office/powerpoint/2010/main" val="33707526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45. Which of the following is written by a judge that disagrees with the majority in an appeals court?</a:t>
            </a:r>
          </a:p>
          <a:p>
            <a:pPr marL="0" indent="0">
              <a:buNone/>
            </a:pPr>
            <a:r>
              <a:rPr lang="en-US" dirty="0"/>
              <a:t>A. opinion</a:t>
            </a:r>
          </a:p>
          <a:p>
            <a:pPr marL="0" indent="0">
              <a:buNone/>
            </a:pPr>
            <a:r>
              <a:rPr lang="en-US" dirty="0"/>
              <a:t>B. concurring opinion</a:t>
            </a:r>
          </a:p>
          <a:p>
            <a:pPr marL="0" indent="0">
              <a:buNone/>
            </a:pPr>
            <a:r>
              <a:rPr lang="en-US" dirty="0"/>
              <a:t>C. dissenting opinion</a:t>
            </a:r>
          </a:p>
          <a:p>
            <a:pPr marL="0" indent="0">
              <a:buNone/>
            </a:pPr>
            <a:r>
              <a:rPr lang="en-US" dirty="0"/>
              <a:t>D. trial court transcript</a:t>
            </a:r>
          </a:p>
          <a:p>
            <a:pPr marL="0" indent="0">
              <a:buNone/>
            </a:pPr>
            <a:endParaRPr lang="en-US" dirty="0"/>
          </a:p>
          <a:p>
            <a:pPr marL="0" indent="0">
              <a:buNone/>
            </a:pPr>
            <a:r>
              <a:rPr lang="en-US" dirty="0"/>
              <a:t>46. Which of the following establishes precedent?</a:t>
            </a:r>
          </a:p>
          <a:p>
            <a:pPr marL="0" indent="0">
              <a:buNone/>
            </a:pPr>
            <a:r>
              <a:rPr lang="en-US" dirty="0"/>
              <a:t>A. opinion</a:t>
            </a:r>
          </a:p>
          <a:p>
            <a:pPr marL="0" indent="0">
              <a:buNone/>
            </a:pPr>
            <a:r>
              <a:rPr lang="en-US" dirty="0"/>
              <a:t>B. concurring opinion</a:t>
            </a:r>
          </a:p>
          <a:p>
            <a:pPr marL="0" indent="0">
              <a:buNone/>
            </a:pPr>
            <a:r>
              <a:rPr lang="en-US" dirty="0"/>
              <a:t>C. dissenting opinion</a:t>
            </a:r>
          </a:p>
          <a:p>
            <a:pPr marL="0" indent="0">
              <a:buNone/>
            </a:pPr>
            <a:r>
              <a:rPr lang="en-US" dirty="0"/>
              <a:t>D. trial court transcript</a:t>
            </a:r>
          </a:p>
        </p:txBody>
      </p:sp>
    </p:spTree>
    <p:extLst>
      <p:ext uri="{BB962C8B-B14F-4D97-AF65-F5344CB8AC3E}">
        <p14:creationId xmlns:p14="http://schemas.microsoft.com/office/powerpoint/2010/main" val="143430147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47. Which of the following trial courts is responsible for deciding matters over $25,000?</a:t>
            </a:r>
          </a:p>
          <a:p>
            <a:pPr marL="0" indent="0">
              <a:buNone/>
            </a:pPr>
            <a:r>
              <a:rPr lang="en-US" dirty="0"/>
              <a:t>A. District Court</a:t>
            </a:r>
          </a:p>
          <a:p>
            <a:pPr marL="0" indent="0">
              <a:buNone/>
            </a:pPr>
            <a:r>
              <a:rPr lang="en-US" dirty="0"/>
              <a:t>B. Superior Court</a:t>
            </a:r>
          </a:p>
          <a:p>
            <a:pPr marL="0" indent="0">
              <a:buNone/>
            </a:pPr>
            <a:r>
              <a:rPr lang="en-US" dirty="0"/>
              <a:t>C. Housing Court</a:t>
            </a:r>
          </a:p>
          <a:p>
            <a:pPr marL="0" indent="0">
              <a:buNone/>
            </a:pPr>
            <a:r>
              <a:rPr lang="en-US" dirty="0"/>
              <a:t>D. Land Court</a:t>
            </a:r>
          </a:p>
          <a:p>
            <a:pPr marL="0" indent="0">
              <a:buNone/>
            </a:pPr>
            <a:endParaRPr lang="en-US" dirty="0"/>
          </a:p>
          <a:p>
            <a:pPr marL="0" indent="0">
              <a:buNone/>
            </a:pPr>
            <a:r>
              <a:rPr lang="en-US" dirty="0"/>
              <a:t>48. Which of the following trial courts might hear cases involving leases and evictions?</a:t>
            </a:r>
          </a:p>
          <a:p>
            <a:pPr marL="0" indent="0">
              <a:buNone/>
            </a:pPr>
            <a:r>
              <a:rPr lang="en-US" dirty="0"/>
              <a:t>A. Probate &amp; Family Court</a:t>
            </a:r>
          </a:p>
          <a:p>
            <a:pPr marL="0" indent="0">
              <a:buNone/>
            </a:pPr>
            <a:r>
              <a:rPr lang="en-US" dirty="0"/>
              <a:t>B. Land Court</a:t>
            </a:r>
          </a:p>
          <a:p>
            <a:pPr marL="0" indent="0">
              <a:buNone/>
            </a:pPr>
            <a:r>
              <a:rPr lang="en-US" dirty="0"/>
              <a:t>C. Housing Court</a:t>
            </a:r>
          </a:p>
          <a:p>
            <a:pPr marL="0" indent="0">
              <a:buNone/>
            </a:pPr>
            <a:r>
              <a:rPr lang="en-US" dirty="0"/>
              <a:t>D. Juvenile Court</a:t>
            </a:r>
          </a:p>
        </p:txBody>
      </p:sp>
    </p:spTree>
    <p:extLst>
      <p:ext uri="{BB962C8B-B14F-4D97-AF65-F5344CB8AC3E}">
        <p14:creationId xmlns:p14="http://schemas.microsoft.com/office/powerpoint/2010/main" val="125056305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49. What did Article III of the Constitution establish?</a:t>
            </a:r>
          </a:p>
          <a:p>
            <a:pPr marL="0" indent="0">
              <a:buNone/>
            </a:pPr>
            <a:r>
              <a:rPr lang="en-US" dirty="0"/>
              <a:t>A. 1 Supreme Court</a:t>
            </a:r>
          </a:p>
          <a:p>
            <a:pPr marL="0" indent="0">
              <a:buNone/>
            </a:pPr>
            <a:r>
              <a:rPr lang="en-US" dirty="0"/>
              <a:t>B. 13 Circuit Courts of Appeals</a:t>
            </a:r>
          </a:p>
          <a:p>
            <a:pPr marL="0" indent="0">
              <a:buNone/>
            </a:pPr>
            <a:r>
              <a:rPr lang="en-US" dirty="0"/>
              <a:t>C. 94 Federal District Courts</a:t>
            </a:r>
          </a:p>
          <a:p>
            <a:pPr marL="0" indent="0">
              <a:buNone/>
            </a:pPr>
            <a:r>
              <a:rPr lang="en-US" dirty="0"/>
              <a:t>D. all of the above</a:t>
            </a:r>
          </a:p>
          <a:p>
            <a:pPr marL="0" indent="0">
              <a:buNone/>
            </a:pPr>
            <a:endParaRPr lang="en-US" dirty="0"/>
          </a:p>
          <a:p>
            <a:pPr marL="0" indent="0">
              <a:buNone/>
            </a:pPr>
            <a:r>
              <a:rPr lang="en-US" dirty="0"/>
              <a:t>50. In which court might a guardianship case be decided?</a:t>
            </a:r>
          </a:p>
          <a:p>
            <a:pPr marL="0" indent="0">
              <a:buNone/>
            </a:pPr>
            <a:r>
              <a:rPr lang="en-US" dirty="0"/>
              <a:t>A. Superior Court</a:t>
            </a:r>
          </a:p>
          <a:p>
            <a:pPr marL="0" indent="0">
              <a:buNone/>
            </a:pPr>
            <a:r>
              <a:rPr lang="en-US" dirty="0"/>
              <a:t>B. Housing Court</a:t>
            </a:r>
          </a:p>
          <a:p>
            <a:pPr marL="0" indent="0">
              <a:buNone/>
            </a:pPr>
            <a:r>
              <a:rPr lang="en-US" dirty="0"/>
              <a:t>C. Juvenile Court</a:t>
            </a:r>
          </a:p>
          <a:p>
            <a:pPr marL="0" indent="0">
              <a:buNone/>
            </a:pPr>
            <a:r>
              <a:rPr lang="en-US" dirty="0"/>
              <a:t>D. Probate &amp; Family Court</a:t>
            </a:r>
          </a:p>
        </p:txBody>
      </p:sp>
    </p:spTree>
    <p:extLst>
      <p:ext uri="{BB962C8B-B14F-4D97-AF65-F5344CB8AC3E}">
        <p14:creationId xmlns:p14="http://schemas.microsoft.com/office/powerpoint/2010/main" val="271685466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normAutofit/>
          </a:bodyPr>
          <a:lstStyle/>
          <a:p>
            <a:pPr algn="ctr"/>
            <a:r>
              <a:rPr lang="en-US" sz="4800" dirty="0">
                <a:solidFill>
                  <a:srgbClr val="00B050"/>
                </a:solidFill>
              </a:rPr>
              <a:t>Problem 10. The Case of Taking a Car by Mistake</a:t>
            </a:r>
          </a:p>
        </p:txBody>
      </p:sp>
      <p:sp>
        <p:nvSpPr>
          <p:cNvPr id="3" name="Content Placeholder 2"/>
          <p:cNvSpPr>
            <a:spLocks noGrp="1"/>
          </p:cNvSpPr>
          <p:nvPr>
            <p:ph idx="1"/>
          </p:nvPr>
        </p:nvSpPr>
        <p:spPr>
          <a:xfrm>
            <a:off x="0" y="1609344"/>
            <a:ext cx="12192000" cy="5248656"/>
          </a:xfrm>
        </p:spPr>
        <p:txBody>
          <a:bodyPr/>
          <a:lstStyle/>
          <a:p>
            <a:pPr marL="0" indent="0">
              <a:buNone/>
            </a:pPr>
            <a:r>
              <a:rPr lang="en-US" dirty="0"/>
              <a:t>	Joe Harper left the key in his 2008 blue sports utility vehicle (“SUV”) while he ran an errand. When he came back an hour later, he got into someone else’s blue SUV by mistake. This car also had the key in the ignition. Harper, who did not notice it was a different car, started it and drove away. He was arrested for auto theft as a result of his mistake.</a:t>
            </a:r>
          </a:p>
          <a:p>
            <a:pPr marL="0" indent="0">
              <a:buNone/>
            </a:pPr>
            <a:r>
              <a:rPr lang="en-US" dirty="0"/>
              <a:t>	At the trial, the judge told the jury it was not necessary for them to consider whether Harper intended to steal the car. Instead, the judge instructed the jury that to find Harper guilty of auto theft, they had to decide only whether he was caught driving a car that was not his. Using these guidelines, the jury found Joe Harper guilty.</a:t>
            </a:r>
          </a:p>
          <a:p>
            <a:pPr marL="0" indent="0">
              <a:buNone/>
            </a:pPr>
            <a:r>
              <a:rPr lang="en-US" dirty="0"/>
              <a:t>	The case illustrates an error of law that could be appealed. Auto theft law requires that the accused person must have intended to steal the car. Because Harper did not intend to steal the car, the guilty verdict could be reversed by an appellate court.</a:t>
            </a:r>
          </a:p>
          <a:p>
            <a:pPr marL="0" indent="0">
              <a:buNone/>
            </a:pPr>
            <a:endParaRPr lang="en-US" dirty="0"/>
          </a:p>
          <a:p>
            <a:r>
              <a:rPr lang="en-US" dirty="0"/>
              <a:t>Would this case have been different if Harper noticed that it was not his car and still drove it away?</a:t>
            </a:r>
          </a:p>
          <a:p>
            <a:r>
              <a:rPr lang="en-US" dirty="0"/>
              <a:t>What if he was drunk and drove it away in a drunken stupor?</a:t>
            </a:r>
          </a:p>
        </p:txBody>
      </p:sp>
    </p:spTree>
    <p:extLst>
      <p:ext uri="{BB962C8B-B14F-4D97-AF65-F5344CB8AC3E}">
        <p14:creationId xmlns:p14="http://schemas.microsoft.com/office/powerpoint/2010/main" val="28900812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normAutofit/>
          </a:bodyPr>
          <a:lstStyle/>
          <a:p>
            <a:pPr algn="ctr"/>
            <a:r>
              <a:rPr lang="en-US" dirty="0">
                <a:solidFill>
                  <a:srgbClr val="00B050"/>
                </a:solidFill>
              </a:rPr>
              <a:t>Problem 11. Federal or State Court</a:t>
            </a:r>
          </a:p>
        </p:txBody>
      </p:sp>
      <p:sp>
        <p:nvSpPr>
          <p:cNvPr id="3" name="Content Placeholder 2"/>
          <p:cNvSpPr>
            <a:spLocks noGrp="1"/>
          </p:cNvSpPr>
          <p:nvPr>
            <p:ph idx="1"/>
          </p:nvPr>
        </p:nvSpPr>
        <p:spPr>
          <a:xfrm>
            <a:off x="0" y="1609344"/>
            <a:ext cx="12192000" cy="5248656"/>
          </a:xfrm>
        </p:spPr>
        <p:txBody>
          <a:bodyPr/>
          <a:lstStyle/>
          <a:p>
            <a:pPr marL="0" indent="0">
              <a:buNone/>
            </a:pPr>
            <a:r>
              <a:rPr lang="en-US" dirty="0"/>
              <a:t>For each case, decide whether it will be tried in a federal or state court. To what court could each case be appealed? Explain.</a:t>
            </a:r>
          </a:p>
          <a:p>
            <a:pPr marL="0" indent="0">
              <a:buNone/>
            </a:pPr>
            <a:endParaRPr lang="en-US" dirty="0"/>
          </a:p>
          <a:p>
            <a:pPr marL="457200" indent="-457200">
              <a:buFont typeface="+mj-lt"/>
              <a:buAutoNum type="arabicPeriod"/>
            </a:pPr>
            <a:r>
              <a:rPr lang="en-US" dirty="0"/>
              <a:t>A state sues a neighboring state for dumping waste in a river that borders both states?</a:t>
            </a:r>
          </a:p>
          <a:p>
            <a:pPr marL="457200" indent="-457200">
              <a:buFont typeface="+mj-lt"/>
              <a:buAutoNum type="arabicPeriod"/>
            </a:pPr>
            <a:r>
              <a:rPr lang="en-US" dirty="0"/>
              <a:t>A wife sues her husband for divorce.</a:t>
            </a:r>
          </a:p>
          <a:p>
            <a:pPr marL="457200" indent="-457200">
              <a:buFont typeface="+mj-lt"/>
              <a:buAutoNum type="arabicPeriod"/>
            </a:pPr>
            <a:r>
              <a:rPr lang="en-US" dirty="0"/>
              <a:t>A person is prosecuted for assaulting a neighbor.</a:t>
            </a:r>
          </a:p>
          <a:p>
            <a:pPr marL="457200" indent="-457200">
              <a:buFont typeface="+mj-lt"/>
              <a:buAutoNum type="arabicPeriod"/>
            </a:pPr>
            <a:r>
              <a:rPr lang="en-US" dirty="0"/>
              <a:t>Two drivers crash their cars into each other. One driver sues the other for medical bills and car repairs.</a:t>
            </a:r>
          </a:p>
          <a:p>
            <a:pPr marL="457200" indent="-457200">
              <a:buFont typeface="+mj-lt"/>
              <a:buAutoNum type="arabicPeriod"/>
            </a:pPr>
            <a:r>
              <a:rPr lang="en-US" dirty="0"/>
              <a:t>A group of parents sues the local school board, asking that their children’s school be desegregated.</a:t>
            </a:r>
          </a:p>
        </p:txBody>
      </p:sp>
    </p:spTree>
    <p:extLst>
      <p:ext uri="{BB962C8B-B14F-4D97-AF65-F5344CB8AC3E}">
        <p14:creationId xmlns:p14="http://schemas.microsoft.com/office/powerpoint/2010/main" val="184160104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Day 9. Objectives</a:t>
            </a:r>
          </a:p>
        </p:txBody>
      </p:sp>
      <p:sp>
        <p:nvSpPr>
          <p:cNvPr id="3" name="Content Placeholder 2"/>
          <p:cNvSpPr>
            <a:spLocks noGrp="1"/>
          </p:cNvSpPr>
          <p:nvPr>
            <p:ph idx="1"/>
          </p:nvPr>
        </p:nvSpPr>
        <p:spPr>
          <a:xfrm>
            <a:off x="0" y="1609344"/>
            <a:ext cx="12192000" cy="5248656"/>
          </a:xfrm>
        </p:spPr>
        <p:txBody>
          <a:bodyPr/>
          <a:lstStyle/>
          <a:p>
            <a:r>
              <a:rPr lang="en-US" dirty="0"/>
              <a:t>Students will be able to:</a:t>
            </a:r>
          </a:p>
          <a:p>
            <a:pPr lvl="1"/>
            <a:r>
              <a:rPr lang="en-US" dirty="0"/>
              <a:t>Explain the role of the Supreme Court and the types of cases it hears;</a:t>
            </a:r>
          </a:p>
          <a:p>
            <a:pPr lvl="1"/>
            <a:r>
              <a:rPr lang="en-US" dirty="0"/>
              <a:t>Explain the limited situations that the Supreme Court acts as a trial court;</a:t>
            </a:r>
          </a:p>
          <a:p>
            <a:pPr lvl="1"/>
            <a:r>
              <a:rPr lang="en-US" dirty="0"/>
              <a:t>Explain what a Writ of Certiorari is and the Supreme Court’s role as the highest appeals court in the U.S.;</a:t>
            </a:r>
          </a:p>
          <a:p>
            <a:pPr lvl="1"/>
            <a:r>
              <a:rPr lang="en-US" dirty="0"/>
              <a:t>Describe how Supreme Court decisions become precedents and stare decisis;</a:t>
            </a:r>
          </a:p>
          <a:p>
            <a:pPr lvl="1"/>
            <a:r>
              <a:rPr lang="en-US" dirty="0"/>
              <a:t>List the types of issues lawyers address through the practice of law;</a:t>
            </a:r>
          </a:p>
          <a:p>
            <a:pPr lvl="1"/>
            <a:r>
              <a:rPr lang="en-US" dirty="0"/>
              <a:t>Explain what attorney-client privilege is and why it is important in the adversarial system; and</a:t>
            </a:r>
          </a:p>
          <a:p>
            <a:pPr lvl="1"/>
            <a:r>
              <a:rPr lang="en-US" dirty="0"/>
              <a:t>Describe the ethical responsibilities of lawyers in the U.S. with regard to the system, the profession, and their clients.</a:t>
            </a:r>
          </a:p>
          <a:p>
            <a:pPr lvl="1"/>
            <a:endParaRPr lang="en-US" dirty="0"/>
          </a:p>
        </p:txBody>
      </p:sp>
    </p:spTree>
    <p:extLst>
      <p:ext uri="{BB962C8B-B14F-4D97-AF65-F5344CB8AC3E}">
        <p14:creationId xmlns:p14="http://schemas.microsoft.com/office/powerpoint/2010/main" val="66649768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U.S. Supreme Court Precedent</a:t>
            </a:r>
          </a:p>
        </p:txBody>
      </p:sp>
      <p:sp>
        <p:nvSpPr>
          <p:cNvPr id="3" name="Content Placeholder 2"/>
          <p:cNvSpPr>
            <a:spLocks noGrp="1"/>
          </p:cNvSpPr>
          <p:nvPr>
            <p:ph idx="1"/>
          </p:nvPr>
        </p:nvSpPr>
        <p:spPr>
          <a:xfrm>
            <a:off x="0" y="1698991"/>
            <a:ext cx="12192000" cy="5159009"/>
          </a:xfrm>
        </p:spPr>
        <p:txBody>
          <a:bodyPr>
            <a:normAutofit fontScale="92500" lnSpcReduction="10000"/>
          </a:bodyPr>
          <a:lstStyle/>
          <a:p>
            <a:r>
              <a:rPr lang="en-US" b="1" dirty="0"/>
              <a:t>The most important precedent in the U.S. is made when cases are heard by the </a:t>
            </a:r>
            <a:r>
              <a:rPr lang="en-US" b="1" u="sng" dirty="0">
                <a:solidFill>
                  <a:srgbClr val="002060"/>
                </a:solidFill>
              </a:rPr>
              <a:t>9 Justices </a:t>
            </a:r>
            <a:r>
              <a:rPr lang="en-US" b="1" dirty="0">
                <a:solidFill>
                  <a:srgbClr val="002060"/>
                </a:solidFill>
              </a:rPr>
              <a:t>of the Supreme Court </a:t>
            </a:r>
            <a:r>
              <a:rPr lang="en-US" b="1" dirty="0"/>
              <a:t>and the Court hands down its </a:t>
            </a:r>
            <a:r>
              <a:rPr lang="en-US" b="1" u="sng" dirty="0">
                <a:solidFill>
                  <a:srgbClr val="002060"/>
                </a:solidFill>
              </a:rPr>
              <a:t>Opinion</a:t>
            </a:r>
            <a:r>
              <a:rPr lang="en-US" dirty="0"/>
              <a:t>.</a:t>
            </a:r>
          </a:p>
          <a:p>
            <a:r>
              <a:rPr lang="en-US" dirty="0"/>
              <a:t>How do cases reach the Supreme Court?</a:t>
            </a:r>
          </a:p>
          <a:p>
            <a:pPr lvl="1"/>
            <a:r>
              <a:rPr lang="en-US" b="1" u="sng" dirty="0">
                <a:solidFill>
                  <a:srgbClr val="002060"/>
                </a:solidFill>
              </a:rPr>
              <a:t>Certiorari</a:t>
            </a:r>
          </a:p>
          <a:p>
            <a:pPr lvl="2"/>
            <a:r>
              <a:rPr lang="en-US" b="1" dirty="0">
                <a:solidFill>
                  <a:srgbClr val="002060"/>
                </a:solidFill>
              </a:rPr>
              <a:t>Petitions for Certiorari- individual </a:t>
            </a:r>
            <a:r>
              <a:rPr lang="en-US" b="1" u="sng" dirty="0">
                <a:solidFill>
                  <a:srgbClr val="002060"/>
                </a:solidFill>
              </a:rPr>
              <a:t>requests</a:t>
            </a:r>
            <a:r>
              <a:rPr lang="en-US" b="1" dirty="0">
                <a:solidFill>
                  <a:srgbClr val="002060"/>
                </a:solidFill>
              </a:rPr>
              <a:t> for a lower court to send records to the Supreme Court (99% requests for Certiorari are denied).</a:t>
            </a:r>
          </a:p>
          <a:p>
            <a:pPr lvl="2"/>
            <a:r>
              <a:rPr lang="en-US" dirty="0"/>
              <a:t>Appeals from Courts of Appeals or District Courts- upon briefs of counsel explaining the significance of the case and why it should be of interest to the Supreme Court.</a:t>
            </a:r>
          </a:p>
          <a:p>
            <a:pPr lvl="2"/>
            <a:r>
              <a:rPr lang="en-US" dirty="0"/>
              <a:t>If a Writ of Certiorari is granted, then attorneys on each side need to submit briefs on how the case should be decided and a 1-hour oral argument is held.</a:t>
            </a:r>
          </a:p>
          <a:p>
            <a:pPr lvl="2"/>
            <a:r>
              <a:rPr lang="en-US" dirty="0"/>
              <a:t>Justices can ask attorneys questions during oral arguments.</a:t>
            </a:r>
          </a:p>
          <a:p>
            <a:pPr lvl="2"/>
            <a:r>
              <a:rPr lang="en-US" dirty="0"/>
              <a:t>After oral argument, the 9 Justices meet in private to discuss and decide</a:t>
            </a:r>
          </a:p>
          <a:p>
            <a:pPr lvl="1"/>
            <a:r>
              <a:rPr lang="en-US" b="1" dirty="0"/>
              <a:t>The </a:t>
            </a:r>
            <a:r>
              <a:rPr lang="en-US" b="1" dirty="0">
                <a:solidFill>
                  <a:srgbClr val="002060"/>
                </a:solidFill>
              </a:rPr>
              <a:t>decision establishes </a:t>
            </a:r>
            <a:r>
              <a:rPr lang="en-US" b="1" u="sng" dirty="0">
                <a:solidFill>
                  <a:srgbClr val="002060"/>
                </a:solidFill>
              </a:rPr>
              <a:t>legal precedent</a:t>
            </a:r>
            <a:r>
              <a:rPr lang="en-US" b="1" dirty="0">
                <a:solidFill>
                  <a:srgbClr val="002060"/>
                </a:solidFill>
              </a:rPr>
              <a:t> across the United States</a:t>
            </a:r>
            <a:r>
              <a:rPr lang="en-US" b="1" dirty="0"/>
              <a:t> in future cases </a:t>
            </a:r>
            <a:r>
              <a:rPr lang="en-US" b="1" dirty="0">
                <a:solidFill>
                  <a:srgbClr val="002060"/>
                </a:solidFill>
              </a:rPr>
              <a:t>(and thereby “makes law”),</a:t>
            </a:r>
            <a:r>
              <a:rPr lang="en-US" b="1" dirty="0"/>
              <a:t> which must be followed, </a:t>
            </a:r>
            <a:r>
              <a:rPr lang="en-US" b="1" dirty="0">
                <a:solidFill>
                  <a:srgbClr val="002060"/>
                </a:solidFill>
              </a:rPr>
              <a:t>called </a:t>
            </a:r>
            <a:r>
              <a:rPr lang="en-US" b="1" i="1" u="sng" dirty="0">
                <a:solidFill>
                  <a:srgbClr val="002060"/>
                </a:solidFill>
              </a:rPr>
              <a:t>Stare Decisis:</a:t>
            </a:r>
            <a:r>
              <a:rPr lang="en-US" b="1" dirty="0">
                <a:solidFill>
                  <a:srgbClr val="002060"/>
                </a:solidFill>
              </a:rPr>
              <a:t> (Latin meaning: “to stand by that which is decided”).</a:t>
            </a:r>
          </a:p>
          <a:p>
            <a:pPr lvl="2"/>
            <a:r>
              <a:rPr lang="en-US" b="1" dirty="0"/>
              <a:t>If public opinion in the country changes- the Supreme Court can overrule precedent previously established.</a:t>
            </a:r>
          </a:p>
          <a:p>
            <a:pPr lvl="1"/>
            <a:r>
              <a:rPr lang="en-US" b="1" u="sng" dirty="0">
                <a:solidFill>
                  <a:srgbClr val="002060"/>
                </a:solidFill>
              </a:rPr>
              <a:t>Original Jurisdiction</a:t>
            </a:r>
            <a:r>
              <a:rPr lang="en-US" b="1" dirty="0"/>
              <a:t> </a:t>
            </a:r>
            <a:r>
              <a:rPr lang="en-US" dirty="0"/>
              <a:t>of the Supreme Court- Article III, § 2 of the Constitution grants the Supreme Court jurisdiction in </a:t>
            </a:r>
            <a:r>
              <a:rPr lang="en-US" b="1" dirty="0">
                <a:solidFill>
                  <a:srgbClr val="002060"/>
                </a:solidFill>
              </a:rPr>
              <a:t>“all cases affecting </a:t>
            </a:r>
            <a:r>
              <a:rPr lang="en-US" b="1" u="sng" dirty="0">
                <a:solidFill>
                  <a:srgbClr val="002060"/>
                </a:solidFill>
              </a:rPr>
              <a:t>ambassadors</a:t>
            </a:r>
            <a:r>
              <a:rPr lang="en-US" b="1" dirty="0">
                <a:solidFill>
                  <a:srgbClr val="002060"/>
                </a:solidFill>
              </a:rPr>
              <a:t>, other public ministers and consuls,” and in cases to which a </a:t>
            </a:r>
            <a:r>
              <a:rPr lang="en-US" b="1" u="sng" dirty="0">
                <a:solidFill>
                  <a:srgbClr val="002060"/>
                </a:solidFill>
              </a:rPr>
              <a:t>state is a party</a:t>
            </a:r>
            <a:r>
              <a:rPr lang="en-US" b="1" dirty="0">
                <a:solidFill>
                  <a:srgbClr val="002060"/>
                </a:solidFill>
              </a:rPr>
              <a:t>.</a:t>
            </a:r>
            <a:endParaRPr lang="en-US" dirty="0">
              <a:solidFill>
                <a:srgbClr val="002060"/>
              </a:solidFill>
            </a:endParaRPr>
          </a:p>
          <a:p>
            <a:pPr lvl="2"/>
            <a:r>
              <a:rPr lang="en-US" dirty="0"/>
              <a:t>Judiciary Act of 1789, Congress made the Supreme Court’s original jurisdiction exclusive in suits between two or more states, between a state and a foreign government, and in suits against ambassadors and other public ministers.</a:t>
            </a:r>
          </a:p>
        </p:txBody>
      </p:sp>
    </p:spTree>
    <p:extLst>
      <p:ext uri="{BB962C8B-B14F-4D97-AF65-F5344CB8AC3E}">
        <p14:creationId xmlns:p14="http://schemas.microsoft.com/office/powerpoint/2010/main" val="190305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Day 2. Objectives</a:t>
            </a:r>
          </a:p>
        </p:txBody>
      </p:sp>
      <p:sp>
        <p:nvSpPr>
          <p:cNvPr id="3" name="Content Placeholder 2"/>
          <p:cNvSpPr>
            <a:spLocks noGrp="1"/>
          </p:cNvSpPr>
          <p:nvPr>
            <p:ph idx="1"/>
          </p:nvPr>
        </p:nvSpPr>
        <p:spPr>
          <a:xfrm>
            <a:off x="0" y="1609344"/>
            <a:ext cx="12192000" cy="5248656"/>
          </a:xfrm>
        </p:spPr>
        <p:txBody>
          <a:bodyPr/>
          <a:lstStyle/>
          <a:p>
            <a:r>
              <a:rPr lang="en-US" dirty="0"/>
              <a:t>Students will be able to:</a:t>
            </a:r>
          </a:p>
          <a:p>
            <a:pPr lvl="1"/>
            <a:r>
              <a:rPr lang="en-US" dirty="0"/>
              <a:t>Explain the concept of human rights; and</a:t>
            </a:r>
          </a:p>
          <a:p>
            <a:pPr lvl="1"/>
            <a:r>
              <a:rPr lang="en-US" dirty="0"/>
              <a:t>Define law and the two general branches of law that exist in the U.S.: criminal &amp; civil law.</a:t>
            </a:r>
          </a:p>
        </p:txBody>
      </p:sp>
    </p:spTree>
    <p:extLst>
      <p:ext uri="{BB962C8B-B14F-4D97-AF65-F5344CB8AC3E}">
        <p14:creationId xmlns:p14="http://schemas.microsoft.com/office/powerpoint/2010/main" val="33391484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Stare Decisis v. Overruling Precedent</a:t>
            </a:r>
          </a:p>
        </p:txBody>
      </p:sp>
      <p:sp>
        <p:nvSpPr>
          <p:cNvPr id="3" name="Content Placeholder 2"/>
          <p:cNvSpPr>
            <a:spLocks noGrp="1"/>
          </p:cNvSpPr>
          <p:nvPr>
            <p:ph idx="1"/>
          </p:nvPr>
        </p:nvSpPr>
        <p:spPr>
          <a:xfrm>
            <a:off x="0" y="1609344"/>
            <a:ext cx="12192000" cy="5248656"/>
          </a:xfrm>
        </p:spPr>
        <p:txBody>
          <a:bodyPr/>
          <a:lstStyle/>
          <a:p>
            <a:r>
              <a:rPr lang="en-US" dirty="0"/>
              <a:t>Is it good or bad that the Supreme Court can overrule precedent?</a:t>
            </a:r>
          </a:p>
          <a:p>
            <a:r>
              <a:rPr lang="en-US" dirty="0"/>
              <a:t>When is it good?</a:t>
            </a:r>
          </a:p>
          <a:p>
            <a:r>
              <a:rPr lang="en-US" dirty="0"/>
              <a:t>When is it bad?</a:t>
            </a:r>
          </a:p>
          <a:p>
            <a:r>
              <a:rPr lang="en-US" dirty="0"/>
              <a:t>Can Presidents nominate Justices for political reasons?</a:t>
            </a:r>
          </a:p>
          <a:p>
            <a:r>
              <a:rPr lang="en-US" dirty="0"/>
              <a:t>Should the Supreme Court stay out of politics?</a:t>
            </a:r>
          </a:p>
          <a:p>
            <a:r>
              <a:rPr lang="en-US" dirty="0"/>
              <a:t>How might the overruling of important rights impact the United States?</a:t>
            </a:r>
          </a:p>
          <a:p>
            <a:r>
              <a:rPr lang="en-US" dirty="0"/>
              <a:t>Is it dangerous to appoint Justices to the Supreme Court for life if a President makes an appointment based merely on political views?</a:t>
            </a:r>
          </a:p>
        </p:txBody>
      </p:sp>
    </p:spTree>
    <p:extLst>
      <p:ext uri="{BB962C8B-B14F-4D97-AF65-F5344CB8AC3E}">
        <p14:creationId xmlns:p14="http://schemas.microsoft.com/office/powerpoint/2010/main" val="341155810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Lawyers in the United States</a:t>
            </a:r>
          </a:p>
        </p:txBody>
      </p:sp>
      <p:sp>
        <p:nvSpPr>
          <p:cNvPr id="3" name="Content Placeholder 2"/>
          <p:cNvSpPr>
            <a:spLocks noGrp="1"/>
          </p:cNvSpPr>
          <p:nvPr>
            <p:ph idx="1"/>
          </p:nvPr>
        </p:nvSpPr>
        <p:spPr>
          <a:xfrm>
            <a:off x="0" y="1609344"/>
            <a:ext cx="12192000" cy="5248656"/>
          </a:xfrm>
        </p:spPr>
        <p:txBody>
          <a:bodyPr>
            <a:normAutofit/>
          </a:bodyPr>
          <a:lstStyle/>
          <a:p>
            <a:r>
              <a:rPr lang="en-US" dirty="0"/>
              <a:t>There are </a:t>
            </a:r>
            <a:r>
              <a:rPr lang="en-US" b="1" dirty="0">
                <a:solidFill>
                  <a:srgbClr val="002060"/>
                </a:solidFill>
              </a:rPr>
              <a:t>over </a:t>
            </a:r>
            <a:r>
              <a:rPr lang="en-US" b="1" u="sng" dirty="0">
                <a:solidFill>
                  <a:srgbClr val="002060"/>
                </a:solidFill>
              </a:rPr>
              <a:t>1 million </a:t>
            </a:r>
            <a:r>
              <a:rPr lang="en-US" b="1" dirty="0">
                <a:solidFill>
                  <a:srgbClr val="002060"/>
                </a:solidFill>
              </a:rPr>
              <a:t>lawyers </a:t>
            </a:r>
            <a:r>
              <a:rPr lang="en-US" dirty="0"/>
              <a:t>(</a:t>
            </a:r>
            <a:r>
              <a:rPr lang="en-US" b="1" dirty="0">
                <a:solidFill>
                  <a:srgbClr val="002060"/>
                </a:solidFill>
              </a:rPr>
              <a:t>also known as </a:t>
            </a:r>
            <a:r>
              <a:rPr lang="en-US" b="1" u="sng" dirty="0">
                <a:solidFill>
                  <a:srgbClr val="002060"/>
                </a:solidFill>
              </a:rPr>
              <a:t>attorneys</a:t>
            </a:r>
            <a:r>
              <a:rPr lang="en-US" dirty="0">
                <a:solidFill>
                  <a:srgbClr val="002060"/>
                </a:solidFill>
              </a:rPr>
              <a:t>) </a:t>
            </a:r>
            <a:r>
              <a:rPr lang="en-US" b="1" dirty="0">
                <a:solidFill>
                  <a:srgbClr val="002060"/>
                </a:solidFill>
              </a:rPr>
              <a:t>in the U.S. </a:t>
            </a:r>
            <a:r>
              <a:rPr lang="en-US" dirty="0"/>
              <a:t>today and </a:t>
            </a:r>
            <a:r>
              <a:rPr lang="en-US" b="1" dirty="0">
                <a:solidFill>
                  <a:srgbClr val="002060"/>
                </a:solidFill>
              </a:rPr>
              <a:t>most rarely go to court.</a:t>
            </a:r>
          </a:p>
          <a:p>
            <a:pPr lvl="1"/>
            <a:r>
              <a:rPr lang="en-US" dirty="0"/>
              <a:t>Litigators- trial attorneys.</a:t>
            </a:r>
          </a:p>
          <a:p>
            <a:pPr lvl="1"/>
            <a:r>
              <a:rPr lang="en-US" dirty="0"/>
              <a:t>Criminal Litigators- have a duty to do everything possible (without violating the Code of Professional Ethics) to secure the release and acquittal of their clients.</a:t>
            </a:r>
          </a:p>
          <a:p>
            <a:r>
              <a:rPr lang="en-US" b="1" dirty="0"/>
              <a:t>When do you consult an attorney?</a:t>
            </a:r>
            <a:endParaRPr lang="en-US" dirty="0"/>
          </a:p>
          <a:p>
            <a:pPr lvl="1"/>
            <a:r>
              <a:rPr lang="en-US" b="1" dirty="0"/>
              <a:t>Buying/Selling Land/House</a:t>
            </a:r>
          </a:p>
          <a:p>
            <a:pPr lvl="1"/>
            <a:r>
              <a:rPr lang="en-US" b="1" dirty="0"/>
              <a:t>Business Organization</a:t>
            </a:r>
          </a:p>
          <a:p>
            <a:pPr lvl="1"/>
            <a:r>
              <a:rPr lang="en-US" b="1" dirty="0"/>
              <a:t>Divorce/Adoption/Family Issue</a:t>
            </a:r>
          </a:p>
          <a:p>
            <a:pPr lvl="1"/>
            <a:r>
              <a:rPr lang="en-US" b="1" dirty="0"/>
              <a:t>Will/Estate Planning</a:t>
            </a:r>
          </a:p>
          <a:p>
            <a:pPr lvl="1"/>
            <a:r>
              <a:rPr lang="en-US" b="1" dirty="0"/>
              <a:t>Accidents with Personal Injury/Property Damage</a:t>
            </a:r>
          </a:p>
          <a:p>
            <a:pPr lvl="1"/>
            <a:r>
              <a:rPr lang="en-US" b="1" dirty="0"/>
              <a:t>Signing Contracts</a:t>
            </a:r>
          </a:p>
          <a:p>
            <a:pPr lvl="1"/>
            <a:r>
              <a:rPr lang="en-US" b="1" dirty="0"/>
              <a:t>Criminal Charges or Civil Lawsuits</a:t>
            </a:r>
          </a:p>
        </p:txBody>
      </p:sp>
    </p:spTree>
    <p:extLst>
      <p:ext uri="{BB962C8B-B14F-4D97-AF65-F5344CB8AC3E}">
        <p14:creationId xmlns:p14="http://schemas.microsoft.com/office/powerpoint/2010/main" val="14852169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Attorney-Client privilege</a:t>
            </a:r>
          </a:p>
        </p:txBody>
      </p:sp>
      <p:sp>
        <p:nvSpPr>
          <p:cNvPr id="3" name="Content Placeholder 2"/>
          <p:cNvSpPr>
            <a:spLocks noGrp="1"/>
          </p:cNvSpPr>
          <p:nvPr>
            <p:ph idx="1"/>
          </p:nvPr>
        </p:nvSpPr>
        <p:spPr>
          <a:xfrm>
            <a:off x="0" y="1609344"/>
            <a:ext cx="12192000" cy="5248656"/>
          </a:xfrm>
        </p:spPr>
        <p:txBody>
          <a:bodyPr/>
          <a:lstStyle/>
          <a:p>
            <a:r>
              <a:rPr lang="en-US" b="1" dirty="0"/>
              <a:t>To encourage people to speak freely to their attorneys</a:t>
            </a:r>
            <a:r>
              <a:rPr lang="en-US" dirty="0"/>
              <a:t> and build a relationship of trust with their attorneys, the law provides for an </a:t>
            </a:r>
            <a:r>
              <a:rPr lang="en-US" b="1" dirty="0"/>
              <a:t>Attorney-Client Privilege</a:t>
            </a:r>
            <a:r>
              <a:rPr lang="en-US" dirty="0"/>
              <a:t>.</a:t>
            </a:r>
          </a:p>
          <a:p>
            <a:r>
              <a:rPr lang="en-US" b="1" u="sng" dirty="0">
                <a:solidFill>
                  <a:srgbClr val="002060"/>
                </a:solidFill>
              </a:rPr>
              <a:t>Attorney-Client Privilege</a:t>
            </a:r>
            <a:r>
              <a:rPr lang="en-US" b="1" dirty="0">
                <a:solidFill>
                  <a:srgbClr val="002060"/>
                </a:solidFill>
              </a:rPr>
              <a:t>- the duty a lawyer has not to </a:t>
            </a:r>
            <a:r>
              <a:rPr lang="en-US" b="1" u="sng" dirty="0">
                <a:solidFill>
                  <a:srgbClr val="002060"/>
                </a:solidFill>
              </a:rPr>
              <a:t>disclose information</a:t>
            </a:r>
            <a:r>
              <a:rPr lang="en-US" b="1" dirty="0">
                <a:solidFill>
                  <a:srgbClr val="002060"/>
                </a:solidFill>
              </a:rPr>
              <a:t> provided to him/her from a client unless the client provides permission</a:t>
            </a:r>
            <a:r>
              <a:rPr lang="en-US" b="1" dirty="0"/>
              <a:t>.</a:t>
            </a:r>
          </a:p>
          <a:p>
            <a:r>
              <a:rPr lang="en-US" b="1" dirty="0"/>
              <a:t>Clients are entitled to see all correspondence and documentation created by their attorneys and clients have the </a:t>
            </a:r>
            <a:r>
              <a:rPr lang="en-US" b="1" u="sng" dirty="0"/>
              <a:t>final decision </a:t>
            </a:r>
            <a:r>
              <a:rPr lang="en-US" b="1" dirty="0"/>
              <a:t>in any settlements or negotiations</a:t>
            </a:r>
            <a:r>
              <a:rPr lang="en-US" dirty="0"/>
              <a:t>. The lawyer’s job is to help the client understand the process and make informed decisions.</a:t>
            </a:r>
          </a:p>
          <a:p>
            <a:r>
              <a:rPr lang="en-US" dirty="0"/>
              <a:t>Problems with a lawyer</a:t>
            </a:r>
          </a:p>
          <a:p>
            <a:pPr lvl="1"/>
            <a:r>
              <a:rPr lang="en-US" dirty="0"/>
              <a:t>Clients can bring complaints against lawyers to the local </a:t>
            </a:r>
            <a:r>
              <a:rPr lang="en-US" b="1" dirty="0">
                <a:solidFill>
                  <a:srgbClr val="002060"/>
                </a:solidFill>
              </a:rPr>
              <a:t>BBO (Board of Bar Overseers),</a:t>
            </a:r>
            <a:r>
              <a:rPr lang="en-US" b="1" dirty="0"/>
              <a:t> </a:t>
            </a:r>
            <a:r>
              <a:rPr lang="en-US" dirty="0"/>
              <a:t>which </a:t>
            </a:r>
            <a:r>
              <a:rPr lang="en-US" b="1" dirty="0"/>
              <a:t>maintains the licensing of lawyers and which can reprimand, suspend, or disbar a lawyer.</a:t>
            </a:r>
          </a:p>
          <a:p>
            <a:pPr lvl="1"/>
            <a:r>
              <a:rPr lang="en-US" dirty="0"/>
              <a:t>Legal malpractice suit.</a:t>
            </a:r>
          </a:p>
        </p:txBody>
      </p:sp>
    </p:spTree>
    <p:extLst>
      <p:ext uri="{BB962C8B-B14F-4D97-AF65-F5344CB8AC3E}">
        <p14:creationId xmlns:p14="http://schemas.microsoft.com/office/powerpoint/2010/main" val="81663101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Legal Ethics</a:t>
            </a:r>
          </a:p>
        </p:txBody>
      </p:sp>
      <p:sp>
        <p:nvSpPr>
          <p:cNvPr id="3" name="Content Placeholder 2"/>
          <p:cNvSpPr>
            <a:spLocks noGrp="1"/>
          </p:cNvSpPr>
          <p:nvPr>
            <p:ph idx="1"/>
          </p:nvPr>
        </p:nvSpPr>
        <p:spPr>
          <a:xfrm>
            <a:off x="0" y="1609344"/>
            <a:ext cx="12192000" cy="5248656"/>
          </a:xfrm>
        </p:spPr>
        <p:txBody>
          <a:bodyPr>
            <a:normAutofit/>
          </a:bodyPr>
          <a:lstStyle/>
          <a:p>
            <a:r>
              <a:rPr lang="en-US" b="1" u="sng" dirty="0">
                <a:solidFill>
                  <a:srgbClr val="002060"/>
                </a:solidFill>
              </a:rPr>
              <a:t>Code of Professional Responsibility</a:t>
            </a:r>
            <a:r>
              <a:rPr lang="en-US" b="1" dirty="0">
                <a:solidFill>
                  <a:srgbClr val="002060"/>
                </a:solidFill>
              </a:rPr>
              <a:t>- ethical code that lawyers must always follow.</a:t>
            </a:r>
          </a:p>
          <a:p>
            <a:r>
              <a:rPr lang="en-US" b="1" dirty="0"/>
              <a:t>Nine Canons: A lawyer must always…</a:t>
            </a:r>
          </a:p>
          <a:p>
            <a:pPr lvl="1"/>
            <a:r>
              <a:rPr lang="en-US" b="1" dirty="0"/>
              <a:t>1. …help to keep the integrity and competence of the legal profession.</a:t>
            </a:r>
          </a:p>
          <a:p>
            <a:pPr lvl="1"/>
            <a:r>
              <a:rPr lang="en-US" b="1" dirty="0"/>
              <a:t>2. …help the profession in making legal counsel available.</a:t>
            </a:r>
          </a:p>
          <a:p>
            <a:pPr lvl="1"/>
            <a:r>
              <a:rPr lang="en-US" b="1" dirty="0"/>
              <a:t>3. …help stop the unauthorized practice of law.</a:t>
            </a:r>
          </a:p>
          <a:p>
            <a:pPr lvl="1"/>
            <a:r>
              <a:rPr lang="en-US" b="1" dirty="0"/>
              <a:t>4. …honor all Attorney-Client Privileges.</a:t>
            </a:r>
          </a:p>
          <a:p>
            <a:pPr lvl="1"/>
            <a:r>
              <a:rPr lang="en-US" b="1" dirty="0"/>
              <a:t>5. …exercise independent professional judgment on behalf of a client.</a:t>
            </a:r>
          </a:p>
          <a:p>
            <a:pPr lvl="1"/>
            <a:r>
              <a:rPr lang="en-US" b="1" dirty="0"/>
              <a:t>6. …represent a client completely.</a:t>
            </a:r>
          </a:p>
          <a:p>
            <a:pPr lvl="1"/>
            <a:r>
              <a:rPr lang="en-US" b="1" dirty="0"/>
              <a:t>7. …represent a client zealously within the bounds of the law.</a:t>
            </a:r>
          </a:p>
          <a:p>
            <a:pPr lvl="1"/>
            <a:r>
              <a:rPr lang="en-US" b="1" dirty="0"/>
              <a:t>8. …assist in improving the legal system.</a:t>
            </a:r>
          </a:p>
          <a:p>
            <a:pPr lvl="1"/>
            <a:r>
              <a:rPr lang="en-US" b="1" dirty="0"/>
              <a:t>9. …avoid the appearance of professional impropriety.</a:t>
            </a:r>
          </a:p>
        </p:txBody>
      </p:sp>
    </p:spTree>
    <p:extLst>
      <p:ext uri="{BB962C8B-B14F-4D97-AF65-F5344CB8AC3E}">
        <p14:creationId xmlns:p14="http://schemas.microsoft.com/office/powerpoint/2010/main" val="45659672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51. What is the term for an official request for a lower court to send records to the Supreme Court for review?</a:t>
            </a:r>
          </a:p>
          <a:p>
            <a:pPr marL="0" indent="0">
              <a:buNone/>
            </a:pPr>
            <a:r>
              <a:rPr lang="en-US" dirty="0"/>
              <a:t>A. Writ of Certiorari</a:t>
            </a:r>
          </a:p>
          <a:p>
            <a:pPr marL="0" indent="0">
              <a:buNone/>
            </a:pPr>
            <a:r>
              <a:rPr lang="en-US" dirty="0"/>
              <a:t>B. Writ of Habeas Corpus</a:t>
            </a:r>
          </a:p>
          <a:p>
            <a:pPr marL="0" indent="0">
              <a:buNone/>
            </a:pPr>
            <a:r>
              <a:rPr lang="en-US" dirty="0"/>
              <a:t>C. Writ of Appeal</a:t>
            </a:r>
          </a:p>
          <a:p>
            <a:pPr marL="0" indent="0">
              <a:buNone/>
            </a:pPr>
            <a:r>
              <a:rPr lang="en-US" dirty="0"/>
              <a:t>D. Writ of Review</a:t>
            </a:r>
          </a:p>
          <a:p>
            <a:pPr marL="0" indent="0">
              <a:buNone/>
            </a:pPr>
            <a:endParaRPr lang="en-US" dirty="0"/>
          </a:p>
          <a:p>
            <a:pPr marL="0" indent="0">
              <a:buNone/>
            </a:pPr>
            <a:r>
              <a:rPr lang="en-US" dirty="0"/>
              <a:t>52. Legal precedent is established when the Supreme Court issues an opinion in a case. This is sometimes also called what?</a:t>
            </a:r>
          </a:p>
          <a:p>
            <a:pPr marL="0" indent="0">
              <a:buNone/>
            </a:pPr>
            <a:r>
              <a:rPr lang="en-US" dirty="0"/>
              <a:t>A. judicial statute</a:t>
            </a:r>
          </a:p>
          <a:p>
            <a:pPr marL="0" indent="0">
              <a:buNone/>
            </a:pPr>
            <a:r>
              <a:rPr lang="en-US" dirty="0"/>
              <a:t>B. court mandate</a:t>
            </a:r>
          </a:p>
          <a:p>
            <a:pPr marL="0" indent="0">
              <a:buNone/>
            </a:pPr>
            <a:r>
              <a:rPr lang="en-US" dirty="0"/>
              <a:t>C. stare decisis</a:t>
            </a:r>
          </a:p>
          <a:p>
            <a:pPr marL="0" indent="0">
              <a:buNone/>
            </a:pPr>
            <a:r>
              <a:rPr lang="en-US" dirty="0"/>
              <a:t>D. concurring opinion</a:t>
            </a:r>
          </a:p>
        </p:txBody>
      </p:sp>
    </p:spTree>
    <p:extLst>
      <p:ext uri="{BB962C8B-B14F-4D97-AF65-F5344CB8AC3E}">
        <p14:creationId xmlns:p14="http://schemas.microsoft.com/office/powerpoint/2010/main" val="134946610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53. The Supreme Court rarely acts as a trial court. Which of the following is </a:t>
            </a:r>
            <a:r>
              <a:rPr lang="en-US" u="sng" dirty="0"/>
              <a:t>not</a:t>
            </a:r>
            <a:r>
              <a:rPr lang="en-US" dirty="0"/>
              <a:t> one of the rare situations when the court exercises its original jurisdiction?</a:t>
            </a:r>
          </a:p>
          <a:p>
            <a:pPr marL="0" indent="0">
              <a:buNone/>
            </a:pPr>
            <a:r>
              <a:rPr lang="en-US" dirty="0"/>
              <a:t>A. cases involving discrimination or civil rights</a:t>
            </a:r>
          </a:p>
          <a:p>
            <a:pPr marL="0" indent="0">
              <a:buNone/>
            </a:pPr>
            <a:r>
              <a:rPr lang="en-US" dirty="0"/>
              <a:t>B. cases involving ambassadors</a:t>
            </a:r>
          </a:p>
          <a:p>
            <a:pPr marL="0" indent="0">
              <a:buNone/>
            </a:pPr>
            <a:r>
              <a:rPr lang="en-US" dirty="0"/>
              <a:t>C. cases in which a state is a party</a:t>
            </a:r>
          </a:p>
          <a:p>
            <a:pPr marL="0" indent="0">
              <a:buNone/>
            </a:pPr>
            <a:r>
              <a:rPr lang="en-US" dirty="0"/>
              <a:t>D. cases involving consuls or public ministers</a:t>
            </a:r>
          </a:p>
          <a:p>
            <a:pPr marL="0" indent="0">
              <a:buNone/>
            </a:pPr>
            <a:endParaRPr lang="en-US" dirty="0"/>
          </a:p>
          <a:p>
            <a:pPr marL="0" indent="0">
              <a:buNone/>
            </a:pPr>
            <a:r>
              <a:rPr lang="en-US" dirty="0"/>
              <a:t>54. When might you hire a lawyer to represent your interests?</a:t>
            </a:r>
          </a:p>
          <a:p>
            <a:pPr marL="0" indent="0">
              <a:buNone/>
            </a:pPr>
            <a:r>
              <a:rPr lang="en-US" dirty="0"/>
              <a:t>A. real estate transaction</a:t>
            </a:r>
          </a:p>
          <a:p>
            <a:pPr marL="0" indent="0">
              <a:buNone/>
            </a:pPr>
            <a:r>
              <a:rPr lang="en-US" dirty="0"/>
              <a:t>B. criminal charges or civil lawsuits</a:t>
            </a:r>
          </a:p>
          <a:p>
            <a:pPr marL="0" indent="0">
              <a:buNone/>
            </a:pPr>
            <a:r>
              <a:rPr lang="en-US" dirty="0"/>
              <a:t>C. estate planning or making a will</a:t>
            </a:r>
          </a:p>
          <a:p>
            <a:pPr marL="0" indent="0">
              <a:buNone/>
            </a:pPr>
            <a:r>
              <a:rPr lang="en-US" dirty="0"/>
              <a:t>D. all of the above</a:t>
            </a:r>
          </a:p>
        </p:txBody>
      </p:sp>
    </p:spTree>
    <p:extLst>
      <p:ext uri="{BB962C8B-B14F-4D97-AF65-F5344CB8AC3E}">
        <p14:creationId xmlns:p14="http://schemas.microsoft.com/office/powerpoint/2010/main" val="52867238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55. What is Attorney-Client Privilege?</a:t>
            </a:r>
          </a:p>
          <a:p>
            <a:pPr marL="0" indent="0">
              <a:buNone/>
            </a:pPr>
            <a:r>
              <a:rPr lang="en-US" dirty="0"/>
              <a:t>A. the privilege that an attorney has to access his client’s bank account and records</a:t>
            </a:r>
          </a:p>
          <a:p>
            <a:pPr marL="0" indent="0">
              <a:buNone/>
            </a:pPr>
            <a:r>
              <a:rPr lang="en-US" dirty="0"/>
              <a:t>B. the privilege that an attorney has not to disclose information provided to him by his client</a:t>
            </a:r>
          </a:p>
          <a:p>
            <a:pPr marL="0" indent="0">
              <a:buNone/>
            </a:pPr>
            <a:r>
              <a:rPr lang="en-US" dirty="0"/>
              <a:t>C. the privilege that an attorney has to represent his client in court</a:t>
            </a:r>
          </a:p>
          <a:p>
            <a:pPr marL="0" indent="0">
              <a:buNone/>
            </a:pPr>
            <a:r>
              <a:rPr lang="en-US" dirty="0"/>
              <a:t>D. the privilege that an attorney has to speak on behalf of his client</a:t>
            </a:r>
          </a:p>
          <a:p>
            <a:pPr marL="0" indent="0">
              <a:buNone/>
            </a:pPr>
            <a:endParaRPr lang="en-US" dirty="0"/>
          </a:p>
          <a:p>
            <a:pPr marL="0" indent="0">
              <a:buNone/>
            </a:pPr>
            <a:r>
              <a:rPr lang="en-US" dirty="0"/>
              <a:t>56. If an attorney violates an ethical standard in the Code of Professional Responsibility, what actions might the Board of Bar Overseers take against him?</a:t>
            </a:r>
          </a:p>
          <a:p>
            <a:pPr marL="0" indent="0">
              <a:buNone/>
            </a:pPr>
            <a:r>
              <a:rPr lang="en-US" dirty="0"/>
              <a:t>A. sue the attorney for malpractice</a:t>
            </a:r>
          </a:p>
          <a:p>
            <a:pPr marL="0" indent="0">
              <a:buNone/>
            </a:pPr>
            <a:r>
              <a:rPr lang="en-US" dirty="0"/>
              <a:t>B. garnish the attorney’s wages</a:t>
            </a:r>
          </a:p>
          <a:p>
            <a:pPr marL="0" indent="0">
              <a:buNone/>
            </a:pPr>
            <a:r>
              <a:rPr lang="en-US" dirty="0"/>
              <a:t>C. suspend or disbar the attorney</a:t>
            </a:r>
          </a:p>
          <a:p>
            <a:pPr marL="0" indent="0">
              <a:buNone/>
            </a:pPr>
            <a:r>
              <a:rPr lang="en-US" dirty="0"/>
              <a:t>D. all of the above</a:t>
            </a:r>
          </a:p>
        </p:txBody>
      </p:sp>
    </p:spTree>
    <p:extLst>
      <p:ext uri="{BB962C8B-B14F-4D97-AF65-F5344CB8AC3E}">
        <p14:creationId xmlns:p14="http://schemas.microsoft.com/office/powerpoint/2010/main" val="151397929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57. In addition to the Chief Justice, currently how many Associate Justices typically serve on the U.S. Supreme Court at any given time?</a:t>
            </a:r>
          </a:p>
          <a:p>
            <a:pPr marL="0" indent="0">
              <a:buNone/>
            </a:pPr>
            <a:r>
              <a:rPr lang="en-US" dirty="0"/>
              <a:t>A. 11</a:t>
            </a:r>
          </a:p>
          <a:p>
            <a:pPr marL="0" indent="0">
              <a:buNone/>
            </a:pPr>
            <a:r>
              <a:rPr lang="en-US" dirty="0"/>
              <a:t>B. 10</a:t>
            </a:r>
          </a:p>
          <a:p>
            <a:pPr marL="0" indent="0">
              <a:buNone/>
            </a:pPr>
            <a:r>
              <a:rPr lang="en-US" dirty="0"/>
              <a:t>C. 9</a:t>
            </a:r>
          </a:p>
          <a:p>
            <a:pPr marL="0" indent="0">
              <a:buNone/>
            </a:pPr>
            <a:r>
              <a:rPr lang="en-US" dirty="0"/>
              <a:t>D. 8</a:t>
            </a:r>
          </a:p>
          <a:p>
            <a:pPr marL="0" indent="0">
              <a:buNone/>
            </a:pPr>
            <a:endParaRPr lang="en-US" dirty="0"/>
          </a:p>
          <a:p>
            <a:pPr marL="0" indent="0">
              <a:buNone/>
            </a:pPr>
            <a:r>
              <a:rPr lang="en-US" dirty="0"/>
              <a:t>58. How long do judges serve as U.S. District Court judges?</a:t>
            </a:r>
          </a:p>
          <a:p>
            <a:pPr marL="0" indent="0">
              <a:buNone/>
            </a:pPr>
            <a:r>
              <a:rPr lang="en-US" dirty="0"/>
              <a:t>A. for 1 term of 6 years</a:t>
            </a:r>
          </a:p>
          <a:p>
            <a:pPr marL="0" indent="0">
              <a:buNone/>
            </a:pPr>
            <a:r>
              <a:rPr lang="en-US" dirty="0"/>
              <a:t>B. for 2 terms of 4 years</a:t>
            </a:r>
          </a:p>
          <a:p>
            <a:pPr marL="0" indent="0">
              <a:buNone/>
            </a:pPr>
            <a:r>
              <a:rPr lang="en-US" dirty="0"/>
              <a:t>C. for as long as they continue to be re-elected</a:t>
            </a:r>
          </a:p>
          <a:p>
            <a:pPr marL="0" indent="0">
              <a:buNone/>
            </a:pPr>
            <a:r>
              <a:rPr lang="en-US" dirty="0"/>
              <a:t>D. for life so long as they maintain good behavior</a:t>
            </a:r>
          </a:p>
        </p:txBody>
      </p:sp>
    </p:spTree>
    <p:extLst>
      <p:ext uri="{BB962C8B-B14F-4D97-AF65-F5344CB8AC3E}">
        <p14:creationId xmlns:p14="http://schemas.microsoft.com/office/powerpoint/2010/main" val="346743464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59. Which of the following is capable of changing a </a:t>
            </a:r>
            <a:r>
              <a:rPr lang="en-US" i="1" dirty="0"/>
              <a:t>stare decisis</a:t>
            </a:r>
            <a:r>
              <a:rPr lang="en-US" dirty="0"/>
              <a:t> established by the U.S. Supreme Court?</a:t>
            </a:r>
          </a:p>
          <a:p>
            <a:pPr marL="0" indent="0">
              <a:buNone/>
            </a:pPr>
            <a:r>
              <a:rPr lang="en-US" dirty="0"/>
              <a:t>A. subsequent Supreme Court decision</a:t>
            </a:r>
          </a:p>
          <a:p>
            <a:pPr marL="0" indent="0">
              <a:buNone/>
            </a:pPr>
            <a:r>
              <a:rPr lang="en-US" dirty="0"/>
              <a:t>B. an act of Congress</a:t>
            </a:r>
          </a:p>
          <a:p>
            <a:pPr marL="0" indent="0">
              <a:buNone/>
            </a:pPr>
            <a:r>
              <a:rPr lang="en-US" dirty="0"/>
              <a:t>C. an executive order by the President</a:t>
            </a:r>
          </a:p>
          <a:p>
            <a:pPr marL="0" indent="0">
              <a:buNone/>
            </a:pPr>
            <a:r>
              <a:rPr lang="en-US" dirty="0"/>
              <a:t>D. none of the above</a:t>
            </a:r>
          </a:p>
          <a:p>
            <a:pPr marL="0" indent="0">
              <a:buNone/>
            </a:pPr>
            <a:endParaRPr lang="en-US" dirty="0"/>
          </a:p>
          <a:p>
            <a:pPr marL="0" indent="0">
              <a:buNone/>
            </a:pPr>
            <a:r>
              <a:rPr lang="en-US" dirty="0"/>
              <a:t>60. If an attorney does not file a lawsuit before the running of the statute of limitations and his client loses a potential medical malpractice claim that she was likely to win as a result, which ethical standard did the attorney violate?</a:t>
            </a:r>
          </a:p>
          <a:p>
            <a:pPr marL="0" indent="0">
              <a:buNone/>
            </a:pPr>
            <a:r>
              <a:rPr lang="en-US" dirty="0"/>
              <a:t>A. the duty to honor all Attorney-Client Privileges</a:t>
            </a:r>
          </a:p>
          <a:p>
            <a:pPr marL="0" indent="0">
              <a:buNone/>
            </a:pPr>
            <a:r>
              <a:rPr lang="en-US" dirty="0"/>
              <a:t>B. the duty to represent a client zealously within the bounds of the law</a:t>
            </a:r>
          </a:p>
          <a:p>
            <a:pPr marL="0" indent="0">
              <a:buNone/>
            </a:pPr>
            <a:r>
              <a:rPr lang="en-US" dirty="0"/>
              <a:t>C. the duty to avoid the appearance of professional impropriety</a:t>
            </a:r>
          </a:p>
          <a:p>
            <a:pPr marL="0" indent="0">
              <a:buNone/>
            </a:pPr>
            <a:r>
              <a:rPr lang="en-US" dirty="0"/>
              <a:t>D. all of the above</a:t>
            </a:r>
          </a:p>
        </p:txBody>
      </p:sp>
    </p:spTree>
    <p:extLst>
      <p:ext uri="{BB962C8B-B14F-4D97-AF65-F5344CB8AC3E}">
        <p14:creationId xmlns:p14="http://schemas.microsoft.com/office/powerpoint/2010/main" val="367042023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normAutofit/>
          </a:bodyPr>
          <a:lstStyle/>
          <a:p>
            <a:pPr algn="ctr"/>
            <a:r>
              <a:rPr lang="en-US" sz="4400" dirty="0">
                <a:solidFill>
                  <a:srgbClr val="00B050"/>
                </a:solidFill>
              </a:rPr>
              <a:t>Problem 12. The Case of Gideon v. Wainwright</a:t>
            </a:r>
          </a:p>
        </p:txBody>
      </p:sp>
      <p:sp>
        <p:nvSpPr>
          <p:cNvPr id="3" name="Content Placeholder 2"/>
          <p:cNvSpPr>
            <a:spLocks noGrp="1"/>
          </p:cNvSpPr>
          <p:nvPr>
            <p:ph idx="1"/>
          </p:nvPr>
        </p:nvSpPr>
        <p:spPr>
          <a:xfrm>
            <a:off x="0" y="1609344"/>
            <a:ext cx="12192000" cy="5248656"/>
          </a:xfrm>
        </p:spPr>
        <p:txBody>
          <a:bodyPr>
            <a:normAutofit fontScale="92500" lnSpcReduction="20000"/>
          </a:bodyPr>
          <a:lstStyle/>
          <a:p>
            <a:pPr marL="0" indent="0">
              <a:buNone/>
            </a:pPr>
            <a:r>
              <a:rPr lang="en-US" dirty="0"/>
              <a:t>	In 1963, a case called </a:t>
            </a:r>
            <a:r>
              <a:rPr lang="en-US" i="1" dirty="0"/>
              <a:t>Gideon v. Wainwright</a:t>
            </a:r>
            <a:r>
              <a:rPr lang="en-US" dirty="0"/>
              <a:t> came before the U.S. Supreme Court. In this case, a Florida man named Clarence Gideon was charged with unlawful breaking into and entering a poolroom. Gideon asked the trial court to provide him with a free lawyer because he was too poor to hire one himself. The state court refused to provide him with an attorney. It said that state law provided free attorneys only to defendants charged with capital offenses (those crimes that carry a penalty of death or life imprisonment).</a:t>
            </a:r>
          </a:p>
          <a:p>
            <a:pPr marL="0" indent="0">
              <a:buNone/>
            </a:pPr>
            <a:r>
              <a:rPr lang="en-US" dirty="0"/>
              <a:t>	The Fourteenth Amendment to the U.S. Constitution says that no state may deprive a person of life, liberty, or property without due process of the law. Due process means fair treatment. Gideon argued that to try someone for a felony without providing him or her with a lawyer violated the person’s right to due process of law. State courts were split on the question of whether a free attorney had to be provided to an indigent defendant in a felony case. One powerful argument against Gideon was that the Supreme Court should not be telling the states how to administer their criminal justice systems. However, the Supreme Court agreed with Gideon.</a:t>
            </a:r>
          </a:p>
          <a:p>
            <a:pPr marL="0" indent="0">
              <a:buNone/>
            </a:pPr>
            <a:endParaRPr lang="en-US" dirty="0"/>
          </a:p>
          <a:p>
            <a:pPr marL="457200" indent="-457200">
              <a:buFont typeface="+mj-lt"/>
              <a:buAutoNum type="arabicPeriod"/>
            </a:pPr>
            <a:r>
              <a:rPr lang="en-US" dirty="0"/>
              <a:t>In the case of </a:t>
            </a:r>
            <a:r>
              <a:rPr lang="en-US" i="1" dirty="0"/>
              <a:t>Gideon v. Wainwright</a:t>
            </a:r>
            <a:r>
              <a:rPr lang="en-US" dirty="0"/>
              <a:t>, what was the precedent that the Supreme Court set? Who has to follow this precedent?</a:t>
            </a:r>
          </a:p>
          <a:p>
            <a:pPr marL="457200" indent="-457200">
              <a:buFont typeface="+mj-lt"/>
              <a:buAutoNum type="arabicPeriod"/>
            </a:pPr>
            <a:r>
              <a:rPr lang="en-US" dirty="0"/>
              <a:t>Who would have had to follow the precedent if the case had been decided by a judge in a state supreme court?</a:t>
            </a:r>
          </a:p>
          <a:p>
            <a:pPr marL="457200" indent="-457200">
              <a:buFont typeface="+mj-lt"/>
              <a:buAutoNum type="arabicPeriod"/>
            </a:pPr>
            <a:r>
              <a:rPr lang="en-US" dirty="0"/>
              <a:t>Does the </a:t>
            </a:r>
            <a:r>
              <a:rPr lang="en-US" i="1" dirty="0"/>
              <a:t>Gideon</a:t>
            </a:r>
            <a:r>
              <a:rPr lang="en-US" dirty="0"/>
              <a:t> case apply if you are charged with a misdemeanor? Does it apply if you are sued in a civil case?</a:t>
            </a:r>
          </a:p>
        </p:txBody>
      </p:sp>
    </p:spTree>
    <p:extLst>
      <p:ext uri="{BB962C8B-B14F-4D97-AF65-F5344CB8AC3E}">
        <p14:creationId xmlns:p14="http://schemas.microsoft.com/office/powerpoint/2010/main" val="2423359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Human Rights</a:t>
            </a:r>
          </a:p>
        </p:txBody>
      </p:sp>
      <p:sp>
        <p:nvSpPr>
          <p:cNvPr id="3" name="Content Placeholder 2"/>
          <p:cNvSpPr>
            <a:spLocks noGrp="1"/>
          </p:cNvSpPr>
          <p:nvPr>
            <p:ph idx="1"/>
          </p:nvPr>
        </p:nvSpPr>
        <p:spPr>
          <a:xfrm>
            <a:off x="0" y="1609344"/>
            <a:ext cx="12191999" cy="5248656"/>
          </a:xfrm>
        </p:spPr>
        <p:txBody>
          <a:bodyPr>
            <a:normAutofit/>
          </a:bodyPr>
          <a:lstStyle/>
          <a:p>
            <a:r>
              <a:rPr lang="en-US" b="1" u="sng" dirty="0">
                <a:solidFill>
                  <a:srgbClr val="002060"/>
                </a:solidFill>
              </a:rPr>
              <a:t>Human Rights</a:t>
            </a:r>
            <a:r>
              <a:rPr lang="en-US" b="1" dirty="0">
                <a:solidFill>
                  <a:srgbClr val="002060"/>
                </a:solidFill>
              </a:rPr>
              <a:t> are the rights that all humans deserve such as </a:t>
            </a:r>
            <a:r>
              <a:rPr lang="en-US" b="1" u="sng" dirty="0">
                <a:solidFill>
                  <a:srgbClr val="002060"/>
                </a:solidFill>
              </a:rPr>
              <a:t>life</a:t>
            </a:r>
            <a:r>
              <a:rPr lang="en-US" b="1" dirty="0">
                <a:solidFill>
                  <a:srgbClr val="002060"/>
                </a:solidFill>
              </a:rPr>
              <a:t>, </a:t>
            </a:r>
            <a:r>
              <a:rPr lang="en-US" b="1" u="sng" dirty="0">
                <a:solidFill>
                  <a:srgbClr val="002060"/>
                </a:solidFill>
              </a:rPr>
              <a:t>dignity</a:t>
            </a:r>
            <a:r>
              <a:rPr lang="en-US" b="1" dirty="0">
                <a:solidFill>
                  <a:srgbClr val="002060"/>
                </a:solidFill>
              </a:rPr>
              <a:t>, and </a:t>
            </a:r>
            <a:r>
              <a:rPr lang="en-US" b="1" u="sng" dirty="0">
                <a:solidFill>
                  <a:srgbClr val="002060"/>
                </a:solidFill>
              </a:rPr>
              <a:t>respect</a:t>
            </a:r>
            <a:r>
              <a:rPr lang="en-US" b="1" dirty="0">
                <a:solidFill>
                  <a:srgbClr val="002060"/>
                </a:solidFill>
              </a:rPr>
              <a:t> and they apply everywhere from birth until death.</a:t>
            </a:r>
          </a:p>
          <a:p>
            <a:r>
              <a:rPr lang="en-US" b="1" u="sng" dirty="0">
                <a:solidFill>
                  <a:srgbClr val="002060"/>
                </a:solidFill>
              </a:rPr>
              <a:t>Universal Declaration of Human Rights </a:t>
            </a:r>
            <a:r>
              <a:rPr lang="en-US" b="1" dirty="0">
                <a:solidFill>
                  <a:srgbClr val="002060"/>
                </a:solidFill>
              </a:rPr>
              <a:t>(“UDHR”)</a:t>
            </a:r>
            <a:r>
              <a:rPr lang="en-US" b="1" dirty="0"/>
              <a:t>- non-binding treaty adopted by the United Nations in 1948 (with the help of Eleanor Roosevelt). It includes the principles of:</a:t>
            </a:r>
          </a:p>
          <a:p>
            <a:pPr lvl="1"/>
            <a:r>
              <a:rPr lang="en-US" b="1" dirty="0"/>
              <a:t>liberty</a:t>
            </a:r>
          </a:p>
          <a:p>
            <a:pPr lvl="1"/>
            <a:r>
              <a:rPr lang="en-US" b="1" dirty="0"/>
              <a:t>education</a:t>
            </a:r>
          </a:p>
          <a:p>
            <a:pPr lvl="1"/>
            <a:r>
              <a:rPr lang="en-US" b="1" dirty="0"/>
              <a:t>political &amp; religious freedom</a:t>
            </a:r>
          </a:p>
          <a:p>
            <a:pPr lvl="1"/>
            <a:r>
              <a:rPr lang="en-US" b="1" dirty="0"/>
              <a:t>economic well-being</a:t>
            </a:r>
          </a:p>
          <a:p>
            <a:pPr lvl="1"/>
            <a:r>
              <a:rPr lang="en-US" b="1" dirty="0"/>
              <a:t>participation in government process</a:t>
            </a:r>
          </a:p>
          <a:p>
            <a:pPr lvl="1"/>
            <a:r>
              <a:rPr lang="en-US" b="1" dirty="0"/>
              <a:t>no torture</a:t>
            </a:r>
            <a:endParaRPr lang="en-US" dirty="0"/>
          </a:p>
          <a:p>
            <a:r>
              <a:rPr lang="en-US" dirty="0"/>
              <a:t>Are there any rights that should be Universal?</a:t>
            </a:r>
          </a:p>
          <a:p>
            <a:r>
              <a:rPr lang="en-US" b="1" dirty="0"/>
              <a:t>Problems: cultural, political, and religious differences</a:t>
            </a:r>
            <a:r>
              <a:rPr lang="en-US" dirty="0"/>
              <a:t> in different places around the world.</a:t>
            </a:r>
          </a:p>
        </p:txBody>
      </p:sp>
    </p:spTree>
    <p:extLst>
      <p:ext uri="{BB962C8B-B14F-4D97-AF65-F5344CB8AC3E}">
        <p14:creationId xmlns:p14="http://schemas.microsoft.com/office/powerpoint/2010/main" val="116315661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normAutofit/>
          </a:bodyPr>
          <a:lstStyle/>
          <a:p>
            <a:pPr algn="ctr"/>
            <a:r>
              <a:rPr lang="en-US" dirty="0">
                <a:solidFill>
                  <a:srgbClr val="00B050"/>
                </a:solidFill>
              </a:rPr>
              <a:t>Problem 13. When to call a lawyer</a:t>
            </a:r>
          </a:p>
        </p:txBody>
      </p:sp>
      <p:sp>
        <p:nvSpPr>
          <p:cNvPr id="3" name="Content Placeholder 2"/>
          <p:cNvSpPr>
            <a:spLocks noGrp="1"/>
          </p:cNvSpPr>
          <p:nvPr>
            <p:ph idx="1"/>
          </p:nvPr>
        </p:nvSpPr>
        <p:spPr>
          <a:xfrm>
            <a:off x="0" y="1609344"/>
            <a:ext cx="12192000" cy="5248656"/>
          </a:xfrm>
        </p:spPr>
        <p:txBody>
          <a:bodyPr>
            <a:normAutofit fontScale="85000" lnSpcReduction="20000"/>
          </a:bodyPr>
          <a:lstStyle/>
          <a:p>
            <a:pPr marL="0" indent="0">
              <a:buNone/>
            </a:pPr>
            <a:r>
              <a:rPr lang="en-US" dirty="0"/>
              <a:t>For each of the following situations, discuss the reasons you may or may not need an attorney.</a:t>
            </a:r>
          </a:p>
          <a:p>
            <a:pPr marL="0" indent="0">
              <a:buNone/>
            </a:pPr>
            <a:endParaRPr lang="en-US" dirty="0"/>
          </a:p>
          <a:p>
            <a:pPr marL="457200" indent="-457200">
              <a:buFont typeface="+mj-lt"/>
              <a:buAutoNum type="arabicPeriod"/>
            </a:pPr>
            <a:r>
              <a:rPr lang="en-US" dirty="0"/>
              <a:t>You hit another car in the parking lot. Your insurance agent indicates that the company will pay for bodily injury and property damage.</a:t>
            </a:r>
          </a:p>
          <a:p>
            <a:pPr marL="457200" indent="-457200">
              <a:buFont typeface="+mj-lt"/>
              <a:buAutoNum type="arabicPeriod"/>
            </a:pPr>
            <a:r>
              <a:rPr lang="en-US" dirty="0"/>
              <a:t>You borrow a friend’s car without his knowledge and he reports it to the police as stolen.</a:t>
            </a:r>
          </a:p>
          <a:p>
            <a:pPr marL="457200" indent="-457200">
              <a:buFont typeface="+mj-lt"/>
              <a:buAutoNum type="arabicPeriod"/>
            </a:pPr>
            <a:r>
              <a:rPr lang="en-US" dirty="0"/>
              <a:t>You buy a new stereo for $500. One month later the receiver and speakers blow out. You return to the store and the salesperson tells you he is sorry but his stereos have only a two-week guarantee.</a:t>
            </a:r>
          </a:p>
          <a:p>
            <a:pPr marL="457200" indent="-457200">
              <a:buFont typeface="+mj-lt"/>
              <a:buAutoNum type="arabicPeriod"/>
            </a:pPr>
            <a:r>
              <a:rPr lang="en-US" dirty="0"/>
              <a:t>You decide to trade in your old car and buy a new one.</a:t>
            </a:r>
          </a:p>
          <a:p>
            <a:pPr marL="457200" indent="-457200">
              <a:buFont typeface="+mj-lt"/>
              <a:buAutoNum type="arabicPeriod"/>
            </a:pPr>
            <a:r>
              <a:rPr lang="en-US" dirty="0"/>
              <a:t>Two friends are caught robbing the cashier at a local store and they name you as someone who helped plan the robbery.</a:t>
            </a:r>
          </a:p>
          <a:p>
            <a:pPr marL="457200" indent="-457200">
              <a:buFont typeface="+mj-lt"/>
              <a:buAutoNum type="arabicPeriod"/>
            </a:pPr>
            <a:r>
              <a:rPr lang="en-US" dirty="0"/>
              <a:t>The principal suspends you for two days because of an article you wrote for the student paper criticizing the school dress code.</a:t>
            </a:r>
          </a:p>
          <a:p>
            <a:pPr marL="457200" indent="-457200">
              <a:buFont typeface="+mj-lt"/>
              <a:buAutoNum type="arabicPeriod"/>
            </a:pPr>
            <a:r>
              <a:rPr lang="en-US" dirty="0"/>
              <a:t>You are turned down when you apply for a job. You think you were rejected because you are deaf.</a:t>
            </a:r>
          </a:p>
          <a:p>
            <a:pPr marL="457200" indent="-457200">
              <a:buFont typeface="+mj-lt"/>
              <a:buAutoNum type="arabicPeriod"/>
            </a:pPr>
            <a:r>
              <a:rPr lang="en-US" dirty="0"/>
              <a:t>You do not want your family to inherit the $10,000 you have saved. After being told you will die within a year you want the money to be used for cancer research.</a:t>
            </a:r>
          </a:p>
          <a:p>
            <a:pPr marL="457200" indent="-457200">
              <a:buFont typeface="+mj-lt"/>
              <a:buAutoNum type="arabicPeriod"/>
            </a:pPr>
            <a:r>
              <a:rPr lang="en-US" dirty="0"/>
              <a:t>You and your spouse can no longer get along and you want a divorce.</a:t>
            </a:r>
          </a:p>
          <a:p>
            <a:pPr marL="457200" indent="-457200">
              <a:buFont typeface="+mj-lt"/>
              <a:buAutoNum type="arabicPeriod"/>
            </a:pPr>
            <a:r>
              <a:rPr lang="en-US" dirty="0"/>
              <a:t>You earn $5,000 working in a restaurant during the year and you want to file your federal income tax return.</a:t>
            </a:r>
          </a:p>
        </p:txBody>
      </p:sp>
    </p:spTree>
    <p:extLst>
      <p:ext uri="{BB962C8B-B14F-4D97-AF65-F5344CB8AC3E}">
        <p14:creationId xmlns:p14="http://schemas.microsoft.com/office/powerpoint/2010/main" val="375541888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331"/>
            <a:ext cx="12192000" cy="1609344"/>
          </a:xfrm>
        </p:spPr>
        <p:txBody>
          <a:bodyPr/>
          <a:lstStyle/>
          <a:p>
            <a:pPr algn="ctr"/>
            <a:r>
              <a:rPr lang="en-US" dirty="0">
                <a:solidFill>
                  <a:srgbClr val="00B050"/>
                </a:solidFill>
              </a:rPr>
              <a:t>Problem 14. Legal Ethics</a:t>
            </a:r>
          </a:p>
        </p:txBody>
      </p:sp>
      <p:sp>
        <p:nvSpPr>
          <p:cNvPr id="3" name="Content Placeholder 2"/>
          <p:cNvSpPr>
            <a:spLocks noGrp="1"/>
          </p:cNvSpPr>
          <p:nvPr>
            <p:ph idx="1"/>
          </p:nvPr>
        </p:nvSpPr>
        <p:spPr>
          <a:xfrm>
            <a:off x="0" y="1618674"/>
            <a:ext cx="12192000" cy="5239325"/>
          </a:xfrm>
        </p:spPr>
        <p:txBody>
          <a:bodyPr/>
          <a:lstStyle/>
          <a:p>
            <a:pPr marL="0" indent="0">
              <a:buNone/>
            </a:pPr>
            <a:r>
              <a:rPr lang="en-US" dirty="0"/>
              <a:t>The following situations present ethical dilemmas faced by attorneys. According to the Code of Professional Responsibility decide whether the attorney acted ethically or unethically. Explain your answers.</a:t>
            </a:r>
          </a:p>
          <a:p>
            <a:pPr marL="0" indent="0">
              <a:buNone/>
            </a:pPr>
            <a:endParaRPr lang="en-US" dirty="0"/>
          </a:p>
          <a:p>
            <a:pPr marL="457200" indent="-457200">
              <a:buFont typeface="+mj-lt"/>
              <a:buAutoNum type="arabicPeriod"/>
            </a:pPr>
            <a:r>
              <a:rPr lang="en-US" dirty="0"/>
              <a:t>Marta, an attorney for the family of a man killed in an auto accident, visits a bar and runs into a juror in the case. She has a drink with the juror.</a:t>
            </a:r>
          </a:p>
          <a:p>
            <a:pPr marL="457200" indent="-457200">
              <a:buFont typeface="+mj-lt"/>
              <a:buAutoNum type="arabicPeriod"/>
            </a:pPr>
            <a:r>
              <a:rPr lang="en-US" dirty="0"/>
              <a:t>Nicholas, a criminal defense attorney, puts his client on the stand to testify to her innocence even though Nicholas knows she is lying.</a:t>
            </a:r>
          </a:p>
          <a:p>
            <a:pPr marL="457200" indent="-457200">
              <a:buFont typeface="+mj-lt"/>
              <a:buAutoNum type="arabicPeriod"/>
            </a:pPr>
            <a:r>
              <a:rPr lang="en-US" dirty="0"/>
              <a:t>Gene, a corporate attorney, is asked by a wealthy client to recommend her son for admission to the state bar. Gene says yes.</a:t>
            </a:r>
          </a:p>
          <a:p>
            <a:pPr marL="457200" indent="-457200">
              <a:buFont typeface="+mj-lt"/>
              <a:buAutoNum type="arabicPeriod"/>
            </a:pPr>
            <a:r>
              <a:rPr lang="en-US" dirty="0"/>
              <a:t>Rosa represents a man injured by a defective lawn mower. The manufacturer’s insurance company offers a $100,000 settlement. She accepts the settlement without consulting her client.</a:t>
            </a:r>
          </a:p>
          <a:p>
            <a:pPr marL="457200" indent="-457200">
              <a:buFont typeface="+mj-lt"/>
              <a:buAutoNum type="arabicPeriod"/>
            </a:pPr>
            <a:r>
              <a:rPr lang="en-US" dirty="0"/>
              <a:t>Nang, an attorney, has a trial next week before Judge </a:t>
            </a:r>
            <a:r>
              <a:rPr lang="en-US" dirty="0" err="1"/>
              <a:t>DeSilva</a:t>
            </a:r>
            <a:r>
              <a:rPr lang="en-US" dirty="0"/>
              <a:t>. Nang sees the judge in a grocery store and asks her if the trial can be postponed one week.</a:t>
            </a:r>
          </a:p>
        </p:txBody>
      </p:sp>
    </p:spTree>
    <p:extLst>
      <p:ext uri="{BB962C8B-B14F-4D97-AF65-F5344CB8AC3E}">
        <p14:creationId xmlns:p14="http://schemas.microsoft.com/office/powerpoint/2010/main" val="294835426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Days 10-13 Objectives</a:t>
            </a:r>
          </a:p>
        </p:txBody>
      </p:sp>
      <p:sp>
        <p:nvSpPr>
          <p:cNvPr id="3" name="Content Placeholder 2"/>
          <p:cNvSpPr>
            <a:spLocks noGrp="1"/>
          </p:cNvSpPr>
          <p:nvPr>
            <p:ph idx="1"/>
          </p:nvPr>
        </p:nvSpPr>
        <p:spPr>
          <a:xfrm>
            <a:off x="0" y="1609344"/>
            <a:ext cx="12192000" cy="5248656"/>
          </a:xfrm>
        </p:spPr>
        <p:txBody>
          <a:bodyPr/>
          <a:lstStyle/>
          <a:p>
            <a:r>
              <a:rPr lang="en-US" dirty="0"/>
              <a:t>Day 10: Review- Students will review and refine their understandings of the unit content objectives.</a:t>
            </a:r>
          </a:p>
          <a:p>
            <a:r>
              <a:rPr lang="en-US" dirty="0"/>
              <a:t>Day 11: Unit Test- Students will demonstrate understanding of the unit objectives through a unit test.</a:t>
            </a:r>
          </a:p>
          <a:p>
            <a:r>
              <a:rPr lang="en-US" dirty="0"/>
              <a:t>Day 12: Debate Preparation- Students will work collaboratively in groups to prepare for the class debate, demonstrating their understanding of the unit objectives.</a:t>
            </a:r>
          </a:p>
          <a:p>
            <a:r>
              <a:rPr lang="en-US" dirty="0"/>
              <a:t>Day 13: Debate- Students will demonstrate understanding of the unit objectives through a formal debate.</a:t>
            </a:r>
          </a:p>
        </p:txBody>
      </p:sp>
    </p:spTree>
    <p:extLst>
      <p:ext uri="{BB962C8B-B14F-4D97-AF65-F5344CB8AC3E}">
        <p14:creationId xmlns:p14="http://schemas.microsoft.com/office/powerpoint/2010/main" val="3208938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Introduction to Law</a:t>
            </a:r>
          </a:p>
        </p:txBody>
      </p:sp>
      <p:sp>
        <p:nvSpPr>
          <p:cNvPr id="5" name="Subtitle 4"/>
          <p:cNvSpPr>
            <a:spLocks noGrp="1"/>
          </p:cNvSpPr>
          <p:nvPr>
            <p:ph type="subTitle" idx="1"/>
          </p:nvPr>
        </p:nvSpPr>
        <p:spPr/>
        <p:txBody>
          <a:bodyPr/>
          <a:lstStyle/>
          <a:p>
            <a:r>
              <a:rPr lang="en-US" dirty="0"/>
              <a:t>Unit II: Criminal Law &amp; Juvenile Justice</a:t>
            </a:r>
          </a:p>
        </p:txBody>
      </p:sp>
    </p:spTree>
    <p:extLst>
      <p:ext uri="{BB962C8B-B14F-4D97-AF65-F5344CB8AC3E}">
        <p14:creationId xmlns:p14="http://schemas.microsoft.com/office/powerpoint/2010/main" val="302215088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Day 14. Objectives</a:t>
            </a:r>
          </a:p>
        </p:txBody>
      </p:sp>
      <p:sp>
        <p:nvSpPr>
          <p:cNvPr id="3" name="Content Placeholder 2"/>
          <p:cNvSpPr>
            <a:spLocks noGrp="1"/>
          </p:cNvSpPr>
          <p:nvPr>
            <p:ph idx="1"/>
          </p:nvPr>
        </p:nvSpPr>
        <p:spPr>
          <a:xfrm>
            <a:off x="0" y="1609344"/>
            <a:ext cx="12192000" cy="5248656"/>
          </a:xfrm>
        </p:spPr>
        <p:txBody>
          <a:bodyPr/>
          <a:lstStyle/>
          <a:p>
            <a:r>
              <a:rPr lang="en-US" dirty="0"/>
              <a:t>Students will be able to:</a:t>
            </a:r>
          </a:p>
          <a:p>
            <a:pPr lvl="1"/>
            <a:r>
              <a:rPr lang="en-US" dirty="0"/>
              <a:t>Explain what crime is and the goals in the creation of criminal laws;</a:t>
            </a:r>
          </a:p>
          <a:p>
            <a:pPr lvl="1"/>
            <a:r>
              <a:rPr lang="en-US" dirty="0"/>
              <a:t>List the seven index crimes and the recent trends in drug use;</a:t>
            </a:r>
          </a:p>
          <a:p>
            <a:pPr lvl="1"/>
            <a:r>
              <a:rPr lang="en-US" dirty="0"/>
              <a:t>Hypothesize as to the causes of crime and list those that are commonly cited; and</a:t>
            </a:r>
          </a:p>
          <a:p>
            <a:pPr lvl="1"/>
            <a:r>
              <a:rPr lang="en-US" dirty="0"/>
              <a:t>Identify potential solutions to crime in the U.S.</a:t>
            </a:r>
          </a:p>
          <a:p>
            <a:pPr lvl="1"/>
            <a:endParaRPr lang="en-US" dirty="0"/>
          </a:p>
          <a:p>
            <a:pPr lvl="1"/>
            <a:endParaRPr lang="en-US" dirty="0"/>
          </a:p>
        </p:txBody>
      </p:sp>
    </p:spTree>
    <p:extLst>
      <p:ext uri="{BB962C8B-B14F-4D97-AF65-F5344CB8AC3E}">
        <p14:creationId xmlns:p14="http://schemas.microsoft.com/office/powerpoint/2010/main" val="226620678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Crime in America</a:t>
            </a:r>
          </a:p>
        </p:txBody>
      </p:sp>
      <p:sp>
        <p:nvSpPr>
          <p:cNvPr id="3" name="Content Placeholder 2"/>
          <p:cNvSpPr>
            <a:spLocks noGrp="1"/>
          </p:cNvSpPr>
          <p:nvPr>
            <p:ph idx="1"/>
          </p:nvPr>
        </p:nvSpPr>
        <p:spPr>
          <a:xfrm>
            <a:off x="0" y="1609344"/>
            <a:ext cx="12192000" cy="5248656"/>
          </a:xfrm>
        </p:spPr>
        <p:txBody>
          <a:bodyPr/>
          <a:lstStyle/>
          <a:p>
            <a:r>
              <a:rPr lang="en-US" b="1" u="sng" dirty="0">
                <a:solidFill>
                  <a:srgbClr val="002060"/>
                </a:solidFill>
              </a:rPr>
              <a:t>Crime</a:t>
            </a:r>
            <a:r>
              <a:rPr lang="en-US" b="1" dirty="0">
                <a:solidFill>
                  <a:srgbClr val="002060"/>
                </a:solidFill>
              </a:rPr>
              <a:t>- something one does or does not do in </a:t>
            </a:r>
            <a:r>
              <a:rPr lang="en-US" b="1" u="sng" dirty="0">
                <a:solidFill>
                  <a:srgbClr val="002060"/>
                </a:solidFill>
              </a:rPr>
              <a:t>violation of the law </a:t>
            </a:r>
            <a:r>
              <a:rPr lang="en-US" b="1" dirty="0">
                <a:solidFill>
                  <a:srgbClr val="002060"/>
                </a:solidFill>
              </a:rPr>
              <a:t>and for which the government has set a </a:t>
            </a:r>
            <a:r>
              <a:rPr lang="en-US" b="1" u="sng" dirty="0">
                <a:solidFill>
                  <a:srgbClr val="002060"/>
                </a:solidFill>
              </a:rPr>
              <a:t>penalty</a:t>
            </a:r>
            <a:r>
              <a:rPr lang="en-US" b="1" dirty="0">
                <a:solidFill>
                  <a:srgbClr val="002060"/>
                </a:solidFill>
              </a:rPr>
              <a:t>.</a:t>
            </a:r>
            <a:endParaRPr lang="en-US" b="1" u="sng" dirty="0">
              <a:solidFill>
                <a:srgbClr val="002060"/>
              </a:solidFill>
            </a:endParaRPr>
          </a:p>
          <a:p>
            <a:r>
              <a:rPr lang="en-US" b="1" dirty="0"/>
              <a:t>Legislatures decide what is </a:t>
            </a:r>
            <a:r>
              <a:rPr lang="en-US" b="1" u="sng" dirty="0"/>
              <a:t>“criminal”</a:t>
            </a:r>
            <a:r>
              <a:rPr lang="en-US" b="1" dirty="0"/>
              <a:t> </a:t>
            </a:r>
            <a:r>
              <a:rPr lang="en-US" dirty="0"/>
              <a:t>and what is not in lawmaking but the idea is always the same: </a:t>
            </a:r>
          </a:p>
          <a:p>
            <a:pPr lvl="1"/>
            <a:r>
              <a:rPr lang="en-US" b="1" u="sng" dirty="0">
                <a:solidFill>
                  <a:srgbClr val="002060"/>
                </a:solidFill>
              </a:rPr>
              <a:t>“protect the public”</a:t>
            </a:r>
            <a:r>
              <a:rPr lang="en-US" b="1" dirty="0"/>
              <a:t>;</a:t>
            </a:r>
            <a:endParaRPr lang="en-US" b="1" u="sng" dirty="0"/>
          </a:p>
          <a:p>
            <a:pPr lvl="1"/>
            <a:r>
              <a:rPr lang="en-US" b="1" dirty="0">
                <a:solidFill>
                  <a:srgbClr val="002060"/>
                </a:solidFill>
              </a:rPr>
              <a:t>protect life &amp; property</a:t>
            </a:r>
            <a:r>
              <a:rPr lang="en-US" b="1" dirty="0"/>
              <a:t>;</a:t>
            </a:r>
          </a:p>
          <a:p>
            <a:pPr lvl="1"/>
            <a:r>
              <a:rPr lang="en-US" b="1" dirty="0"/>
              <a:t>preserve individual freedoms;</a:t>
            </a:r>
          </a:p>
          <a:p>
            <a:pPr lvl="1"/>
            <a:r>
              <a:rPr lang="en-US" b="1" dirty="0"/>
              <a:t>maintain the system of government;</a:t>
            </a:r>
          </a:p>
          <a:p>
            <a:pPr lvl="1"/>
            <a:r>
              <a:rPr lang="en-US" b="1" dirty="0"/>
              <a:t>uphold the morality of society; and</a:t>
            </a:r>
          </a:p>
          <a:p>
            <a:pPr lvl="1"/>
            <a:r>
              <a:rPr lang="en-US" b="1" dirty="0"/>
              <a:t>ultimately- ensure people can </a:t>
            </a:r>
            <a:r>
              <a:rPr lang="en-US" b="1" dirty="0">
                <a:solidFill>
                  <a:srgbClr val="002060"/>
                </a:solidFill>
              </a:rPr>
              <a:t>live in </a:t>
            </a:r>
            <a:r>
              <a:rPr lang="en-US" b="1" u="sng" dirty="0">
                <a:solidFill>
                  <a:srgbClr val="002060"/>
                </a:solidFill>
              </a:rPr>
              <a:t>harmony</a:t>
            </a:r>
            <a:r>
              <a:rPr lang="en-US" dirty="0"/>
              <a:t>.</a:t>
            </a:r>
          </a:p>
        </p:txBody>
      </p:sp>
    </p:spTree>
    <p:extLst>
      <p:ext uri="{BB962C8B-B14F-4D97-AF65-F5344CB8AC3E}">
        <p14:creationId xmlns:p14="http://schemas.microsoft.com/office/powerpoint/2010/main" val="38812608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Crime Trends</a:t>
            </a:r>
          </a:p>
        </p:txBody>
      </p:sp>
      <p:sp>
        <p:nvSpPr>
          <p:cNvPr id="3" name="Content Placeholder 2"/>
          <p:cNvSpPr>
            <a:spLocks noGrp="1"/>
          </p:cNvSpPr>
          <p:nvPr>
            <p:ph idx="1"/>
          </p:nvPr>
        </p:nvSpPr>
        <p:spPr>
          <a:xfrm>
            <a:off x="0" y="1609344"/>
            <a:ext cx="12192000" cy="5248656"/>
          </a:xfrm>
        </p:spPr>
        <p:txBody>
          <a:bodyPr>
            <a:normAutofit/>
          </a:bodyPr>
          <a:lstStyle/>
          <a:p>
            <a:r>
              <a:rPr lang="en-US" b="1" u="sng" dirty="0">
                <a:solidFill>
                  <a:srgbClr val="002060"/>
                </a:solidFill>
              </a:rPr>
              <a:t>7 Index Crimes</a:t>
            </a:r>
          </a:p>
          <a:p>
            <a:pPr lvl="1"/>
            <a:r>
              <a:rPr lang="en-US" b="1" dirty="0">
                <a:solidFill>
                  <a:srgbClr val="002060"/>
                </a:solidFill>
              </a:rPr>
              <a:t>Larceny/Theft</a:t>
            </a:r>
          </a:p>
          <a:p>
            <a:pPr lvl="1"/>
            <a:r>
              <a:rPr lang="en-US" b="1" dirty="0">
                <a:solidFill>
                  <a:srgbClr val="002060"/>
                </a:solidFill>
              </a:rPr>
              <a:t>Burglary</a:t>
            </a:r>
          </a:p>
          <a:p>
            <a:pPr lvl="1"/>
            <a:r>
              <a:rPr lang="en-US" b="1" dirty="0">
                <a:solidFill>
                  <a:srgbClr val="002060"/>
                </a:solidFill>
              </a:rPr>
              <a:t>Motor Vehicle Theft</a:t>
            </a:r>
          </a:p>
          <a:p>
            <a:pPr lvl="1"/>
            <a:r>
              <a:rPr lang="en-US" b="1" dirty="0">
                <a:solidFill>
                  <a:srgbClr val="002060"/>
                </a:solidFill>
              </a:rPr>
              <a:t>Aggravated Assault</a:t>
            </a:r>
          </a:p>
          <a:p>
            <a:pPr lvl="1"/>
            <a:r>
              <a:rPr lang="en-US" b="1" dirty="0">
                <a:solidFill>
                  <a:srgbClr val="002060"/>
                </a:solidFill>
              </a:rPr>
              <a:t>Robbery</a:t>
            </a:r>
          </a:p>
          <a:p>
            <a:pPr lvl="1"/>
            <a:r>
              <a:rPr lang="en-US" b="1" dirty="0">
                <a:solidFill>
                  <a:srgbClr val="002060"/>
                </a:solidFill>
              </a:rPr>
              <a:t>Forcible Rape</a:t>
            </a:r>
          </a:p>
          <a:p>
            <a:pPr lvl="1"/>
            <a:r>
              <a:rPr lang="en-US" b="1" dirty="0">
                <a:solidFill>
                  <a:srgbClr val="002060"/>
                </a:solidFill>
              </a:rPr>
              <a:t>Murder and Non-Negligent Manslaughter</a:t>
            </a:r>
          </a:p>
          <a:p>
            <a:r>
              <a:rPr lang="en-US" dirty="0"/>
              <a:t>Since the mid-1980s index and violent crimes have declined but </a:t>
            </a:r>
            <a:r>
              <a:rPr lang="en-US" b="1" u="sng" dirty="0">
                <a:solidFill>
                  <a:srgbClr val="002060"/>
                </a:solidFill>
              </a:rPr>
              <a:t>drug</a:t>
            </a:r>
            <a:r>
              <a:rPr lang="en-US" b="1" dirty="0">
                <a:solidFill>
                  <a:srgbClr val="002060"/>
                </a:solidFill>
              </a:rPr>
              <a:t>-related crimes have increased</a:t>
            </a:r>
            <a:r>
              <a:rPr lang="en-US" dirty="0"/>
              <a:t>.</a:t>
            </a:r>
          </a:p>
          <a:p>
            <a:r>
              <a:rPr lang="en-US" dirty="0"/>
              <a:t>“War of Drugs”- 80% arrests are for possession, 20% of arrests are for the sale or manufacture of drugs.</a:t>
            </a:r>
          </a:p>
          <a:p>
            <a:pPr marL="0" indent="0">
              <a:buNone/>
            </a:pPr>
            <a:endParaRPr lang="en-US" dirty="0"/>
          </a:p>
          <a:p>
            <a:r>
              <a:rPr lang="en-US" dirty="0"/>
              <a:t>How might the de-criminalization and recreational use of marijuana impact these trends?</a:t>
            </a:r>
          </a:p>
          <a:p>
            <a:endParaRPr lang="en-US" dirty="0"/>
          </a:p>
        </p:txBody>
      </p:sp>
    </p:spTree>
    <p:extLst>
      <p:ext uri="{BB962C8B-B14F-4D97-AF65-F5344CB8AC3E}">
        <p14:creationId xmlns:p14="http://schemas.microsoft.com/office/powerpoint/2010/main" val="296334086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Causes of Crimes</a:t>
            </a:r>
          </a:p>
        </p:txBody>
      </p:sp>
      <p:sp>
        <p:nvSpPr>
          <p:cNvPr id="3" name="Content Placeholder 2"/>
          <p:cNvSpPr>
            <a:spLocks noGrp="1"/>
          </p:cNvSpPr>
          <p:nvPr>
            <p:ph idx="1"/>
          </p:nvPr>
        </p:nvSpPr>
        <p:spPr>
          <a:xfrm>
            <a:off x="0" y="1609344"/>
            <a:ext cx="12192000" cy="5248656"/>
          </a:xfrm>
        </p:spPr>
        <p:txBody>
          <a:bodyPr>
            <a:normAutofit/>
          </a:bodyPr>
          <a:lstStyle/>
          <a:p>
            <a:r>
              <a:rPr lang="en-US" dirty="0"/>
              <a:t>Debate still exists as to the </a:t>
            </a:r>
            <a:r>
              <a:rPr lang="en-US" b="1" u="sng" dirty="0">
                <a:solidFill>
                  <a:srgbClr val="002060"/>
                </a:solidFill>
              </a:rPr>
              <a:t>causes</a:t>
            </a:r>
            <a:r>
              <a:rPr lang="en-US" b="1" dirty="0">
                <a:solidFill>
                  <a:srgbClr val="002060"/>
                </a:solidFill>
              </a:rPr>
              <a:t> of crime in America</a:t>
            </a:r>
            <a:r>
              <a:rPr lang="en-US" b="1" dirty="0"/>
              <a:t> </a:t>
            </a:r>
            <a:r>
              <a:rPr lang="en-US" dirty="0"/>
              <a:t>but several contributing factors are frequently cited:</a:t>
            </a:r>
          </a:p>
          <a:p>
            <a:pPr lvl="1"/>
            <a:r>
              <a:rPr lang="en-US" b="1" dirty="0">
                <a:solidFill>
                  <a:srgbClr val="002060"/>
                </a:solidFill>
              </a:rPr>
              <a:t>poverty;</a:t>
            </a:r>
          </a:p>
          <a:p>
            <a:pPr lvl="1"/>
            <a:r>
              <a:rPr lang="en-US" b="1" dirty="0">
                <a:solidFill>
                  <a:srgbClr val="002060"/>
                </a:solidFill>
              </a:rPr>
              <a:t>disparity between rich &amp; poor;</a:t>
            </a:r>
          </a:p>
          <a:p>
            <a:pPr lvl="1"/>
            <a:r>
              <a:rPr lang="en-US" b="1" dirty="0">
                <a:solidFill>
                  <a:srgbClr val="002060"/>
                </a:solidFill>
              </a:rPr>
              <a:t>unemployment;</a:t>
            </a:r>
          </a:p>
          <a:p>
            <a:pPr lvl="1"/>
            <a:r>
              <a:rPr lang="en-US" b="1" dirty="0">
                <a:solidFill>
                  <a:srgbClr val="002060"/>
                </a:solidFill>
              </a:rPr>
              <a:t>lack of education;</a:t>
            </a:r>
          </a:p>
          <a:p>
            <a:pPr lvl="1"/>
            <a:r>
              <a:rPr lang="en-US" b="1" dirty="0"/>
              <a:t>abuse of alcohol &amp; drugs;</a:t>
            </a:r>
          </a:p>
          <a:p>
            <a:pPr lvl="1"/>
            <a:r>
              <a:rPr lang="en-US" b="1" dirty="0"/>
              <a:t>rising population;</a:t>
            </a:r>
          </a:p>
          <a:p>
            <a:pPr lvl="1"/>
            <a:r>
              <a:rPr lang="en-US" b="1" dirty="0"/>
              <a:t>lack of parental guidance;</a:t>
            </a:r>
          </a:p>
          <a:p>
            <a:pPr lvl="1"/>
            <a:r>
              <a:rPr lang="en-US" b="1" dirty="0"/>
              <a:t>a breakdown in morals;</a:t>
            </a:r>
          </a:p>
          <a:p>
            <a:pPr lvl="1"/>
            <a:r>
              <a:rPr lang="en-US" b="1" dirty="0"/>
              <a:t>influence of the Internet, TV, and movies; and</a:t>
            </a:r>
          </a:p>
          <a:p>
            <a:pPr lvl="1"/>
            <a:r>
              <a:rPr lang="en-US" b="1" dirty="0"/>
              <a:t>a breakdown in the criminal justice system</a:t>
            </a:r>
            <a:r>
              <a:rPr lang="en-US" dirty="0"/>
              <a:t> to arrest, convict, and punish.</a:t>
            </a:r>
          </a:p>
          <a:p>
            <a:endParaRPr lang="en-US" dirty="0"/>
          </a:p>
          <a:p>
            <a:r>
              <a:rPr lang="en-US" dirty="0"/>
              <a:t>Which causes are the most significant? Is there anything we can do to improve these?</a:t>
            </a:r>
          </a:p>
          <a:p>
            <a:endParaRPr lang="en-US" dirty="0"/>
          </a:p>
        </p:txBody>
      </p:sp>
    </p:spTree>
    <p:extLst>
      <p:ext uri="{BB962C8B-B14F-4D97-AF65-F5344CB8AC3E}">
        <p14:creationId xmlns:p14="http://schemas.microsoft.com/office/powerpoint/2010/main" val="344990180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Possible Solutions to Reduce Crime</a:t>
            </a:r>
          </a:p>
        </p:txBody>
      </p:sp>
      <p:sp>
        <p:nvSpPr>
          <p:cNvPr id="3" name="Content Placeholder 2"/>
          <p:cNvSpPr>
            <a:spLocks noGrp="1"/>
          </p:cNvSpPr>
          <p:nvPr>
            <p:ph idx="1"/>
          </p:nvPr>
        </p:nvSpPr>
        <p:spPr>
          <a:xfrm>
            <a:off x="0" y="1609344"/>
            <a:ext cx="12192000" cy="5248656"/>
          </a:xfrm>
        </p:spPr>
        <p:txBody>
          <a:bodyPr>
            <a:normAutofit/>
          </a:bodyPr>
          <a:lstStyle/>
          <a:p>
            <a:r>
              <a:rPr lang="en-US" dirty="0"/>
              <a:t>The National Council on Crime &amp; Delinquency (“</a:t>
            </a:r>
            <a:r>
              <a:rPr lang="en-US" b="1" u="sng" dirty="0"/>
              <a:t>NCCD</a:t>
            </a:r>
            <a:r>
              <a:rPr lang="en-US" dirty="0"/>
              <a:t>”) </a:t>
            </a:r>
            <a:r>
              <a:rPr lang="en-US" b="1" u="sng" dirty="0"/>
              <a:t>proposals</a:t>
            </a:r>
            <a:r>
              <a:rPr lang="en-US" dirty="0"/>
              <a:t>:</a:t>
            </a:r>
          </a:p>
          <a:p>
            <a:r>
              <a:rPr lang="en-US" b="1" u="sng" dirty="0">
                <a:solidFill>
                  <a:srgbClr val="002060"/>
                </a:solidFill>
              </a:rPr>
              <a:t>Build Safer Communities</a:t>
            </a:r>
            <a:r>
              <a:rPr lang="en-US" dirty="0"/>
              <a:t>:</a:t>
            </a:r>
          </a:p>
          <a:p>
            <a:pPr lvl="1"/>
            <a:r>
              <a:rPr lang="en-US" b="1" dirty="0"/>
              <a:t>safer schools;</a:t>
            </a:r>
          </a:p>
          <a:p>
            <a:pPr lvl="1"/>
            <a:r>
              <a:rPr lang="en-US" b="1" dirty="0"/>
              <a:t>after-school programs;</a:t>
            </a:r>
          </a:p>
          <a:p>
            <a:pPr lvl="1"/>
            <a:r>
              <a:rPr lang="en-US" b="1" dirty="0"/>
              <a:t>community policing</a:t>
            </a:r>
            <a:r>
              <a:rPr lang="en-US" dirty="0"/>
              <a:t> (citizen groups);</a:t>
            </a:r>
          </a:p>
          <a:p>
            <a:pPr lvl="1"/>
            <a:r>
              <a:rPr lang="en-US" b="1" dirty="0"/>
              <a:t>prevention of domestic violence &amp; child abuse;</a:t>
            </a:r>
          </a:p>
          <a:p>
            <a:pPr lvl="1"/>
            <a:r>
              <a:rPr lang="en-US" b="1" dirty="0"/>
              <a:t>reform the criminal justice system </a:t>
            </a:r>
            <a:r>
              <a:rPr lang="en-US" dirty="0"/>
              <a:t>(lower the costs and increase fairness);</a:t>
            </a:r>
          </a:p>
          <a:p>
            <a:pPr lvl="1"/>
            <a:r>
              <a:rPr lang="en-US" b="1" dirty="0"/>
              <a:t>develop alternatives to incarceration </a:t>
            </a:r>
            <a:r>
              <a:rPr lang="en-US" dirty="0"/>
              <a:t>(prisons just for violent offenders); and</a:t>
            </a:r>
          </a:p>
          <a:p>
            <a:pPr lvl="1"/>
            <a:r>
              <a:rPr lang="en-US" b="1" dirty="0"/>
              <a:t>drug rehabilitation &amp; treatment facilities instead of prison</a:t>
            </a:r>
            <a:r>
              <a:rPr lang="en-US" dirty="0"/>
              <a:t> (for possessors &amp; users).</a:t>
            </a:r>
          </a:p>
        </p:txBody>
      </p:sp>
    </p:spTree>
    <p:extLst>
      <p:ext uri="{BB962C8B-B14F-4D97-AF65-F5344CB8AC3E}">
        <p14:creationId xmlns:p14="http://schemas.microsoft.com/office/powerpoint/2010/main" val="99894161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Review &amp; Application Questions</a:t>
            </a:r>
          </a:p>
        </p:txBody>
      </p:sp>
      <p:sp>
        <p:nvSpPr>
          <p:cNvPr id="3" name="Content Placeholder 2"/>
          <p:cNvSpPr>
            <a:spLocks noGrp="1"/>
          </p:cNvSpPr>
          <p:nvPr>
            <p:ph idx="1"/>
          </p:nvPr>
        </p:nvSpPr>
        <p:spPr>
          <a:xfrm>
            <a:off x="0" y="1609344"/>
            <a:ext cx="12192000" cy="5248656"/>
          </a:xfrm>
        </p:spPr>
        <p:txBody>
          <a:bodyPr>
            <a:normAutofit/>
          </a:bodyPr>
          <a:lstStyle/>
          <a:p>
            <a:pPr marL="0" indent="0">
              <a:buNone/>
            </a:pPr>
            <a:r>
              <a:rPr lang="en-US" dirty="0"/>
              <a:t>61. Which of the following is </a:t>
            </a:r>
            <a:r>
              <a:rPr lang="en-US" u="sng" dirty="0"/>
              <a:t>not</a:t>
            </a:r>
            <a:r>
              <a:rPr lang="en-US" dirty="0"/>
              <a:t> one of the goals of criminal law?</a:t>
            </a:r>
          </a:p>
          <a:p>
            <a:pPr marL="0" indent="0">
              <a:buNone/>
            </a:pPr>
            <a:r>
              <a:rPr lang="en-US" dirty="0"/>
              <a:t>A. to live in harmony</a:t>
            </a:r>
          </a:p>
          <a:p>
            <a:pPr marL="0" indent="0">
              <a:buNone/>
            </a:pPr>
            <a:r>
              <a:rPr lang="en-US" dirty="0"/>
              <a:t>B. to protect the public</a:t>
            </a:r>
          </a:p>
          <a:p>
            <a:pPr marL="0" indent="0">
              <a:buNone/>
            </a:pPr>
            <a:r>
              <a:rPr lang="en-US" dirty="0"/>
              <a:t>C. to ensure people honor contracts</a:t>
            </a:r>
          </a:p>
          <a:p>
            <a:pPr marL="0" indent="0">
              <a:buNone/>
            </a:pPr>
            <a:r>
              <a:rPr lang="en-US" dirty="0"/>
              <a:t>D. to protect life and property</a:t>
            </a:r>
          </a:p>
          <a:p>
            <a:pPr marL="0" indent="0">
              <a:buNone/>
            </a:pPr>
            <a:endParaRPr lang="en-US" dirty="0"/>
          </a:p>
          <a:p>
            <a:pPr marL="0" indent="0">
              <a:buNone/>
            </a:pPr>
            <a:r>
              <a:rPr lang="en-US" dirty="0"/>
              <a:t>62. Which of the following crimes is </a:t>
            </a:r>
            <a:r>
              <a:rPr lang="en-US" u="sng" dirty="0"/>
              <a:t>not</a:t>
            </a:r>
            <a:r>
              <a:rPr lang="en-US" dirty="0"/>
              <a:t> considered one of the index crimes?</a:t>
            </a:r>
          </a:p>
          <a:p>
            <a:pPr marL="0" indent="0">
              <a:buNone/>
            </a:pPr>
            <a:r>
              <a:rPr lang="en-US" dirty="0"/>
              <a:t>A. prostitution</a:t>
            </a:r>
          </a:p>
          <a:p>
            <a:pPr marL="0" indent="0">
              <a:buNone/>
            </a:pPr>
            <a:r>
              <a:rPr lang="en-US" dirty="0"/>
              <a:t>B. burglary</a:t>
            </a:r>
          </a:p>
          <a:p>
            <a:pPr marL="0" indent="0">
              <a:buNone/>
            </a:pPr>
            <a:r>
              <a:rPr lang="en-US" dirty="0"/>
              <a:t>C. murder</a:t>
            </a:r>
          </a:p>
          <a:p>
            <a:pPr marL="0" indent="0">
              <a:buNone/>
            </a:pPr>
            <a:r>
              <a:rPr lang="en-US" dirty="0"/>
              <a:t>D. none of the above</a:t>
            </a:r>
          </a:p>
        </p:txBody>
      </p:sp>
    </p:spTree>
    <p:extLst>
      <p:ext uri="{BB962C8B-B14F-4D97-AF65-F5344CB8AC3E}">
        <p14:creationId xmlns:p14="http://schemas.microsoft.com/office/powerpoint/2010/main" val="24664075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16583</TotalTime>
  <Words>63996</Words>
  <Application>Microsoft Office PowerPoint</Application>
  <PresentationFormat>Widescreen</PresentationFormat>
  <Paragraphs>5120</Paragraphs>
  <Slides>481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481</vt:i4>
      </vt:variant>
    </vt:vector>
  </HeadingPairs>
  <TitlesOfParts>
    <vt:vector size="485" baseType="lpstr">
      <vt:lpstr>Rockwell</vt:lpstr>
      <vt:lpstr>Rockwell Condensed</vt:lpstr>
      <vt:lpstr>Wingdings</vt:lpstr>
      <vt:lpstr>Wood Type</vt:lpstr>
      <vt:lpstr>Introduction to Law</vt:lpstr>
      <vt:lpstr>Day 1. Objectives</vt:lpstr>
      <vt:lpstr>What is law?</vt:lpstr>
      <vt:lpstr>Why does Law Exist?</vt:lpstr>
      <vt:lpstr>Law reflects Societal Values</vt:lpstr>
      <vt:lpstr>Problem 1. The Case of The Shipwrecked Sailors</vt:lpstr>
      <vt:lpstr>Problem 2. The Case of the Apathetic Bystanders</vt:lpstr>
      <vt:lpstr>Day 2. Objectives</vt:lpstr>
      <vt:lpstr>Human Rights</vt:lpstr>
      <vt:lpstr>Kinds of Laws: Criminal Laws</vt:lpstr>
      <vt:lpstr>Kinds of Laws: Civil Laws</vt:lpstr>
      <vt:lpstr>Review &amp; Application Questions</vt:lpstr>
      <vt:lpstr>Review &amp; Application Questions</vt:lpstr>
      <vt:lpstr>Review &amp; Application Questions</vt:lpstr>
      <vt:lpstr>Review &amp; Application Questions</vt:lpstr>
      <vt:lpstr>Review &amp; Application Questions</vt:lpstr>
      <vt:lpstr>Problem 3. Matt &amp; Kenji’s Skip Day</vt:lpstr>
      <vt:lpstr>Day 3. Objectives</vt:lpstr>
      <vt:lpstr>The U.S. Constitutional Framework</vt:lpstr>
      <vt:lpstr>Legislatures</vt:lpstr>
      <vt:lpstr>Congress passes National statutes</vt:lpstr>
      <vt:lpstr>State legislatures pass state statutes</vt:lpstr>
      <vt:lpstr>Local Laws</vt:lpstr>
      <vt:lpstr>Review &amp; Application Questions</vt:lpstr>
      <vt:lpstr>Review &amp; Application Questions</vt:lpstr>
      <vt:lpstr>Problem 4. National, State, or Local</vt:lpstr>
      <vt:lpstr>Day 4. Objectives</vt:lpstr>
      <vt:lpstr>Government Administrative Agencies</vt:lpstr>
      <vt:lpstr>International Laws</vt:lpstr>
      <vt:lpstr>International Agencies</vt:lpstr>
      <vt:lpstr>Review &amp; Application Questions</vt:lpstr>
      <vt:lpstr>Review &amp; Application Questions</vt:lpstr>
      <vt:lpstr>Review &amp; Application Questions</vt:lpstr>
      <vt:lpstr>Review &amp; Application Questions</vt:lpstr>
      <vt:lpstr>Problem 5. Trouble in Africa</vt:lpstr>
      <vt:lpstr>Day 5. Objectives</vt:lpstr>
      <vt:lpstr>Advocacy in Lawmaking Process</vt:lpstr>
      <vt:lpstr>The Responsibility to Vote</vt:lpstr>
      <vt:lpstr>Why Don’t People Vote?</vt:lpstr>
      <vt:lpstr>Campaign Finance Reform: Ongoing Debate</vt:lpstr>
      <vt:lpstr>Review &amp; Application Questions</vt:lpstr>
      <vt:lpstr>Review &amp; Application Questions</vt:lpstr>
      <vt:lpstr>Review &amp; Application Questions</vt:lpstr>
      <vt:lpstr>Problem 6. Voting</vt:lpstr>
      <vt:lpstr>Problem 7. Campaign Finance Debate</vt:lpstr>
      <vt:lpstr>Day 6. Objectives</vt:lpstr>
      <vt:lpstr>Settling Disputes: Outside of Court</vt:lpstr>
      <vt:lpstr>Settling Disputes: Negotiation</vt:lpstr>
      <vt:lpstr>Settling Disputes: Arbitration &amp; Mediation</vt:lpstr>
      <vt:lpstr>Settling Disputes: The Adversarial System</vt:lpstr>
      <vt:lpstr>Review &amp; Application Questions</vt:lpstr>
      <vt:lpstr>Review &amp; Application Questions</vt:lpstr>
      <vt:lpstr>Problem 8. Dispute Resolution Methods</vt:lpstr>
      <vt:lpstr>Day 7. Objectives</vt:lpstr>
      <vt:lpstr>Adversarial system: The Courts</vt:lpstr>
      <vt:lpstr>The Court System</vt:lpstr>
      <vt:lpstr>Steps in The Trial Court</vt:lpstr>
      <vt:lpstr>Jury Selection</vt:lpstr>
      <vt:lpstr>State &amp; Federal Courts</vt:lpstr>
      <vt:lpstr>Review &amp; Application Questions</vt:lpstr>
      <vt:lpstr>Review &amp; Application Questions</vt:lpstr>
      <vt:lpstr>Review &amp; Application Questions</vt:lpstr>
      <vt:lpstr>Review &amp; Application Questions</vt:lpstr>
      <vt:lpstr>Problem 9. Selecting the Best Jury</vt:lpstr>
      <vt:lpstr>Day 8. Objectives</vt:lpstr>
      <vt:lpstr>7 Types of State Trial Courts in Massachusetts</vt:lpstr>
      <vt:lpstr>Federal Courts</vt:lpstr>
      <vt:lpstr>Appeals Courts</vt:lpstr>
      <vt:lpstr>Tribal Courts</vt:lpstr>
      <vt:lpstr>Review &amp; Application Questions</vt:lpstr>
      <vt:lpstr>Review &amp; Application Questions</vt:lpstr>
      <vt:lpstr>Review &amp; Application Questions</vt:lpstr>
      <vt:lpstr>Review &amp; Application Questions</vt:lpstr>
      <vt:lpstr>Review &amp; Application Questions</vt:lpstr>
      <vt:lpstr>Review &amp; Application Questions</vt:lpstr>
      <vt:lpstr>Problem 10. The Case of Taking a Car by Mistake</vt:lpstr>
      <vt:lpstr>Problem 11. Federal or State Court</vt:lpstr>
      <vt:lpstr>Day 9. Objectives</vt:lpstr>
      <vt:lpstr>U.S. Supreme Court Precedent</vt:lpstr>
      <vt:lpstr>Stare Decisis v. Overruling Precedent</vt:lpstr>
      <vt:lpstr>Lawyers in the United States</vt:lpstr>
      <vt:lpstr>Attorney-Client privilege</vt:lpstr>
      <vt:lpstr>Legal Ethics</vt:lpstr>
      <vt:lpstr>Review &amp; Application Questions</vt:lpstr>
      <vt:lpstr>Review &amp; Application Questions</vt:lpstr>
      <vt:lpstr>Review &amp; Application Questions</vt:lpstr>
      <vt:lpstr>Review &amp; Application Questions</vt:lpstr>
      <vt:lpstr>Review &amp; Application Questions</vt:lpstr>
      <vt:lpstr>Problem 12. The Case of Gideon v. Wainwright</vt:lpstr>
      <vt:lpstr>Problem 13. When to call a lawyer</vt:lpstr>
      <vt:lpstr>Problem 14. Legal Ethics</vt:lpstr>
      <vt:lpstr>Days 10-13 Objectives</vt:lpstr>
      <vt:lpstr>Introduction to Law</vt:lpstr>
      <vt:lpstr>Day 14. Objectives</vt:lpstr>
      <vt:lpstr>Crime in America</vt:lpstr>
      <vt:lpstr>Crime Trends</vt:lpstr>
      <vt:lpstr>Causes of Crimes</vt:lpstr>
      <vt:lpstr>Possible Solutions to Reduce Crime</vt:lpstr>
      <vt:lpstr>Review &amp; Application Questions</vt:lpstr>
      <vt:lpstr>Review &amp; Application Questions</vt:lpstr>
      <vt:lpstr>Review &amp; Application Questions</vt:lpstr>
      <vt:lpstr>Problem 15. Crime or Not?</vt:lpstr>
      <vt:lpstr>Problem 16. The Case of Weapons at School</vt:lpstr>
      <vt:lpstr>Day 15. Objectives</vt:lpstr>
      <vt:lpstr>Gangs</vt:lpstr>
      <vt:lpstr>Guns &amp; The Debate Over Gun Control</vt:lpstr>
      <vt:lpstr>Substance Abuse &amp; Crime</vt:lpstr>
      <vt:lpstr>Alcohol Abuse</vt:lpstr>
      <vt:lpstr>Drug Abuse</vt:lpstr>
      <vt:lpstr>Review &amp; Application Questions</vt:lpstr>
      <vt:lpstr>Review &amp; Application Questions</vt:lpstr>
      <vt:lpstr>Review &amp; Application Questions</vt:lpstr>
      <vt:lpstr>Review &amp; Application Questions</vt:lpstr>
      <vt:lpstr>Problem 17. More or Less Gun Control?</vt:lpstr>
      <vt:lpstr>Problem 18. The Case of the Graduation Party</vt:lpstr>
      <vt:lpstr>Problem 19. Drug Legalization</vt:lpstr>
      <vt:lpstr>Day 16. Objectives</vt:lpstr>
      <vt:lpstr>Victims of Crime</vt:lpstr>
      <vt:lpstr>Requirement for Most Crimes: Guilty State of Mind AND Meeting the Elements</vt:lpstr>
      <vt:lpstr>Parties to a Crime</vt:lpstr>
      <vt:lpstr>Different Types of Crimes</vt:lpstr>
      <vt:lpstr>Review &amp; Application Questions</vt:lpstr>
      <vt:lpstr>Review &amp; Application Questions</vt:lpstr>
      <vt:lpstr>Review &amp; Application Questions</vt:lpstr>
      <vt:lpstr>Review &amp; Application Questions</vt:lpstr>
      <vt:lpstr>Review &amp; Application Questions</vt:lpstr>
      <vt:lpstr>Review &amp; Application Questions</vt:lpstr>
      <vt:lpstr>Problem 20. How Should They Be Charged?</vt:lpstr>
      <vt:lpstr>Problem 21. The Case of the Drowning Girl</vt:lpstr>
      <vt:lpstr>Problem 22. The Crime of Attempt</vt:lpstr>
      <vt:lpstr>Problem 23. Conspiracy to Commit Arson</vt:lpstr>
      <vt:lpstr>Day 17. Objectives</vt:lpstr>
      <vt:lpstr>Crimes Against A Person: Homicide</vt:lpstr>
      <vt:lpstr>Crimes Against A Person: Homicide</vt:lpstr>
      <vt:lpstr>Crimes Against A Person:  Suicide &amp; Kidnapping</vt:lpstr>
      <vt:lpstr>Review &amp; Application Questions</vt:lpstr>
      <vt:lpstr>Review &amp; Application Questions</vt:lpstr>
      <vt:lpstr>Review &amp; Application Questions</vt:lpstr>
      <vt:lpstr>Review &amp; Application Questions</vt:lpstr>
      <vt:lpstr>Review &amp; Application Questions</vt:lpstr>
      <vt:lpstr>Review &amp; Application Questions</vt:lpstr>
      <vt:lpstr>Problem 24. You Be The Judge Homicide Cases</vt:lpstr>
      <vt:lpstr>Problem 25. The Case of the Dying Cancer Patient</vt:lpstr>
      <vt:lpstr>Day 18. Objectives</vt:lpstr>
      <vt:lpstr>Crimes Against A Person:  Assault &amp; Battery, Stalking, &amp; Bullying</vt:lpstr>
      <vt:lpstr>Crimes Against A Person:  Sexual Assault &amp; Rape</vt:lpstr>
      <vt:lpstr>Crimes Against Property:  Destruction of Property</vt:lpstr>
      <vt:lpstr>Review &amp; Application Questions</vt:lpstr>
      <vt:lpstr>Review &amp; Application Questions</vt:lpstr>
      <vt:lpstr>Review &amp; Application Questions</vt:lpstr>
      <vt:lpstr>Review &amp; Application Questions</vt:lpstr>
      <vt:lpstr>Problem 26. Sexual Assault Cases</vt:lpstr>
      <vt:lpstr>Day 19. Objectives</vt:lpstr>
      <vt:lpstr>Crimes Against Property: Taking of Property</vt:lpstr>
      <vt:lpstr>Crimes Against Property: Taking of Property</vt:lpstr>
      <vt:lpstr>Crimes Against Property: Cybercrime</vt:lpstr>
      <vt:lpstr>Review &amp; Application Questions</vt:lpstr>
      <vt:lpstr>Review &amp; Application Questions</vt:lpstr>
      <vt:lpstr>Review &amp; Application Questions</vt:lpstr>
      <vt:lpstr>Problem 27. Computer Crime</vt:lpstr>
      <vt:lpstr>Day 20. Objectives</vt:lpstr>
      <vt:lpstr>Defenses to Crimes</vt:lpstr>
      <vt:lpstr>Defendant is Not Criminally Responsible</vt:lpstr>
      <vt:lpstr>Review &amp; Application Questions</vt:lpstr>
      <vt:lpstr>Review &amp; Application Questions</vt:lpstr>
      <vt:lpstr>Review &amp; Application Questions</vt:lpstr>
      <vt:lpstr>Review &amp; Application Questions</vt:lpstr>
      <vt:lpstr>Problem 28. Self-Defense</vt:lpstr>
      <vt:lpstr>Problem 29. Defenses for the Shipwrecked Sailors</vt:lpstr>
      <vt:lpstr>Day 21. Objectives</vt:lpstr>
      <vt:lpstr>Criminal Investigation: The Arrest</vt:lpstr>
      <vt:lpstr>Criminal Investigation: Search &amp; Seizure</vt:lpstr>
      <vt:lpstr>Criminal Investigation: Search &amp; Seizure</vt:lpstr>
      <vt:lpstr>Criminal Investigation: Search &amp; Seizure</vt:lpstr>
      <vt:lpstr>Review &amp; Application Questions</vt:lpstr>
      <vt:lpstr>Review &amp; Application Questions</vt:lpstr>
      <vt:lpstr>Review &amp; Application Questions</vt:lpstr>
      <vt:lpstr>Review &amp; Application Questions</vt:lpstr>
      <vt:lpstr>Review &amp; Application Questions</vt:lpstr>
      <vt:lpstr>Problem 30. The Case of the Unlucky Couple</vt:lpstr>
      <vt:lpstr>Problem 31. The Case of the Dangerous Car Chase</vt:lpstr>
      <vt:lpstr>Problem 32. Reasonable Search &amp; Seizure</vt:lpstr>
      <vt:lpstr>Problem 33. The Case of Student Drug Testing</vt:lpstr>
      <vt:lpstr>Day 22. Objectives</vt:lpstr>
      <vt:lpstr>Criminal Investigation: Interrogations and Confessions</vt:lpstr>
      <vt:lpstr>Criminal Pre-Trial: Booking &amp; Bail</vt:lpstr>
      <vt:lpstr>Criminal Pre-Trial: Hearings &amp; pleas</vt:lpstr>
      <vt:lpstr>Criminal Trial: The Constitutional Right  to A Fair Trial</vt:lpstr>
      <vt:lpstr>Review &amp; Application Questions</vt:lpstr>
      <vt:lpstr>Review &amp; Application Questions</vt:lpstr>
      <vt:lpstr>Review &amp; Application Questions</vt:lpstr>
      <vt:lpstr>Review &amp; Application Questions</vt:lpstr>
      <vt:lpstr>Review &amp; Application Questions</vt:lpstr>
      <vt:lpstr>Problem 34. You Be the Judge Bail Hearings</vt:lpstr>
      <vt:lpstr>Problem 34 Continued</vt:lpstr>
      <vt:lpstr>Day 23. Objectives</vt:lpstr>
      <vt:lpstr>Criminal Trial: Jury Selection</vt:lpstr>
      <vt:lpstr>Criminal Appeals</vt:lpstr>
      <vt:lpstr>Criminal Sentencing</vt:lpstr>
      <vt:lpstr>The Corrections System</vt:lpstr>
      <vt:lpstr>Review &amp; Application Questions</vt:lpstr>
      <vt:lpstr>Review &amp; Application Questions</vt:lpstr>
      <vt:lpstr>Review &amp; Application Questions</vt:lpstr>
      <vt:lpstr>Review &amp; Application Questions</vt:lpstr>
      <vt:lpstr>Review &amp; Application Questions</vt:lpstr>
      <vt:lpstr>Problem 35. Prisoner Right to Vote</vt:lpstr>
      <vt:lpstr>Day 24. Objectives</vt:lpstr>
      <vt:lpstr>What is the Purpose of Punishment?</vt:lpstr>
      <vt:lpstr>Review &amp; Application Questions</vt:lpstr>
      <vt:lpstr>Review &amp; Application Questions</vt:lpstr>
      <vt:lpstr>Problem 36. Case of the Three Strikes Law</vt:lpstr>
      <vt:lpstr>Problem 37. Death Penalty for Insane &amp; Juveniles</vt:lpstr>
      <vt:lpstr>Day 25. Objectives</vt:lpstr>
      <vt:lpstr>Juvenile Justice</vt:lpstr>
      <vt:lpstr>Juvenile Justice Procedure</vt:lpstr>
      <vt:lpstr>Review &amp; Application Questions</vt:lpstr>
      <vt:lpstr>Review &amp; Application Questions</vt:lpstr>
      <vt:lpstr>Review &amp; Application Questions</vt:lpstr>
      <vt:lpstr>Review &amp; Application Questions</vt:lpstr>
      <vt:lpstr>Problem 38. The Case of Gerald Gault</vt:lpstr>
      <vt:lpstr>Day 26. Objectives</vt:lpstr>
      <vt:lpstr>Law &amp; Terrorism</vt:lpstr>
      <vt:lpstr>Law &amp; Terrorism</vt:lpstr>
      <vt:lpstr>Review &amp; Application Questions</vt:lpstr>
      <vt:lpstr>Review &amp; Application Questions</vt:lpstr>
      <vt:lpstr>Review &amp; Application Questions</vt:lpstr>
      <vt:lpstr>Review &amp; Application Questions</vt:lpstr>
      <vt:lpstr>Problem 39. Rights During Times of War</vt:lpstr>
      <vt:lpstr>Problem 40. End Terrorism By Whatever Means Necessary</vt:lpstr>
      <vt:lpstr>Problem 41. Torture of Terrorism Suspects</vt:lpstr>
      <vt:lpstr>Days 27-33 Objectives</vt:lpstr>
      <vt:lpstr>Introduction to Law</vt:lpstr>
      <vt:lpstr>Day 34. Objectives</vt:lpstr>
      <vt:lpstr>Torts: A Civil Wrong</vt:lpstr>
      <vt:lpstr>The Idea of Liability</vt:lpstr>
      <vt:lpstr>Review &amp; Application Questions</vt:lpstr>
      <vt:lpstr>Review &amp; Application Questions</vt:lpstr>
      <vt:lpstr>Problem 42. Tort Liability &amp; the Parties to a Tort</vt:lpstr>
      <vt:lpstr>Day 35. Objectives</vt:lpstr>
      <vt:lpstr>Types of Torts</vt:lpstr>
      <vt:lpstr>Who Can Be Sued in a Civil Action?</vt:lpstr>
      <vt:lpstr>Auto Insurance</vt:lpstr>
      <vt:lpstr>Review &amp; Application Questions</vt:lpstr>
      <vt:lpstr>Review &amp; Application Questions</vt:lpstr>
      <vt:lpstr>Review &amp; Application Questions</vt:lpstr>
      <vt:lpstr>Review &amp; Application Questions</vt:lpstr>
      <vt:lpstr>Problem 43. The Case of the Steering Wheel Failure</vt:lpstr>
      <vt:lpstr>Problem 44. The Case of the School Slip and Fall</vt:lpstr>
      <vt:lpstr>Day 36. Objectives</vt:lpstr>
      <vt:lpstr>Intentional Torts, Intent, &amp; Damages</vt:lpstr>
      <vt:lpstr>Intentional Torts: Battery &amp; Assault</vt:lpstr>
      <vt:lpstr>Review &amp; Application Questions</vt:lpstr>
      <vt:lpstr>Review &amp; Application Questions</vt:lpstr>
      <vt:lpstr>Review &amp; Application Questions</vt:lpstr>
      <vt:lpstr>Review &amp; Application Questions</vt:lpstr>
      <vt:lpstr>Review &amp; Application Questions</vt:lpstr>
      <vt:lpstr>Review &amp; Application Questions</vt:lpstr>
      <vt:lpstr>Problem 45. The Case of the Mischievous Child</vt:lpstr>
      <vt:lpstr>Problem 46. Assault or Battery</vt:lpstr>
      <vt:lpstr>Day 37. Objectives</vt:lpstr>
      <vt:lpstr>Intentional Torts: Intentional Infliction of Emotional Distress &amp; False Imprisonment</vt:lpstr>
      <vt:lpstr>Review &amp; Application Questions</vt:lpstr>
      <vt:lpstr>Review &amp; Application Questions</vt:lpstr>
      <vt:lpstr>Review &amp; Application Questions</vt:lpstr>
      <vt:lpstr>Review &amp; Application Questions</vt:lpstr>
      <vt:lpstr>Problem 47. The Case of the Captured Shoplifter</vt:lpstr>
      <vt:lpstr>Day 38. Today’s Objectives</vt:lpstr>
      <vt:lpstr>Intentional Torts Against Real Property: Trespass to Land</vt:lpstr>
      <vt:lpstr>Intentional Torts Against Real Property: Nuisance</vt:lpstr>
      <vt:lpstr>Intentional Torts against Personal Property: Trespass To Chattels &amp; Conversion</vt:lpstr>
      <vt:lpstr>Review &amp; Application Questions</vt:lpstr>
      <vt:lpstr>Review &amp; Application Questions</vt:lpstr>
      <vt:lpstr>Review &amp; Application Questions</vt:lpstr>
      <vt:lpstr>Review &amp; Application Questions</vt:lpstr>
      <vt:lpstr>Review &amp; Application Questions</vt:lpstr>
      <vt:lpstr>Review &amp; Application Questions</vt:lpstr>
      <vt:lpstr>Review &amp; Application Questions</vt:lpstr>
      <vt:lpstr>Review &amp; Application Questions</vt:lpstr>
      <vt:lpstr>Day 39. Today’s Objectives</vt:lpstr>
      <vt:lpstr>Intentional Torts: defamation</vt:lpstr>
      <vt:lpstr>Defenses to Intentional Torts</vt:lpstr>
      <vt:lpstr>Intellectual Property Protections</vt:lpstr>
      <vt:lpstr>Review &amp; Application Questions</vt:lpstr>
      <vt:lpstr>Review &amp; Application Questions</vt:lpstr>
      <vt:lpstr>Review &amp; Application Questions</vt:lpstr>
      <vt:lpstr>Review &amp; Application Questions</vt:lpstr>
      <vt:lpstr>Review &amp; Application Questions</vt:lpstr>
      <vt:lpstr>Review &amp; Application Questions</vt:lpstr>
      <vt:lpstr>Problem 48. The Case of the Very Unpopular Photographer</vt:lpstr>
      <vt:lpstr>Day 40. Objectives</vt:lpstr>
      <vt:lpstr>Tort of Negligence</vt:lpstr>
      <vt:lpstr>Negligence: (1) Duty &amp; (2) Breach</vt:lpstr>
      <vt:lpstr>Negligence: (3) Causation &amp; (4) Damages</vt:lpstr>
      <vt:lpstr>Review &amp; Application Questions</vt:lpstr>
      <vt:lpstr>Review &amp; Application Questions</vt:lpstr>
      <vt:lpstr>Problem 49. The Case of Liability for Serving Minors</vt:lpstr>
      <vt:lpstr>Day 41. Objectives</vt:lpstr>
      <vt:lpstr>Defenses to Negligence</vt:lpstr>
      <vt:lpstr>Review &amp; Application Questions</vt:lpstr>
      <vt:lpstr>Review &amp; Application Questions</vt:lpstr>
      <vt:lpstr>Review &amp; Application Questions</vt:lpstr>
      <vt:lpstr>Review &amp; Application Questions</vt:lpstr>
      <vt:lpstr>Review &amp; Application Questions</vt:lpstr>
      <vt:lpstr>Review &amp; Application Questions</vt:lpstr>
      <vt:lpstr>Review &amp; Application Questions</vt:lpstr>
      <vt:lpstr>Problem 50. The Case of the Great Chicago Fire</vt:lpstr>
      <vt:lpstr>Problem 51. College Prank</vt:lpstr>
      <vt:lpstr>Day 42. Objectives</vt:lpstr>
      <vt:lpstr>Strict Liability</vt:lpstr>
      <vt:lpstr>Torts &amp; Public Policy</vt:lpstr>
      <vt:lpstr>Review &amp; Application Questions</vt:lpstr>
      <vt:lpstr>Review &amp; Application Questions</vt:lpstr>
      <vt:lpstr>Review &amp; Application Questions</vt:lpstr>
      <vt:lpstr>Review &amp; Application Questions</vt:lpstr>
      <vt:lpstr>Review &amp; Application Questions</vt:lpstr>
      <vt:lpstr>Review &amp; Application Questions</vt:lpstr>
      <vt:lpstr>Problem 52. Strict Liability</vt:lpstr>
      <vt:lpstr>Problem 53. Farmer Mattingly</vt:lpstr>
      <vt:lpstr>Problem 54. The Case of the Dangerous Dog</vt:lpstr>
      <vt:lpstr>Days 43-48 Objectives</vt:lpstr>
      <vt:lpstr>Introduction to Law</vt:lpstr>
      <vt:lpstr>Day 49. Objectives</vt:lpstr>
      <vt:lpstr>Contracts</vt:lpstr>
      <vt:lpstr>THE Offer</vt:lpstr>
      <vt:lpstr>The Acceptance</vt:lpstr>
      <vt:lpstr>Reciprocal Consideration</vt:lpstr>
      <vt:lpstr>Review &amp; Application Questions</vt:lpstr>
      <vt:lpstr>Review &amp; Application Questions</vt:lpstr>
      <vt:lpstr>Review &amp; Application Questions</vt:lpstr>
      <vt:lpstr>Review &amp; Application Questions</vt:lpstr>
      <vt:lpstr>Review &amp; Application Questions</vt:lpstr>
      <vt:lpstr>Review &amp; Application Questions</vt:lpstr>
      <vt:lpstr>Problem 55. Contract or Not?</vt:lpstr>
      <vt:lpstr>Day 50. Objectives</vt:lpstr>
      <vt:lpstr>Genuine Assent</vt:lpstr>
      <vt:lpstr>Legality in Formation &amp; Execution</vt:lpstr>
      <vt:lpstr>Competency in Contracting</vt:lpstr>
      <vt:lpstr>Review &amp; Application Questions</vt:lpstr>
      <vt:lpstr>Review &amp; Application Questions</vt:lpstr>
      <vt:lpstr>Review &amp; Application Questions</vt:lpstr>
      <vt:lpstr>Review &amp; Application Questions</vt:lpstr>
      <vt:lpstr>Review &amp; Application Questions</vt:lpstr>
      <vt:lpstr>Review &amp; Application Questions</vt:lpstr>
      <vt:lpstr>Review &amp; Application Questions</vt:lpstr>
      <vt:lpstr>Review &amp; Application Questions</vt:lpstr>
      <vt:lpstr>Review &amp; Application Questions</vt:lpstr>
      <vt:lpstr>Problem 56. The Case of the Unfair Contract</vt:lpstr>
      <vt:lpstr>Day 51. Objectives</vt:lpstr>
      <vt:lpstr>Oral &amp; Written Contracts</vt:lpstr>
      <vt:lpstr>Discharging or Fulfilling Contracts</vt:lpstr>
      <vt:lpstr>Remedies For Breach of Contract</vt:lpstr>
      <vt:lpstr>Review &amp; Application Questions</vt:lpstr>
      <vt:lpstr>Review &amp; Application Questions</vt:lpstr>
      <vt:lpstr>Review &amp; Application Questions</vt:lpstr>
      <vt:lpstr>Review &amp; Application Questions</vt:lpstr>
      <vt:lpstr>Review &amp; Application Questions</vt:lpstr>
      <vt:lpstr>Review &amp; Application Questions</vt:lpstr>
      <vt:lpstr>Review &amp; Application Questions</vt:lpstr>
      <vt:lpstr>Review &amp; Application Questions</vt:lpstr>
      <vt:lpstr>Review &amp; Application Questions</vt:lpstr>
      <vt:lpstr>Review &amp; Application Questions</vt:lpstr>
      <vt:lpstr>Problem 57. Breach of Contract</vt:lpstr>
      <vt:lpstr>Day 52. Objectives</vt:lpstr>
      <vt:lpstr>Express Warranties</vt:lpstr>
      <vt:lpstr>Implied Warranties</vt:lpstr>
      <vt:lpstr>Review &amp; Application Questions</vt:lpstr>
      <vt:lpstr>Review &amp; Application Questions</vt:lpstr>
      <vt:lpstr>Problem 58. Warranties</vt:lpstr>
      <vt:lpstr>Day 53. Objectives</vt:lpstr>
      <vt:lpstr>Credit &amp; Banking</vt:lpstr>
      <vt:lpstr>Other Issues With Credit Financing</vt:lpstr>
      <vt:lpstr>The Lender &amp; Defaulting</vt:lpstr>
      <vt:lpstr>Deceptive Sales Practices</vt:lpstr>
      <vt:lpstr>Be a Smart Consumer</vt:lpstr>
      <vt:lpstr>Review &amp; Application Questions</vt:lpstr>
      <vt:lpstr>Review &amp; Application Questions</vt:lpstr>
      <vt:lpstr>Review &amp; Application Questions</vt:lpstr>
      <vt:lpstr>Review &amp; Application Questions</vt:lpstr>
      <vt:lpstr>Review &amp; Application Questions</vt:lpstr>
      <vt:lpstr>Problem 59. The Case of the Missed Payment</vt:lpstr>
      <vt:lpstr>Problem 60. Mail-Order Offer</vt:lpstr>
      <vt:lpstr>Day 54. Objectives</vt:lpstr>
      <vt:lpstr>Massachusetts 93A Consumer Protection Law</vt:lpstr>
      <vt:lpstr>Good Advice in Shopping</vt:lpstr>
      <vt:lpstr>Federal Consumer Protection Agencies</vt:lpstr>
      <vt:lpstr>Cars &amp; the Consumer</vt:lpstr>
      <vt:lpstr>What to Do in An Auto Accident</vt:lpstr>
      <vt:lpstr>Review &amp; Application Questions</vt:lpstr>
      <vt:lpstr>Review &amp; Application Questions</vt:lpstr>
      <vt:lpstr>Review &amp; Application Questions</vt:lpstr>
      <vt:lpstr>Review &amp; Application Questions</vt:lpstr>
      <vt:lpstr>Problem 61. The Case of the Cheap Vacation Home</vt:lpstr>
      <vt:lpstr>Problem 62. The Case of No Sweats from Sweatshops</vt:lpstr>
      <vt:lpstr>Problem 63. The Case of the Used-Car Purchase</vt:lpstr>
      <vt:lpstr>Day 55. Objectives</vt:lpstr>
      <vt:lpstr>Housing &amp; the Consumer</vt:lpstr>
      <vt:lpstr>Residential Leases</vt:lpstr>
      <vt:lpstr>Typical Residential Lease Provisions</vt:lpstr>
      <vt:lpstr>More Typical residential lease Provisions</vt:lpstr>
      <vt:lpstr>Review &amp; Application Questions</vt:lpstr>
      <vt:lpstr>Review &amp; Application Questions</vt:lpstr>
      <vt:lpstr>Review &amp; Application Questions</vt:lpstr>
      <vt:lpstr>Review &amp; Application Questions</vt:lpstr>
      <vt:lpstr>Review &amp; Application Questions</vt:lpstr>
      <vt:lpstr>Review &amp; Application Questions</vt:lpstr>
      <vt:lpstr>Review &amp; Application Questions</vt:lpstr>
      <vt:lpstr>Review &amp; Application Questions</vt:lpstr>
      <vt:lpstr>Review &amp; Application Questions</vt:lpstr>
      <vt:lpstr>Problem 64. The Case of the Summer Rental</vt:lpstr>
      <vt:lpstr>Problem 65. The Case of the Unsavory Visitors</vt:lpstr>
      <vt:lpstr>Problem 66. Security Deposit</vt:lpstr>
      <vt:lpstr>Days 56-57 Objectives</vt:lpstr>
      <vt:lpstr>Introduction to Law</vt:lpstr>
      <vt:lpstr>Day 58. Objectives</vt:lpstr>
      <vt:lpstr>Family Law: Marriage</vt:lpstr>
      <vt:lpstr>Legal Aspects of Marriage</vt:lpstr>
      <vt:lpstr>Rights &amp; Responsibilities of Marriage</vt:lpstr>
      <vt:lpstr>Review &amp; Application Questions</vt:lpstr>
      <vt:lpstr>Review &amp; Application Questions</vt:lpstr>
      <vt:lpstr>Review &amp; Application Questions</vt:lpstr>
      <vt:lpstr>Review &amp; Application Questions</vt:lpstr>
      <vt:lpstr>Problem 67. The Case of Loving v. Virginia</vt:lpstr>
      <vt:lpstr>Day 59. Objectives</vt:lpstr>
      <vt:lpstr>Spousal Abuse</vt:lpstr>
      <vt:lpstr>Steps to Take in Case of Spouse Abuse</vt:lpstr>
      <vt:lpstr>Non-Traditional Relationships</vt:lpstr>
      <vt:lpstr>Review &amp; Application Questions</vt:lpstr>
      <vt:lpstr>Review &amp; Application Questions</vt:lpstr>
      <vt:lpstr>Problem 68. The Case of Spouse Abuse</vt:lpstr>
      <vt:lpstr>Day 60. Objectives</vt:lpstr>
      <vt:lpstr>Parents &amp; Children</vt:lpstr>
      <vt:lpstr>Children</vt:lpstr>
      <vt:lpstr>Discipline or Child Abuse</vt:lpstr>
      <vt:lpstr>Review &amp; Application Questions</vt:lpstr>
      <vt:lpstr>Review &amp; Application Questions</vt:lpstr>
      <vt:lpstr>Review &amp; Application Questions</vt:lpstr>
      <vt:lpstr>Problem 69. Supervision of a Child</vt:lpstr>
      <vt:lpstr>Problem 70. Parent Supervision</vt:lpstr>
      <vt:lpstr>Day 61. Objectives</vt:lpstr>
      <vt:lpstr>Foster Care</vt:lpstr>
      <vt:lpstr>Legal Proceedings in Removing Children from the Family</vt:lpstr>
      <vt:lpstr>Adoption Process</vt:lpstr>
      <vt:lpstr>Review &amp; Application Questions</vt:lpstr>
      <vt:lpstr>Review &amp; Application Questions</vt:lpstr>
      <vt:lpstr>Review &amp; Application Questions</vt:lpstr>
      <vt:lpstr>Review &amp; Application Questions</vt:lpstr>
      <vt:lpstr>Problem 71. The Case of A Parent, Drug Use, and Neglect</vt:lpstr>
      <vt:lpstr>Day 62. Objectives</vt:lpstr>
      <vt:lpstr>Separation</vt:lpstr>
      <vt:lpstr>Divorce</vt:lpstr>
      <vt:lpstr>Child Custody</vt:lpstr>
      <vt:lpstr>Alimony, property Division, &amp; Child Support</vt:lpstr>
      <vt:lpstr>Review &amp; Application Questions</vt:lpstr>
      <vt:lpstr>Review &amp; Application Questions</vt:lpstr>
      <vt:lpstr>Review &amp; Application Questions</vt:lpstr>
      <vt:lpstr>Review &amp; Application Questions</vt:lpstr>
      <vt:lpstr>Problem 72. Custody of a Child</vt:lpstr>
      <vt:lpstr>Problem 73. Divorce Payments</vt:lpstr>
      <vt:lpstr>Day 63. Objectives</vt:lpstr>
      <vt:lpstr>Government Support for Families</vt:lpstr>
      <vt:lpstr>Health &amp; Education Benefits</vt:lpstr>
      <vt:lpstr>Review &amp; Application Questions</vt:lpstr>
      <vt:lpstr>Review &amp; Application Questions</vt:lpstr>
      <vt:lpstr>Review &amp; Application Questions</vt:lpstr>
      <vt:lpstr>Problem 74. Government Health Insurance For All</vt:lpstr>
      <vt:lpstr>Problem 75. Free College</vt:lpstr>
      <vt:lpstr>Day 64. Objectives</vt:lpstr>
      <vt:lpstr>Death</vt:lpstr>
      <vt:lpstr>Laws of Intestate Succession</vt:lpstr>
      <vt:lpstr>Wills</vt:lpstr>
      <vt:lpstr>Legal Requirements of Wills</vt:lpstr>
      <vt:lpstr>Other Common Estate Planning Documents</vt:lpstr>
      <vt:lpstr>Review &amp; Application Questions</vt:lpstr>
      <vt:lpstr>Review &amp; Application Questions</vt:lpstr>
      <vt:lpstr>Review &amp; Application Questions</vt:lpstr>
      <vt:lpstr>Review &amp; Application Questions</vt:lpstr>
      <vt:lpstr>Review &amp; Application Questions</vt:lpstr>
      <vt:lpstr>Review &amp; Application Questions</vt:lpstr>
      <vt:lpstr>Review &amp; Application Questions</vt:lpstr>
      <vt:lpstr>Days 65-67 Objectives</vt:lpstr>
      <vt:lpstr>Days 68-73 Objectives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Law</dc:title>
  <dc:creator>Microsoft account</dc:creator>
  <cp:lastModifiedBy>Erik LaFortune</cp:lastModifiedBy>
  <cp:revision>771</cp:revision>
  <dcterms:created xsi:type="dcterms:W3CDTF">2017-01-14T16:34:44Z</dcterms:created>
  <dcterms:modified xsi:type="dcterms:W3CDTF">2018-12-27T15:13:41Z</dcterms:modified>
</cp:coreProperties>
</file>